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6" r:id="rId14"/>
    <p:sldId id="277" r:id="rId15"/>
    <p:sldId id="278" r:id="rId16"/>
    <p:sldId id="268" r:id="rId17"/>
    <p:sldId id="269" r:id="rId18"/>
    <p:sldId id="270" r:id="rId19"/>
    <p:sldId id="271" r:id="rId20"/>
    <p:sldId id="272" r:id="rId21"/>
    <p:sldId id="273" r:id="rId22"/>
    <p:sldId id="274"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A08EE7-C4A7-4EF5-B521-AE0ACF478DCB}" type="datetimeFigureOut">
              <a:rPr lang="fr-FR" smtClean="0"/>
              <a:t>02/04/2019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14074E-266B-40CA-8477-9DD124B54565}"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A14074E-266B-40CA-8477-9DD124B54565}" type="slidenum">
              <a:rPr lang="fr-FR" smtClean="0"/>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r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80C3FA36-BCAA-4457-B824-4CA978C9CB3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lgn="l">
              <a:defRPr/>
            </a:lvl1p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r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C3FA36-BCAA-4457-B824-4CA978C9CB3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320"/>
            <a:ext cx="7470648" cy="1143000"/>
          </a:xfrm>
        </p:spPr>
        <p:txBody>
          <a:bodyPr anchor="ctr"/>
          <a:lstStyle>
            <a:lvl1pPr algn="l">
              <a:defRPr sz="4600"/>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8" name="Espace réservé du numéro de diapositive 7"/>
          <p:cNvSpPr>
            <a:spLocks noGrp="1"/>
          </p:cNvSpPr>
          <p:nvPr>
            <p:ph type="sldNum" sz="quarter" idx="11"/>
          </p:nvPr>
        </p:nvSpPr>
        <p:spPr/>
        <p:txBody>
          <a:bodyPr/>
          <a:lstStyle/>
          <a:p>
            <a:fld id="{80C3FA36-BCAA-4457-B824-4CA978C9CB38}" type="slidenum">
              <a:rPr lang="fr-FR" smtClean="0"/>
              <a:pPr/>
              <a:t>‹N°›</a:t>
            </a:fld>
            <a:endParaRPr lang="fr-FR"/>
          </a:p>
        </p:txBody>
      </p:sp>
      <p:sp>
        <p:nvSpPr>
          <p:cNvPr id="9" name="Espace réservé du pied de page 8"/>
          <p:cNvSpPr>
            <a:spLocks noGrp="1"/>
          </p:cNvSpPr>
          <p:nvPr>
            <p:ph type="ftr" sz="quarter" idx="12"/>
          </p:nvPr>
        </p:nvSpPr>
        <p:spPr/>
        <p:txBody>
          <a:bodyPr/>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34E63C5-CCA6-4A1C-A3BE-8A6DD7C9E67A}" type="datetimeFigureOut">
              <a:rPr lang="fr-FR" smtClean="0"/>
              <a:pPr/>
              <a:t>27/03/2019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156448" y="6422064"/>
            <a:ext cx="762000" cy="365125"/>
          </a:xfrm>
        </p:spPr>
        <p:txBody>
          <a:bodyPr/>
          <a:lstStyle/>
          <a:p>
            <a:fld id="{80C3FA36-BCAA-4457-B824-4CA978C9CB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457200" y="6422064"/>
            <a:ext cx="2133600" cy="365125"/>
          </a:xfrm>
        </p:spPr>
        <p:txBody>
          <a:bodyPr/>
          <a:lstStyle/>
          <a:p>
            <a:fld id="{E34E63C5-CCA6-4A1C-A3BE-8A6DD7C9E67A}" type="datetimeFigureOut">
              <a:rPr lang="fr-FR" smtClean="0"/>
              <a:pPr/>
              <a:t>27/03/2019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C3FA36-BCAA-4457-B824-4CA978C9CB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orme libre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Espace réservé du titre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34E63C5-CCA6-4A1C-A3BE-8A6DD7C9E67A}" type="datetimeFigureOut">
              <a:rPr lang="fr-FR" smtClean="0"/>
              <a:pPr/>
              <a:t>27/03/2019</a:t>
            </a:fld>
            <a:endParaRPr lang="fr-FR"/>
          </a:p>
        </p:txBody>
      </p:sp>
      <p:sp>
        <p:nvSpPr>
          <p:cNvPr id="22" name="Espace réservé du pied de page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fr-FR"/>
          </a:p>
        </p:txBody>
      </p:sp>
      <p:sp>
        <p:nvSpPr>
          <p:cNvPr id="18" name="Espace réservé du numéro de diapositive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80C3FA36-BCAA-4457-B824-4CA978C9CB38}"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a:t>la planification sportive </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La période transitoire :</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fontScale="92500"/>
          </a:bodyPr>
          <a:lstStyle/>
          <a:p>
            <a:pPr algn="just">
              <a:buNone/>
            </a:pPr>
            <a:r>
              <a:rPr lang="fr-FR" dirty="0" smtClean="0"/>
              <a:t>Cette </a:t>
            </a:r>
            <a:r>
              <a:rPr lang="fr-FR" dirty="0"/>
              <a:t>période a pour objectif d’apporter un repos satisfaisant après les efforts d’entraînement et de compétition de l’année ou du macrocycle précédent, tout en maintenant un niveau d’entraînement suffisant pour que le macrocycle suivant soit entamé dans de bonnes conditions. La durée de cette période transitoire est très variable et peut aller de </a:t>
            </a:r>
            <a:r>
              <a:rPr lang="fr-FR" b="1" dirty="0"/>
              <a:t>15 jours à 6-8 </a:t>
            </a:r>
            <a:r>
              <a:rPr lang="fr-FR" dirty="0"/>
              <a:t>semaines suivant les particularités de l’athlètes et surtout l’intensité et la durée de la saison des compétitions.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La grandeur de la charge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dirty="0" smtClean="0"/>
              <a:t>La </a:t>
            </a:r>
            <a:r>
              <a:rPr lang="fr-FR" dirty="0"/>
              <a:t>grandeur de la charge dépend avant tout de son volume et de son intensité. Le volume de la charge caractérisée une partie quantitative de la charge, et l'intensité détermine son côté qualitatif.</a:t>
            </a:r>
          </a:p>
          <a:p>
            <a:pPr algn="just"/>
            <a:r>
              <a:rPr lang="fr-FR" dirty="0"/>
              <a:t>Lors de la planification des charges, le volume et l'intensité sont évalués par des grandeurs absolues et relatives. La charge est subdivisée selon la grandeur de son influence sur l'organisme du </a:t>
            </a:r>
            <a:r>
              <a:rPr lang="fr-FR" dirty="0" smtClean="0"/>
              <a:t>sportif en  </a:t>
            </a:r>
            <a:r>
              <a:rPr lang="fr-FR" dirty="0"/>
              <a:t>cinq grandeurs ainsi réparties :</a:t>
            </a:r>
          </a:p>
          <a:p>
            <a:pPr algn="just"/>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nvPr>
        </p:nvGraphicFramePr>
        <p:xfrm>
          <a:off x="857224" y="571480"/>
          <a:ext cx="7467600" cy="5170932"/>
        </p:xfrm>
        <a:graphic>
          <a:graphicData uri="http://schemas.openxmlformats.org/drawingml/2006/table">
            <a:tbl>
              <a:tblPr firstRow="1" bandRow="1">
                <a:tableStyleId>{5C22544A-7EE6-4342-B048-85BDC9FD1C3A}</a:tableStyleId>
              </a:tblPr>
              <a:tblGrid>
                <a:gridCol w="2372510"/>
                <a:gridCol w="2463288"/>
                <a:gridCol w="2631802"/>
              </a:tblGrid>
              <a:tr h="370840">
                <a:tc>
                  <a:txBody>
                    <a:bodyPr/>
                    <a:lstStyle/>
                    <a:p>
                      <a:pPr algn="ctr">
                        <a:lnSpc>
                          <a:spcPct val="150000"/>
                        </a:lnSpc>
                        <a:spcAft>
                          <a:spcPts val="0"/>
                        </a:spcAft>
                      </a:pPr>
                      <a:r>
                        <a:rPr lang="fr-FR" sz="2200" b="1" dirty="0">
                          <a:latin typeface="Times New Roman"/>
                          <a:ea typeface="Times New Roman"/>
                          <a:cs typeface="Arial"/>
                        </a:rPr>
                        <a:t>Charge/Grandeur</a:t>
                      </a:r>
                      <a:endParaRPr lang="fr-FR" sz="2200" dirty="0">
                        <a:latin typeface="Times New Roman"/>
                        <a:ea typeface="Times New Roman"/>
                        <a:cs typeface="Arial"/>
                      </a:endParaRPr>
                    </a:p>
                  </a:txBody>
                  <a:tcPr marL="46096" marR="46096" marT="0" marB="0"/>
                </a:tc>
                <a:tc>
                  <a:txBody>
                    <a:bodyPr/>
                    <a:lstStyle/>
                    <a:p>
                      <a:pPr algn="ctr">
                        <a:lnSpc>
                          <a:spcPct val="150000"/>
                        </a:lnSpc>
                        <a:spcAft>
                          <a:spcPts val="0"/>
                        </a:spcAft>
                      </a:pPr>
                      <a:r>
                        <a:rPr lang="fr-FR" sz="2200" b="1">
                          <a:latin typeface="Times New Roman"/>
                          <a:ea typeface="Times New Roman"/>
                          <a:cs typeface="Arial"/>
                        </a:rPr>
                        <a:t>Volume</a:t>
                      </a:r>
                      <a:endParaRPr lang="fr-FR" sz="2200">
                        <a:latin typeface="Times New Roman"/>
                        <a:ea typeface="Times New Roman"/>
                        <a:cs typeface="Arial"/>
                      </a:endParaRPr>
                    </a:p>
                  </a:txBody>
                  <a:tcPr marL="46096" marR="46096" marT="0" marB="0"/>
                </a:tc>
                <a:tc>
                  <a:txBody>
                    <a:bodyPr/>
                    <a:lstStyle/>
                    <a:p>
                      <a:pPr algn="ctr">
                        <a:lnSpc>
                          <a:spcPct val="150000"/>
                        </a:lnSpc>
                        <a:spcAft>
                          <a:spcPts val="0"/>
                        </a:spcAft>
                      </a:pPr>
                      <a:r>
                        <a:rPr lang="fr-FR" sz="2200" b="1">
                          <a:latin typeface="Times New Roman"/>
                          <a:ea typeface="Times New Roman"/>
                          <a:cs typeface="Arial"/>
                        </a:rPr>
                        <a:t>Intensité</a:t>
                      </a:r>
                      <a:endParaRPr lang="fr-FR" sz="2200">
                        <a:latin typeface="Times New Roman"/>
                        <a:ea typeface="Times New Roman"/>
                        <a:cs typeface="Arial"/>
                      </a:endParaRPr>
                    </a:p>
                  </a:txBody>
                  <a:tcPr marL="46096" marR="46096" marT="0" marB="0"/>
                </a:tc>
              </a:tr>
              <a:tr h="370840">
                <a:tc>
                  <a:txBody>
                    <a:bodyPr/>
                    <a:lstStyle/>
                    <a:p>
                      <a:pPr algn="l">
                        <a:lnSpc>
                          <a:spcPct val="150000"/>
                        </a:lnSpc>
                        <a:spcAft>
                          <a:spcPts val="0"/>
                        </a:spcAft>
                      </a:pPr>
                      <a:r>
                        <a:rPr lang="fr-FR" sz="2200" dirty="0">
                          <a:latin typeface="Times New Roman"/>
                          <a:ea typeface="Times New Roman"/>
                          <a:cs typeface="Arial"/>
                        </a:rPr>
                        <a:t>Non </a:t>
                      </a:r>
                      <a:r>
                        <a:rPr lang="fr-FR" sz="2200" dirty="0" smtClean="0">
                          <a:latin typeface="Times New Roman"/>
                          <a:ea typeface="Times New Roman"/>
                          <a:cs typeface="Arial"/>
                        </a:rPr>
                        <a:t>considérable ou</a:t>
                      </a:r>
                      <a:r>
                        <a:rPr lang="fr-FR" sz="2200" baseline="0" dirty="0" smtClean="0">
                          <a:latin typeface="Times New Roman"/>
                          <a:ea typeface="Times New Roman"/>
                          <a:cs typeface="Arial"/>
                        </a:rPr>
                        <a:t> </a:t>
                      </a:r>
                      <a:r>
                        <a:rPr lang="fr-FR" sz="2200" dirty="0" smtClean="0">
                          <a:latin typeface="Times New Roman"/>
                          <a:ea typeface="Times New Roman"/>
                          <a:cs typeface="Arial"/>
                        </a:rPr>
                        <a:t>Petite</a:t>
                      </a:r>
                      <a:endParaRPr lang="fr-FR" sz="2200" dirty="0">
                        <a:latin typeface="Times New Roman"/>
                        <a:ea typeface="Times New Roman"/>
                        <a:cs typeface="Arial"/>
                      </a:endParaRP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jusqu’a 1h.30mn</a:t>
                      </a:r>
                    </a:p>
                  </a:txBody>
                  <a:tcPr marL="46096" marR="46096" marT="0" marB="0"/>
                </a:tc>
                <a:tc>
                  <a:txBody>
                    <a:bodyPr/>
                    <a:lstStyle/>
                    <a:p>
                      <a:pPr algn="l">
                        <a:lnSpc>
                          <a:spcPct val="150000"/>
                        </a:lnSpc>
                        <a:spcAft>
                          <a:spcPts val="0"/>
                        </a:spcAft>
                      </a:pPr>
                      <a:r>
                        <a:rPr lang="fr-FR" sz="2200">
                          <a:latin typeface="Times New Roman"/>
                          <a:ea typeface="Times New Roman"/>
                          <a:cs typeface="Arial"/>
                        </a:rPr>
                        <a:t>FC. jusqu’à 120bts/min</a:t>
                      </a:r>
                    </a:p>
                  </a:txBody>
                  <a:tcPr marL="46096" marR="46096" marT="0" marB="0"/>
                </a:tc>
              </a:tr>
              <a:tr h="370840">
                <a:tc>
                  <a:txBody>
                    <a:bodyPr/>
                    <a:lstStyle/>
                    <a:p>
                      <a:pPr algn="l">
                        <a:lnSpc>
                          <a:spcPct val="150000"/>
                        </a:lnSpc>
                        <a:spcAft>
                          <a:spcPts val="0"/>
                        </a:spcAft>
                      </a:pPr>
                      <a:r>
                        <a:rPr lang="fr-FR" sz="2200" dirty="0">
                          <a:latin typeface="Times New Roman"/>
                          <a:ea typeface="Times New Roman"/>
                          <a:cs typeface="Arial"/>
                        </a:rPr>
                        <a:t>Modérée</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de 1h30mn à 2h</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FC jusqu’à 140bts/min</a:t>
                      </a:r>
                    </a:p>
                  </a:txBody>
                  <a:tcPr marL="46096" marR="46096" marT="0" marB="0"/>
                </a:tc>
              </a:tr>
              <a:tr h="370840">
                <a:tc>
                  <a:txBody>
                    <a:bodyPr/>
                    <a:lstStyle/>
                    <a:p>
                      <a:pPr algn="l">
                        <a:lnSpc>
                          <a:spcPct val="150000"/>
                        </a:lnSpc>
                        <a:spcAft>
                          <a:spcPts val="0"/>
                        </a:spcAft>
                      </a:pPr>
                      <a:r>
                        <a:rPr lang="fr-FR" sz="2200" dirty="0">
                          <a:latin typeface="Times New Roman"/>
                          <a:ea typeface="Times New Roman"/>
                          <a:cs typeface="Arial"/>
                        </a:rPr>
                        <a:t>Grande</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de 2h à 2h45mn</a:t>
                      </a:r>
                    </a:p>
                  </a:txBody>
                  <a:tcPr marL="46096" marR="46096" marT="0" marB="0"/>
                </a:tc>
                <a:tc>
                  <a:txBody>
                    <a:bodyPr/>
                    <a:lstStyle/>
                    <a:p>
                      <a:pPr algn="l">
                        <a:lnSpc>
                          <a:spcPct val="150000"/>
                        </a:lnSpc>
                        <a:spcAft>
                          <a:spcPts val="0"/>
                        </a:spcAft>
                      </a:pPr>
                      <a:r>
                        <a:rPr lang="fr-FR" sz="2200">
                          <a:latin typeface="Times New Roman"/>
                          <a:ea typeface="Times New Roman"/>
                          <a:cs typeface="Arial"/>
                        </a:rPr>
                        <a:t>FC. jusqu’à 160bts/min</a:t>
                      </a:r>
                    </a:p>
                  </a:txBody>
                  <a:tcPr marL="46096" marR="46096" marT="0" marB="0"/>
                </a:tc>
              </a:tr>
              <a:tr h="370840">
                <a:tc>
                  <a:txBody>
                    <a:bodyPr/>
                    <a:lstStyle/>
                    <a:p>
                      <a:pPr algn="l">
                        <a:lnSpc>
                          <a:spcPct val="150000"/>
                        </a:lnSpc>
                        <a:spcAft>
                          <a:spcPts val="0"/>
                        </a:spcAft>
                      </a:pPr>
                      <a:r>
                        <a:rPr lang="fr-FR" sz="2200">
                          <a:latin typeface="Times New Roman"/>
                          <a:ea typeface="Times New Roman"/>
                          <a:cs typeface="Arial"/>
                        </a:rPr>
                        <a:t>Submaximale</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de 2h45mn à 3h30mn</a:t>
                      </a:r>
                    </a:p>
                  </a:txBody>
                  <a:tcPr marL="46096" marR="46096" marT="0" marB="0"/>
                </a:tc>
                <a:tc>
                  <a:txBody>
                    <a:bodyPr/>
                    <a:lstStyle/>
                    <a:p>
                      <a:pPr algn="l">
                        <a:lnSpc>
                          <a:spcPct val="150000"/>
                        </a:lnSpc>
                        <a:spcAft>
                          <a:spcPts val="0"/>
                        </a:spcAft>
                      </a:pPr>
                      <a:r>
                        <a:rPr lang="fr-FR" sz="2200">
                          <a:latin typeface="Times New Roman"/>
                          <a:ea typeface="Times New Roman"/>
                          <a:cs typeface="Arial"/>
                        </a:rPr>
                        <a:t>FC. jusqu’à 180bts/min</a:t>
                      </a:r>
                    </a:p>
                  </a:txBody>
                  <a:tcPr marL="46096" marR="46096" marT="0" marB="0"/>
                </a:tc>
              </a:tr>
              <a:tr h="370840">
                <a:tc>
                  <a:txBody>
                    <a:bodyPr/>
                    <a:lstStyle/>
                    <a:p>
                      <a:pPr algn="l">
                        <a:lnSpc>
                          <a:spcPct val="150000"/>
                        </a:lnSpc>
                        <a:spcAft>
                          <a:spcPts val="0"/>
                        </a:spcAft>
                      </a:pPr>
                      <a:r>
                        <a:rPr lang="fr-FR" sz="2200">
                          <a:latin typeface="Times New Roman"/>
                          <a:ea typeface="Times New Roman"/>
                          <a:cs typeface="Arial"/>
                        </a:rPr>
                        <a:t>Maximale</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plus de 3h30mn</a:t>
                      </a:r>
                    </a:p>
                  </a:txBody>
                  <a:tcPr marL="46096" marR="46096" marT="0" marB="0"/>
                </a:tc>
                <a:tc>
                  <a:txBody>
                    <a:bodyPr/>
                    <a:lstStyle/>
                    <a:p>
                      <a:pPr algn="l">
                        <a:lnSpc>
                          <a:spcPct val="150000"/>
                        </a:lnSpc>
                        <a:spcAft>
                          <a:spcPts val="0"/>
                        </a:spcAft>
                      </a:pPr>
                      <a:r>
                        <a:rPr lang="fr-FR" sz="2200" dirty="0">
                          <a:latin typeface="Times New Roman"/>
                          <a:ea typeface="Times New Roman"/>
                          <a:cs typeface="Arial"/>
                        </a:rPr>
                        <a:t>FC. plus de 180 </a:t>
                      </a:r>
                      <a:r>
                        <a:rPr lang="fr-FR" sz="2200" dirty="0" err="1">
                          <a:latin typeface="Times New Roman"/>
                          <a:ea typeface="Times New Roman"/>
                          <a:cs typeface="Arial"/>
                        </a:rPr>
                        <a:t>bts</a:t>
                      </a:r>
                      <a:r>
                        <a:rPr lang="fr-FR" sz="2200" dirty="0">
                          <a:latin typeface="Times New Roman"/>
                          <a:ea typeface="Times New Roman"/>
                          <a:cs typeface="Arial"/>
                        </a:rPr>
                        <a:t>/min</a:t>
                      </a:r>
                    </a:p>
                  </a:txBody>
                  <a:tcPr marL="46096" marR="46096" marT="0" marB="0"/>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85721" y="1643050"/>
          <a:ext cx="8501122" cy="4450080"/>
        </p:xfrm>
        <a:graphic>
          <a:graphicData uri="http://schemas.openxmlformats.org/drawingml/2006/table">
            <a:tbl>
              <a:tblPr firstRow="1" bandRow="1">
                <a:tableStyleId>{5C22544A-7EE6-4342-B048-85BDC9FD1C3A}</a:tableStyleId>
              </a:tblPr>
              <a:tblGrid>
                <a:gridCol w="1312829"/>
                <a:gridCol w="1363061"/>
                <a:gridCol w="1456308"/>
                <a:gridCol w="1456308"/>
                <a:gridCol w="1456308"/>
                <a:gridCol w="1456308"/>
              </a:tblGrid>
              <a:tr h="815571">
                <a:tc>
                  <a:txBody>
                    <a:bodyPr/>
                    <a:lstStyle/>
                    <a:p>
                      <a:r>
                        <a:rPr kumimoji="0" lang="fr-FR" sz="1800" b="1" kern="1200" dirty="0" smtClean="0">
                          <a:solidFill>
                            <a:schemeClr val="lt1"/>
                          </a:solidFill>
                          <a:latin typeface="+mn-lt"/>
                          <a:ea typeface="+mn-ea"/>
                          <a:cs typeface="+mn-cs"/>
                        </a:rPr>
                        <a:t>  Intensités</a:t>
                      </a:r>
                    </a:p>
                    <a:p>
                      <a:r>
                        <a:rPr kumimoji="0" lang="fr-FR" sz="1800" b="1" kern="1200" dirty="0" smtClean="0">
                          <a:solidFill>
                            <a:schemeClr val="lt1"/>
                          </a:solidFill>
                          <a:latin typeface="+mn-lt"/>
                          <a:ea typeface="+mn-ea"/>
                          <a:cs typeface="+mn-cs"/>
                        </a:rPr>
                        <a:t> </a:t>
                      </a:r>
                    </a:p>
                    <a:p>
                      <a:r>
                        <a:rPr kumimoji="0" lang="fr-FR" sz="1800" b="1" kern="1200" dirty="0" smtClean="0">
                          <a:solidFill>
                            <a:schemeClr val="lt1"/>
                          </a:solidFill>
                          <a:latin typeface="+mn-lt"/>
                          <a:ea typeface="+mn-ea"/>
                          <a:cs typeface="+mn-cs"/>
                        </a:rPr>
                        <a:t>     </a:t>
                      </a:r>
                    </a:p>
                    <a:p>
                      <a:r>
                        <a:rPr kumimoji="0" lang="fr-FR" sz="1800" b="1" kern="1200" dirty="0" smtClean="0">
                          <a:solidFill>
                            <a:schemeClr val="lt1"/>
                          </a:solidFill>
                          <a:latin typeface="+mn-lt"/>
                          <a:ea typeface="+mn-ea"/>
                          <a:cs typeface="+mn-cs"/>
                        </a:rPr>
                        <a:t>Volumes</a:t>
                      </a:r>
                      <a:endParaRPr lang="fr-FR" sz="2200" dirty="0">
                        <a:latin typeface="Times New Roman"/>
                        <a:ea typeface="Times New Roman"/>
                        <a:cs typeface="Arial"/>
                      </a:endParaRPr>
                    </a:p>
                  </a:txBody>
                  <a:tcPr marL="46096" marR="46096" marT="0" marB="0"/>
                </a:tc>
                <a:tc>
                  <a:txBody>
                    <a:bodyPr/>
                    <a:lstStyle/>
                    <a:p>
                      <a:pPr algn="ctr">
                        <a:spcAft>
                          <a:spcPts val="0"/>
                        </a:spcAft>
                      </a:pPr>
                      <a:r>
                        <a:rPr lang="fr-FR" sz="1800" b="1" dirty="0">
                          <a:solidFill>
                            <a:schemeClr val="bg1"/>
                          </a:solidFill>
                          <a:latin typeface="Times New Roman"/>
                          <a:ea typeface="Times New Roman"/>
                          <a:cs typeface="Arial"/>
                        </a:rPr>
                        <a:t>Maximale</a:t>
                      </a:r>
                      <a:endParaRPr lang="fr-FR" sz="1800" dirty="0">
                        <a:solidFill>
                          <a:schemeClr val="bg1"/>
                        </a:solidFill>
                        <a:latin typeface="Times New Roman"/>
                        <a:ea typeface="Times New Roman"/>
                        <a:cs typeface="Arial"/>
                      </a:endParaRPr>
                    </a:p>
                    <a:p>
                      <a:pPr algn="ctr">
                        <a:spcAft>
                          <a:spcPts val="0"/>
                        </a:spcAft>
                      </a:pPr>
                      <a:r>
                        <a:rPr lang="fr-FR" sz="1800" dirty="0">
                          <a:solidFill>
                            <a:schemeClr val="bg1"/>
                          </a:solidFill>
                          <a:latin typeface="Times New Roman"/>
                          <a:ea typeface="Times New Roman"/>
                          <a:cs typeface="Arial"/>
                        </a:rPr>
                        <a:t>F.C + de180 bats/mn</a:t>
                      </a:r>
                    </a:p>
                  </a:txBody>
                  <a:tcPr marL="44450" marR="44450" marT="0" marB="0"/>
                </a:tc>
                <a:tc>
                  <a:txBody>
                    <a:bodyPr/>
                    <a:lstStyle/>
                    <a:p>
                      <a:pPr algn="ctr">
                        <a:spcAft>
                          <a:spcPts val="0"/>
                        </a:spcAft>
                      </a:pPr>
                      <a:r>
                        <a:rPr lang="fr-FR" sz="1800" b="1" dirty="0" err="1">
                          <a:solidFill>
                            <a:schemeClr val="bg1"/>
                          </a:solidFill>
                          <a:latin typeface="Times New Roman"/>
                          <a:ea typeface="Times New Roman"/>
                          <a:cs typeface="Arial"/>
                        </a:rPr>
                        <a:t>Sub</a:t>
                      </a:r>
                      <a:r>
                        <a:rPr lang="fr-FR" sz="1800" b="1" dirty="0">
                          <a:solidFill>
                            <a:schemeClr val="bg1"/>
                          </a:solidFill>
                          <a:latin typeface="Times New Roman"/>
                          <a:ea typeface="Times New Roman"/>
                          <a:cs typeface="Arial"/>
                        </a:rPr>
                        <a:t>- maximale</a:t>
                      </a:r>
                      <a:endParaRPr lang="fr-FR" sz="1800" dirty="0">
                        <a:solidFill>
                          <a:schemeClr val="bg1"/>
                        </a:solidFill>
                        <a:latin typeface="Times New Roman"/>
                        <a:ea typeface="Times New Roman"/>
                        <a:cs typeface="Arial"/>
                      </a:endParaRPr>
                    </a:p>
                    <a:p>
                      <a:pPr algn="ctr">
                        <a:spcAft>
                          <a:spcPts val="0"/>
                        </a:spcAft>
                      </a:pPr>
                      <a:r>
                        <a:rPr lang="fr-FR" sz="1800" dirty="0">
                          <a:solidFill>
                            <a:schemeClr val="bg1"/>
                          </a:solidFill>
                          <a:latin typeface="Times New Roman"/>
                          <a:ea typeface="Times New Roman"/>
                          <a:cs typeface="Arial"/>
                        </a:rPr>
                        <a:t>F.C =160-180</a:t>
                      </a:r>
                    </a:p>
                    <a:p>
                      <a:pPr algn="ctr">
                        <a:spcAft>
                          <a:spcPts val="0"/>
                        </a:spcAft>
                      </a:pPr>
                      <a:r>
                        <a:rPr lang="fr-FR" sz="1800" dirty="0">
                          <a:solidFill>
                            <a:schemeClr val="bg1"/>
                          </a:solidFill>
                          <a:latin typeface="Times New Roman"/>
                          <a:ea typeface="Times New Roman"/>
                          <a:cs typeface="Arial"/>
                        </a:rPr>
                        <a:t>bats/mn</a:t>
                      </a:r>
                    </a:p>
                  </a:txBody>
                  <a:tcPr marL="44450" marR="44450" marT="0" marB="0"/>
                </a:tc>
                <a:tc>
                  <a:txBody>
                    <a:bodyPr/>
                    <a:lstStyle/>
                    <a:p>
                      <a:pPr algn="ctr">
                        <a:spcAft>
                          <a:spcPts val="0"/>
                        </a:spcAft>
                      </a:pPr>
                      <a:r>
                        <a:rPr lang="fr-FR" sz="1800" b="1" dirty="0">
                          <a:solidFill>
                            <a:schemeClr val="bg1"/>
                          </a:solidFill>
                          <a:latin typeface="Times New Roman"/>
                          <a:ea typeface="Times New Roman"/>
                          <a:cs typeface="Arial"/>
                        </a:rPr>
                        <a:t>Grande</a:t>
                      </a:r>
                      <a:endParaRPr lang="fr-FR" sz="1800" dirty="0">
                        <a:solidFill>
                          <a:schemeClr val="bg1"/>
                        </a:solidFill>
                        <a:latin typeface="Times New Roman"/>
                        <a:ea typeface="Times New Roman"/>
                        <a:cs typeface="Arial"/>
                      </a:endParaRPr>
                    </a:p>
                    <a:p>
                      <a:pPr algn="ctr">
                        <a:spcAft>
                          <a:spcPts val="0"/>
                        </a:spcAft>
                      </a:pPr>
                      <a:r>
                        <a:rPr lang="fr-FR" sz="1800" dirty="0">
                          <a:solidFill>
                            <a:schemeClr val="bg1"/>
                          </a:solidFill>
                          <a:latin typeface="Times New Roman"/>
                          <a:ea typeface="Times New Roman"/>
                          <a:cs typeface="Arial"/>
                        </a:rPr>
                        <a:t>F.C=140-160</a:t>
                      </a:r>
                    </a:p>
                    <a:p>
                      <a:pPr algn="ctr">
                        <a:spcAft>
                          <a:spcPts val="0"/>
                        </a:spcAft>
                      </a:pPr>
                      <a:r>
                        <a:rPr lang="fr-FR" sz="1800" dirty="0">
                          <a:solidFill>
                            <a:schemeClr val="bg1"/>
                          </a:solidFill>
                          <a:latin typeface="Times New Roman"/>
                          <a:ea typeface="Times New Roman"/>
                          <a:cs typeface="Arial"/>
                        </a:rPr>
                        <a:t>bats/mn</a:t>
                      </a:r>
                    </a:p>
                  </a:txBody>
                  <a:tcPr marL="44450" marR="44450" marT="0" marB="0"/>
                </a:tc>
                <a:tc>
                  <a:txBody>
                    <a:bodyPr/>
                    <a:lstStyle/>
                    <a:p>
                      <a:pPr algn="ctr">
                        <a:spcAft>
                          <a:spcPts val="0"/>
                        </a:spcAft>
                      </a:pPr>
                      <a:r>
                        <a:rPr lang="fr-FR" sz="1800" b="1" dirty="0">
                          <a:solidFill>
                            <a:schemeClr val="bg1"/>
                          </a:solidFill>
                          <a:latin typeface="Times New Roman"/>
                          <a:ea typeface="Times New Roman"/>
                          <a:cs typeface="Arial"/>
                        </a:rPr>
                        <a:t>Moyenne</a:t>
                      </a:r>
                      <a:endParaRPr lang="fr-FR" sz="1800" dirty="0">
                        <a:solidFill>
                          <a:schemeClr val="bg1"/>
                        </a:solidFill>
                        <a:latin typeface="Times New Roman"/>
                        <a:ea typeface="Times New Roman"/>
                        <a:cs typeface="Arial"/>
                      </a:endParaRPr>
                    </a:p>
                    <a:p>
                      <a:pPr algn="ctr">
                        <a:spcAft>
                          <a:spcPts val="0"/>
                        </a:spcAft>
                      </a:pPr>
                      <a:r>
                        <a:rPr lang="fr-FR" sz="1800" dirty="0">
                          <a:solidFill>
                            <a:schemeClr val="bg1"/>
                          </a:solidFill>
                          <a:latin typeface="Times New Roman"/>
                          <a:ea typeface="Times New Roman"/>
                          <a:cs typeface="Arial"/>
                        </a:rPr>
                        <a:t>F.C=120-140</a:t>
                      </a:r>
                    </a:p>
                    <a:p>
                      <a:pPr algn="ctr">
                        <a:spcAft>
                          <a:spcPts val="0"/>
                        </a:spcAft>
                      </a:pPr>
                      <a:r>
                        <a:rPr lang="fr-FR" sz="1800" dirty="0">
                          <a:solidFill>
                            <a:schemeClr val="bg1"/>
                          </a:solidFill>
                          <a:latin typeface="Times New Roman"/>
                          <a:ea typeface="Times New Roman"/>
                          <a:cs typeface="Arial"/>
                        </a:rPr>
                        <a:t>bats/mn</a:t>
                      </a:r>
                    </a:p>
                  </a:txBody>
                  <a:tcPr marL="44450" marR="44450" marT="0" marB="0"/>
                </a:tc>
                <a:tc>
                  <a:txBody>
                    <a:bodyPr/>
                    <a:lstStyle/>
                    <a:p>
                      <a:pPr algn="ctr">
                        <a:spcAft>
                          <a:spcPts val="0"/>
                        </a:spcAft>
                      </a:pPr>
                      <a:r>
                        <a:rPr lang="fr-FR" sz="1800" b="1" dirty="0">
                          <a:solidFill>
                            <a:schemeClr val="bg1"/>
                          </a:solidFill>
                          <a:latin typeface="Times New Roman"/>
                          <a:ea typeface="Times New Roman"/>
                          <a:cs typeface="Arial"/>
                        </a:rPr>
                        <a:t>Petite</a:t>
                      </a:r>
                      <a:endParaRPr lang="fr-FR" sz="1800" dirty="0">
                        <a:solidFill>
                          <a:schemeClr val="bg1"/>
                        </a:solidFill>
                        <a:latin typeface="Times New Roman"/>
                        <a:ea typeface="Times New Roman"/>
                        <a:cs typeface="Arial"/>
                      </a:endParaRPr>
                    </a:p>
                    <a:p>
                      <a:pPr algn="ctr">
                        <a:spcAft>
                          <a:spcPts val="0"/>
                        </a:spcAft>
                      </a:pPr>
                      <a:r>
                        <a:rPr lang="fr-FR" sz="1800" dirty="0">
                          <a:solidFill>
                            <a:schemeClr val="bg1"/>
                          </a:solidFill>
                          <a:latin typeface="Times New Roman"/>
                          <a:ea typeface="Times New Roman"/>
                          <a:cs typeface="Arial"/>
                        </a:rPr>
                        <a:t>F.C=120 bats/mn</a:t>
                      </a:r>
                    </a:p>
                  </a:txBody>
                  <a:tcPr marL="44450" marR="44450" marT="0" marB="0"/>
                </a:tc>
              </a:tr>
              <a:tr h="551266">
                <a:tc>
                  <a:txBody>
                    <a:bodyPr/>
                    <a:lstStyle/>
                    <a:p>
                      <a:pPr algn="just">
                        <a:spcAft>
                          <a:spcPts val="0"/>
                        </a:spcAft>
                      </a:pPr>
                      <a:r>
                        <a:rPr lang="fr-FR" sz="2000" b="1" dirty="0">
                          <a:latin typeface="Times New Roman"/>
                          <a:ea typeface="Times New Roman"/>
                          <a:cs typeface="Arial"/>
                        </a:rPr>
                        <a:t>Petit</a:t>
                      </a:r>
                      <a:endParaRPr lang="fr-FR" sz="2000" dirty="0">
                        <a:latin typeface="Times New Roman"/>
                        <a:ea typeface="Times New Roman"/>
                        <a:cs typeface="Arial"/>
                      </a:endParaRPr>
                    </a:p>
                    <a:p>
                      <a:pPr algn="just">
                        <a:spcAft>
                          <a:spcPts val="0"/>
                        </a:spcAft>
                      </a:pPr>
                      <a:r>
                        <a:rPr lang="fr-FR" sz="2000" dirty="0">
                          <a:latin typeface="Times New Roman"/>
                          <a:ea typeface="Times New Roman"/>
                          <a:cs typeface="Arial"/>
                        </a:rPr>
                        <a:t>- 1h - 1h30-</a:t>
                      </a:r>
                    </a:p>
                  </a:txBody>
                  <a:tcPr marL="44450" marR="44450" marT="0" marB="0"/>
                </a:tc>
                <a:tc>
                  <a:txBody>
                    <a:bodyPr/>
                    <a:lstStyle/>
                    <a:p>
                      <a:pPr algn="ctr">
                        <a:spcAft>
                          <a:spcPts val="0"/>
                        </a:spcAft>
                      </a:pPr>
                      <a:r>
                        <a:rPr lang="fr-FR" sz="2000" b="1" dirty="0">
                          <a:latin typeface="Times New Roman"/>
                          <a:ea typeface="Times New Roman"/>
                          <a:cs typeface="Arial"/>
                        </a:rPr>
                        <a:t>45%</a:t>
                      </a:r>
                      <a:endParaRPr lang="fr-FR" sz="2000" dirty="0">
                        <a:latin typeface="Times New Roman"/>
                        <a:ea typeface="Times New Roman"/>
                        <a:cs typeface="Arial"/>
                      </a:endParaRPr>
                    </a:p>
                  </a:txBody>
                  <a:tcPr marL="44450" marR="44450" marT="0" marB="0"/>
                </a:tc>
                <a:tc>
                  <a:txBody>
                    <a:bodyPr/>
                    <a:lstStyle/>
                    <a:p>
                      <a:pPr algn="ctr">
                        <a:spcAft>
                          <a:spcPts val="0"/>
                        </a:spcAft>
                      </a:pPr>
                      <a:r>
                        <a:rPr lang="fr-FR" sz="2000" dirty="0">
                          <a:latin typeface="Times New Roman"/>
                          <a:ea typeface="Times New Roman"/>
                          <a:cs typeface="Arial"/>
                        </a:rPr>
                        <a:t>20%</a:t>
                      </a:r>
                    </a:p>
                  </a:txBody>
                  <a:tcPr marL="44450" marR="44450" marT="0" marB="0"/>
                </a:tc>
                <a:tc>
                  <a:txBody>
                    <a:bodyPr/>
                    <a:lstStyle/>
                    <a:p>
                      <a:pPr algn="ctr">
                        <a:spcAft>
                          <a:spcPts val="0"/>
                        </a:spcAft>
                      </a:pPr>
                      <a:r>
                        <a:rPr lang="fr-FR" sz="2000" dirty="0">
                          <a:latin typeface="Times New Roman"/>
                          <a:ea typeface="Times New Roman"/>
                          <a:cs typeface="Arial"/>
                        </a:rPr>
                        <a:t>20%</a:t>
                      </a:r>
                    </a:p>
                  </a:txBody>
                  <a:tcPr marL="44450" marR="44450" marT="0" marB="0"/>
                </a:tc>
                <a:tc>
                  <a:txBody>
                    <a:bodyPr/>
                    <a:lstStyle/>
                    <a:p>
                      <a:pPr algn="ctr">
                        <a:spcAft>
                          <a:spcPts val="0"/>
                        </a:spcAft>
                      </a:pPr>
                      <a:r>
                        <a:rPr lang="fr-FR" sz="2000" dirty="0">
                          <a:latin typeface="Times New Roman"/>
                          <a:ea typeface="Times New Roman"/>
                          <a:cs typeface="Arial"/>
                        </a:rPr>
                        <a:t>15%</a:t>
                      </a:r>
                    </a:p>
                  </a:txBody>
                  <a:tcPr marL="44450" marR="44450" marT="0" marB="0"/>
                </a:tc>
                <a:tc>
                  <a:txBody>
                    <a:bodyPr/>
                    <a:lstStyle/>
                    <a:p>
                      <a:pPr algn="ctr">
                        <a:spcAft>
                          <a:spcPts val="0"/>
                        </a:spcAft>
                      </a:pPr>
                      <a:r>
                        <a:rPr lang="fr-FR" sz="2000">
                          <a:latin typeface="Times New Roman"/>
                          <a:ea typeface="Times New Roman"/>
                          <a:cs typeface="Arial"/>
                        </a:rPr>
                        <a:t>--------</a:t>
                      </a:r>
                    </a:p>
                  </a:txBody>
                  <a:tcPr marL="44450" marR="44450" marT="0" marB="0"/>
                </a:tc>
              </a:tr>
              <a:tr h="551266">
                <a:tc>
                  <a:txBody>
                    <a:bodyPr/>
                    <a:lstStyle/>
                    <a:p>
                      <a:pPr algn="just">
                        <a:spcAft>
                          <a:spcPts val="0"/>
                        </a:spcAft>
                      </a:pPr>
                      <a:r>
                        <a:rPr lang="fr-FR" sz="2000" b="1">
                          <a:latin typeface="Times New Roman"/>
                          <a:ea typeface="Times New Roman"/>
                          <a:cs typeface="Arial"/>
                        </a:rPr>
                        <a:t>Moyen</a:t>
                      </a:r>
                      <a:endParaRPr lang="fr-FR" sz="2000">
                        <a:latin typeface="Times New Roman"/>
                        <a:ea typeface="Times New Roman"/>
                        <a:cs typeface="Arial"/>
                      </a:endParaRPr>
                    </a:p>
                    <a:p>
                      <a:pPr algn="just">
                        <a:spcAft>
                          <a:spcPts val="0"/>
                        </a:spcAft>
                      </a:pPr>
                      <a:r>
                        <a:rPr lang="fr-FR" sz="2000">
                          <a:latin typeface="Times New Roman"/>
                          <a:ea typeface="Times New Roman"/>
                          <a:cs typeface="Arial"/>
                        </a:rPr>
                        <a:t>-1h30-</a:t>
                      </a:r>
                    </a:p>
                  </a:txBody>
                  <a:tcPr marL="44450" marR="44450" marT="0" marB="0"/>
                </a:tc>
                <a:tc>
                  <a:txBody>
                    <a:bodyPr/>
                    <a:lstStyle/>
                    <a:p>
                      <a:pPr algn="ctr">
                        <a:spcAft>
                          <a:spcPts val="0"/>
                        </a:spcAft>
                      </a:pPr>
                      <a:r>
                        <a:rPr lang="fr-FR" sz="2000">
                          <a:latin typeface="Times New Roman"/>
                          <a:ea typeface="Times New Roman"/>
                          <a:cs typeface="Arial"/>
                        </a:rPr>
                        <a:t>10%</a:t>
                      </a:r>
                    </a:p>
                  </a:txBody>
                  <a:tcPr marL="44450" marR="44450" marT="0" marB="0"/>
                </a:tc>
                <a:tc>
                  <a:txBody>
                    <a:bodyPr/>
                    <a:lstStyle/>
                    <a:p>
                      <a:pPr algn="ctr">
                        <a:spcAft>
                          <a:spcPts val="0"/>
                        </a:spcAft>
                      </a:pPr>
                      <a:r>
                        <a:rPr lang="fr-FR" sz="2000" b="1">
                          <a:latin typeface="Times New Roman"/>
                          <a:ea typeface="Times New Roman"/>
                          <a:cs typeface="Arial"/>
                        </a:rPr>
                        <a:t>45%</a:t>
                      </a:r>
                      <a:endParaRPr lang="fr-FR" sz="2000">
                        <a:latin typeface="Times New Roman"/>
                        <a:ea typeface="Times New Roman"/>
                        <a:cs typeface="Arial"/>
                      </a:endParaRPr>
                    </a:p>
                  </a:txBody>
                  <a:tcPr marL="44450" marR="44450" marT="0" marB="0"/>
                </a:tc>
                <a:tc>
                  <a:txBody>
                    <a:bodyPr/>
                    <a:lstStyle/>
                    <a:p>
                      <a:pPr algn="ctr">
                        <a:spcAft>
                          <a:spcPts val="0"/>
                        </a:spcAft>
                      </a:pPr>
                      <a:r>
                        <a:rPr lang="fr-FR" sz="2000">
                          <a:latin typeface="Times New Roman"/>
                          <a:ea typeface="Times New Roman"/>
                          <a:cs typeface="Arial"/>
                        </a:rPr>
                        <a:t>25%</a:t>
                      </a:r>
                    </a:p>
                  </a:txBody>
                  <a:tcPr marL="44450" marR="44450" marT="0" marB="0"/>
                </a:tc>
                <a:tc>
                  <a:txBody>
                    <a:bodyPr/>
                    <a:lstStyle/>
                    <a:p>
                      <a:pPr algn="ctr">
                        <a:spcAft>
                          <a:spcPts val="0"/>
                        </a:spcAft>
                      </a:pPr>
                      <a:r>
                        <a:rPr lang="fr-FR" sz="2000" dirty="0">
                          <a:latin typeface="Times New Roman"/>
                          <a:ea typeface="Times New Roman"/>
                          <a:cs typeface="Arial"/>
                        </a:rPr>
                        <a:t>20%</a:t>
                      </a:r>
                    </a:p>
                  </a:txBody>
                  <a:tcPr marL="44450" marR="44450" marT="0" marB="0"/>
                </a:tc>
                <a:tc>
                  <a:txBody>
                    <a:bodyPr/>
                    <a:lstStyle/>
                    <a:p>
                      <a:pPr algn="ctr">
                        <a:spcAft>
                          <a:spcPts val="0"/>
                        </a:spcAft>
                      </a:pPr>
                      <a:r>
                        <a:rPr lang="fr-FR" sz="2000">
                          <a:latin typeface="Times New Roman"/>
                          <a:ea typeface="Times New Roman"/>
                          <a:cs typeface="Arial"/>
                        </a:rPr>
                        <a:t>--------</a:t>
                      </a:r>
                    </a:p>
                  </a:txBody>
                  <a:tcPr marL="44450" marR="44450" marT="0" marB="0"/>
                </a:tc>
              </a:tr>
              <a:tr h="551266">
                <a:tc>
                  <a:txBody>
                    <a:bodyPr/>
                    <a:lstStyle/>
                    <a:p>
                      <a:pPr algn="just">
                        <a:spcAft>
                          <a:spcPts val="0"/>
                        </a:spcAft>
                      </a:pPr>
                      <a:r>
                        <a:rPr lang="fr-FR" sz="2000" b="1">
                          <a:latin typeface="Times New Roman"/>
                          <a:ea typeface="Times New Roman"/>
                          <a:cs typeface="Arial"/>
                        </a:rPr>
                        <a:t>Grand</a:t>
                      </a:r>
                      <a:endParaRPr lang="fr-FR" sz="2000">
                        <a:latin typeface="Times New Roman"/>
                        <a:ea typeface="Times New Roman"/>
                        <a:cs typeface="Arial"/>
                      </a:endParaRPr>
                    </a:p>
                    <a:p>
                      <a:pPr algn="just">
                        <a:spcAft>
                          <a:spcPts val="0"/>
                        </a:spcAft>
                      </a:pPr>
                      <a:r>
                        <a:rPr lang="fr-FR" sz="2000">
                          <a:latin typeface="Times New Roman"/>
                          <a:ea typeface="Times New Roman"/>
                          <a:cs typeface="Arial"/>
                        </a:rPr>
                        <a:t>-2h00-</a:t>
                      </a:r>
                    </a:p>
                  </a:txBody>
                  <a:tcPr marL="44450" marR="44450" marT="0" marB="0"/>
                </a:tc>
                <a:tc>
                  <a:txBody>
                    <a:bodyPr/>
                    <a:lstStyle/>
                    <a:p>
                      <a:pPr algn="ctr">
                        <a:spcAft>
                          <a:spcPts val="0"/>
                        </a:spcAft>
                      </a:pPr>
                      <a:r>
                        <a:rPr lang="fr-FR" sz="2000">
                          <a:latin typeface="Times New Roman"/>
                          <a:ea typeface="Times New Roman"/>
                          <a:cs typeface="Arial"/>
                        </a:rPr>
                        <a:t>10%</a:t>
                      </a:r>
                    </a:p>
                  </a:txBody>
                  <a:tcPr marL="44450" marR="44450" marT="0" marB="0"/>
                </a:tc>
                <a:tc>
                  <a:txBody>
                    <a:bodyPr/>
                    <a:lstStyle/>
                    <a:p>
                      <a:pPr algn="ctr">
                        <a:spcAft>
                          <a:spcPts val="0"/>
                        </a:spcAft>
                      </a:pPr>
                      <a:r>
                        <a:rPr lang="fr-FR" sz="2000">
                          <a:latin typeface="Times New Roman"/>
                          <a:ea typeface="Times New Roman"/>
                          <a:cs typeface="Arial"/>
                        </a:rPr>
                        <a:t>15%</a:t>
                      </a:r>
                    </a:p>
                  </a:txBody>
                  <a:tcPr marL="44450" marR="44450" marT="0" marB="0"/>
                </a:tc>
                <a:tc>
                  <a:txBody>
                    <a:bodyPr/>
                    <a:lstStyle/>
                    <a:p>
                      <a:pPr algn="ctr">
                        <a:spcAft>
                          <a:spcPts val="0"/>
                        </a:spcAft>
                      </a:pPr>
                      <a:r>
                        <a:rPr lang="fr-FR" sz="2000" b="1">
                          <a:latin typeface="Times New Roman"/>
                          <a:ea typeface="Times New Roman"/>
                          <a:cs typeface="Arial"/>
                        </a:rPr>
                        <a:t>45%</a:t>
                      </a:r>
                      <a:endParaRPr lang="fr-FR" sz="2000">
                        <a:latin typeface="Times New Roman"/>
                        <a:ea typeface="Times New Roman"/>
                        <a:cs typeface="Arial"/>
                      </a:endParaRPr>
                    </a:p>
                  </a:txBody>
                  <a:tcPr marL="44450" marR="44450" marT="0" marB="0"/>
                </a:tc>
                <a:tc>
                  <a:txBody>
                    <a:bodyPr/>
                    <a:lstStyle/>
                    <a:p>
                      <a:pPr algn="ctr">
                        <a:spcAft>
                          <a:spcPts val="0"/>
                        </a:spcAft>
                      </a:pPr>
                      <a:r>
                        <a:rPr lang="fr-FR" sz="2000" dirty="0">
                          <a:latin typeface="Times New Roman"/>
                          <a:ea typeface="Times New Roman"/>
                          <a:cs typeface="Arial"/>
                        </a:rPr>
                        <a:t>20%</a:t>
                      </a:r>
                    </a:p>
                  </a:txBody>
                  <a:tcPr marL="44450" marR="44450" marT="0" marB="0"/>
                </a:tc>
                <a:tc>
                  <a:txBody>
                    <a:bodyPr/>
                    <a:lstStyle/>
                    <a:p>
                      <a:pPr algn="ctr">
                        <a:spcAft>
                          <a:spcPts val="0"/>
                        </a:spcAft>
                      </a:pPr>
                      <a:r>
                        <a:rPr lang="fr-FR" sz="2000" dirty="0">
                          <a:latin typeface="Times New Roman"/>
                          <a:ea typeface="Times New Roman"/>
                          <a:cs typeface="Arial"/>
                        </a:rPr>
                        <a:t>10%</a:t>
                      </a:r>
                    </a:p>
                  </a:txBody>
                  <a:tcPr marL="44450" marR="44450" marT="0" marB="0"/>
                </a:tc>
              </a:tr>
              <a:tr h="551266">
                <a:tc>
                  <a:txBody>
                    <a:bodyPr/>
                    <a:lstStyle/>
                    <a:p>
                      <a:pPr algn="just">
                        <a:spcAft>
                          <a:spcPts val="0"/>
                        </a:spcAft>
                      </a:pPr>
                      <a:r>
                        <a:rPr lang="en-GB" sz="2000" b="1">
                          <a:latin typeface="Times New Roman"/>
                          <a:ea typeface="Times New Roman"/>
                          <a:cs typeface="Arial"/>
                        </a:rPr>
                        <a:t>Sub-maximal</a:t>
                      </a:r>
                      <a:endParaRPr lang="fr-FR" sz="2000">
                        <a:latin typeface="Times New Roman"/>
                        <a:ea typeface="Times New Roman"/>
                        <a:cs typeface="Arial"/>
                      </a:endParaRPr>
                    </a:p>
                    <a:p>
                      <a:pPr algn="just">
                        <a:spcAft>
                          <a:spcPts val="0"/>
                        </a:spcAft>
                      </a:pPr>
                      <a:r>
                        <a:rPr lang="en-GB" sz="2000">
                          <a:latin typeface="Times New Roman"/>
                          <a:ea typeface="Times New Roman"/>
                          <a:cs typeface="Arial"/>
                        </a:rPr>
                        <a:t>2h-2h30</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15%</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15%</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15%</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b="1">
                          <a:latin typeface="Times New Roman"/>
                          <a:ea typeface="Times New Roman"/>
                          <a:cs typeface="Arial"/>
                        </a:rPr>
                        <a:t>45%</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dirty="0">
                          <a:latin typeface="Times New Roman"/>
                          <a:ea typeface="Times New Roman"/>
                          <a:cs typeface="Arial"/>
                        </a:rPr>
                        <a:t>10%</a:t>
                      </a:r>
                      <a:endParaRPr lang="fr-FR" sz="2000" dirty="0">
                        <a:latin typeface="Times New Roman"/>
                        <a:ea typeface="Times New Roman"/>
                        <a:cs typeface="Arial"/>
                      </a:endParaRPr>
                    </a:p>
                  </a:txBody>
                  <a:tcPr marL="44450" marR="44450" marT="0" marB="0"/>
                </a:tc>
              </a:tr>
              <a:tr h="551266">
                <a:tc>
                  <a:txBody>
                    <a:bodyPr/>
                    <a:lstStyle/>
                    <a:p>
                      <a:pPr algn="just">
                        <a:spcAft>
                          <a:spcPts val="0"/>
                        </a:spcAft>
                      </a:pPr>
                      <a:r>
                        <a:rPr lang="en-GB" sz="2000" b="1" dirty="0">
                          <a:latin typeface="Times New Roman"/>
                          <a:ea typeface="Times New Roman"/>
                          <a:cs typeface="Arial"/>
                        </a:rPr>
                        <a:t>Maximal</a:t>
                      </a:r>
                      <a:endParaRPr lang="fr-FR" sz="2000" dirty="0">
                        <a:latin typeface="Times New Roman"/>
                        <a:ea typeface="Times New Roman"/>
                        <a:cs typeface="Arial"/>
                      </a:endParaRPr>
                    </a:p>
                    <a:p>
                      <a:pPr algn="just">
                        <a:spcAft>
                          <a:spcPts val="0"/>
                        </a:spcAft>
                      </a:pPr>
                      <a:r>
                        <a:rPr lang="en-GB" sz="2000" dirty="0">
                          <a:latin typeface="Times New Roman"/>
                          <a:ea typeface="Times New Roman"/>
                          <a:cs typeface="Arial"/>
                        </a:rPr>
                        <a:t>2h30</a:t>
                      </a:r>
                      <a:endParaRPr lang="fr-FR" sz="2000" dirty="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30%</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15%</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a:latin typeface="Times New Roman"/>
                          <a:ea typeface="Times New Roman"/>
                          <a:cs typeface="Arial"/>
                        </a:rPr>
                        <a:t>10%</a:t>
                      </a:r>
                      <a:endParaRPr lang="fr-FR" sz="2000">
                        <a:latin typeface="Times New Roman"/>
                        <a:ea typeface="Times New Roman"/>
                        <a:cs typeface="Arial"/>
                      </a:endParaRPr>
                    </a:p>
                  </a:txBody>
                  <a:tcPr marL="44450" marR="44450" marT="0" marB="0"/>
                </a:tc>
                <a:tc>
                  <a:txBody>
                    <a:bodyPr/>
                    <a:lstStyle/>
                    <a:p>
                      <a:pPr algn="ctr">
                        <a:spcAft>
                          <a:spcPts val="0"/>
                        </a:spcAft>
                      </a:pPr>
                      <a:r>
                        <a:rPr lang="en-GB" sz="2000" b="1" dirty="0">
                          <a:latin typeface="Times New Roman"/>
                          <a:ea typeface="Times New Roman"/>
                          <a:cs typeface="Arial"/>
                        </a:rPr>
                        <a:t>45%</a:t>
                      </a:r>
                      <a:endParaRPr lang="fr-FR" sz="2000" dirty="0">
                        <a:latin typeface="Times New Roman"/>
                        <a:ea typeface="Times New Roman"/>
                        <a:cs typeface="Arial"/>
                      </a:endParaRPr>
                    </a:p>
                  </a:txBody>
                  <a:tcPr marL="44450" marR="44450" marT="0" marB="0"/>
                </a:tc>
              </a:tr>
            </a:tbl>
          </a:graphicData>
        </a:graphic>
      </p:graphicFrame>
      <p:cxnSp>
        <p:nvCxnSpPr>
          <p:cNvPr id="6" name="Connecteur droit 5"/>
          <p:cNvCxnSpPr/>
          <p:nvPr/>
        </p:nvCxnSpPr>
        <p:spPr>
          <a:xfrm>
            <a:off x="267218" y="1669518"/>
            <a:ext cx="1285884" cy="1000132"/>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re 1"/>
          <p:cNvSpPr>
            <a:spLocks noGrp="1"/>
          </p:cNvSpPr>
          <p:nvPr>
            <p:ph type="title"/>
          </p:nvPr>
        </p:nvSpPr>
        <p:spPr>
          <a:xfrm>
            <a:off x="214282" y="274638"/>
            <a:ext cx="8572560" cy="1143000"/>
          </a:xfrm>
        </p:spPr>
        <p:txBody>
          <a:bodyPr>
            <a:noAutofit/>
          </a:bodyPr>
          <a:lstStyle/>
          <a:p>
            <a:r>
              <a:rPr lang="fr-FR" sz="2800" b="1" dirty="0" smtClean="0"/>
              <a:t> </a:t>
            </a:r>
            <a:r>
              <a:rPr lang="fr-FR" sz="2800" dirty="0" smtClean="0"/>
              <a:t>Modèle de l’orientation des charges (volume- intensité) dans une séance d’entraînement lors de la période compétitive.</a:t>
            </a:r>
            <a:br>
              <a:rPr lang="fr-FR" sz="2800" dirty="0" smtClean="0"/>
            </a:b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smtClean="0"/>
              <a:t>Modèle de répartition des charges dans un entraînement </a:t>
            </a:r>
            <a:r>
              <a:rPr lang="fr-FR" sz="2400" dirty="0" smtClean="0"/>
              <a:t>d’intensité maximale </a:t>
            </a:r>
            <a:r>
              <a:rPr lang="fr-FR" sz="2400" dirty="0" smtClean="0"/>
              <a:t>lors de la période compétitive : Volume général d’entraînement 90 minutes</a:t>
            </a:r>
            <a:br>
              <a:rPr lang="fr-FR" sz="2400" dirty="0" smtClean="0"/>
            </a:br>
            <a:endParaRPr lang="fr-FR" sz="2400" dirty="0"/>
          </a:p>
        </p:txBody>
      </p:sp>
      <p:graphicFrame>
        <p:nvGraphicFramePr>
          <p:cNvPr id="4" name="Espace réservé du contenu 3"/>
          <p:cNvGraphicFramePr>
            <a:graphicFrameLocks noGrp="1"/>
          </p:cNvGraphicFramePr>
          <p:nvPr>
            <p:ph idx="1"/>
          </p:nvPr>
        </p:nvGraphicFramePr>
        <p:xfrm>
          <a:off x="285721" y="1643050"/>
          <a:ext cx="8501120" cy="3794319"/>
        </p:xfrm>
        <a:graphic>
          <a:graphicData uri="http://schemas.openxmlformats.org/drawingml/2006/table">
            <a:tbl>
              <a:tblPr firstRow="1" bandRow="1">
                <a:tableStyleId>{5C22544A-7EE6-4342-B048-85BDC9FD1C3A}</a:tableStyleId>
              </a:tblPr>
              <a:tblGrid>
                <a:gridCol w="1309696"/>
                <a:gridCol w="1309696"/>
                <a:gridCol w="1309696"/>
                <a:gridCol w="285752"/>
                <a:gridCol w="1428760"/>
                <a:gridCol w="1428760"/>
                <a:gridCol w="1428760"/>
              </a:tblGrid>
              <a:tr h="815571">
                <a:tc>
                  <a:txBody>
                    <a:bodyPr/>
                    <a:lstStyle/>
                    <a:p>
                      <a:pPr algn="ctr">
                        <a:spcAft>
                          <a:spcPts val="0"/>
                        </a:spcAft>
                      </a:pPr>
                      <a:r>
                        <a:rPr lang="fr-FR" sz="1600" dirty="0">
                          <a:latin typeface="Times New Roman"/>
                          <a:ea typeface="Times New Roman"/>
                          <a:cs typeface="Arial"/>
                        </a:rPr>
                        <a:t>Intensités dans la séance</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a:t>
                      </a:r>
                    </a:p>
                  </a:txBody>
                  <a:tcPr marL="44450" marR="44450" marT="0" marB="0">
                    <a:lnR w="12700" cap="flat" cmpd="sng" algn="ctr">
                      <a:solidFill>
                        <a:schemeClr val="tx1"/>
                      </a:solidFill>
                      <a:prstDash val="solid"/>
                      <a:round/>
                      <a:headEnd type="none" w="med" len="med"/>
                      <a:tailEnd type="none" w="med" len="med"/>
                    </a:lnR>
                  </a:tcPr>
                </a:tc>
                <a:tc>
                  <a:txBody>
                    <a:bodyPr/>
                    <a:lstStyle/>
                    <a:p>
                      <a:pPr>
                        <a:lnSpc>
                          <a:spcPct val="150000"/>
                        </a:lnSpc>
                        <a:spcAft>
                          <a:spcPts val="0"/>
                        </a:spcAft>
                      </a:pPr>
                      <a:r>
                        <a:rPr lang="fr-FR" sz="1600" dirty="0">
                          <a:latin typeface="Times New Roman"/>
                          <a:ea typeface="Times New Roman"/>
                          <a:cs typeface="Arial"/>
                        </a:rPr>
                        <a:t>Durées (mn)</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50000"/>
                        </a:lnSpc>
                        <a:spcAft>
                          <a:spcPts val="0"/>
                        </a:spcAft>
                      </a:pPr>
                      <a:endParaRPr lang="fr-FR" sz="16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spcAft>
                          <a:spcPts val="0"/>
                        </a:spcAft>
                      </a:pPr>
                      <a:r>
                        <a:rPr lang="fr-FR" sz="1600" dirty="0">
                          <a:latin typeface="Times New Roman"/>
                          <a:ea typeface="Times New Roman"/>
                          <a:cs typeface="Arial"/>
                        </a:rPr>
                        <a:t>Facteurs de préparation dans la séance</a:t>
                      </a:r>
                    </a:p>
                  </a:txBody>
                  <a:tcPr marL="44450" marR="44450" marT="0" marB="0">
                    <a:lnL w="12700" cmpd="sng">
                      <a:noFill/>
                    </a:lnL>
                  </a:tcPr>
                </a:tc>
                <a:tc>
                  <a:txBody>
                    <a:bodyPr/>
                    <a:lstStyle/>
                    <a:p>
                      <a:pPr algn="ctr">
                        <a:lnSpc>
                          <a:spcPct val="150000"/>
                        </a:lnSpc>
                        <a:spcAft>
                          <a:spcPts val="0"/>
                        </a:spcAft>
                      </a:pPr>
                      <a:r>
                        <a:rPr lang="fr-FR" sz="1600" dirty="0">
                          <a:latin typeface="Times New Roman"/>
                          <a:ea typeface="Times New Roman"/>
                          <a:cs typeface="Arial"/>
                        </a:rPr>
                        <a:t>%</a:t>
                      </a:r>
                    </a:p>
                  </a:txBody>
                  <a:tcPr marL="44450" marR="44450" marT="0" marB="0"/>
                </a:tc>
                <a:tc>
                  <a:txBody>
                    <a:bodyPr/>
                    <a:lstStyle/>
                    <a:p>
                      <a:pPr>
                        <a:lnSpc>
                          <a:spcPct val="150000"/>
                        </a:lnSpc>
                        <a:spcAft>
                          <a:spcPts val="0"/>
                        </a:spcAft>
                      </a:pPr>
                      <a:r>
                        <a:rPr lang="fr-FR" sz="1600" dirty="0">
                          <a:latin typeface="Times New Roman"/>
                          <a:ea typeface="Times New Roman"/>
                          <a:cs typeface="Arial"/>
                        </a:rPr>
                        <a:t>Durées (mn)</a:t>
                      </a:r>
                    </a:p>
                  </a:txBody>
                  <a:tcPr marL="44450" marR="44450" marT="0" marB="0"/>
                </a:tc>
              </a:tr>
              <a:tr h="551266">
                <a:tc>
                  <a:txBody>
                    <a:bodyPr/>
                    <a:lstStyle/>
                    <a:p>
                      <a:pPr>
                        <a:lnSpc>
                          <a:spcPct val="150000"/>
                        </a:lnSpc>
                        <a:spcAft>
                          <a:spcPts val="0"/>
                        </a:spcAft>
                      </a:pPr>
                      <a:r>
                        <a:rPr lang="fr-FR" sz="1800" dirty="0">
                          <a:latin typeface="Times New Roman"/>
                          <a:ea typeface="Times New Roman"/>
                          <a:cs typeface="Arial"/>
                        </a:rPr>
                        <a:t>Maximale</a:t>
                      </a:r>
                    </a:p>
                  </a:txBody>
                  <a:tcPr marL="44450" marR="44450" marT="0" marB="0"/>
                </a:tc>
                <a:tc>
                  <a:txBody>
                    <a:bodyPr/>
                    <a:lstStyle/>
                    <a:p>
                      <a:pPr algn="ctr">
                        <a:lnSpc>
                          <a:spcPct val="150000"/>
                        </a:lnSpc>
                        <a:spcAft>
                          <a:spcPts val="0"/>
                        </a:spcAft>
                      </a:pPr>
                      <a:r>
                        <a:rPr lang="fr-FR" sz="1800" dirty="0">
                          <a:latin typeface="Times New Roman"/>
                          <a:ea typeface="Times New Roman"/>
                          <a:cs typeface="Arial"/>
                        </a:rPr>
                        <a:t>45</a:t>
                      </a: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r>
                        <a:rPr lang="fr-FR" sz="1800" dirty="0">
                          <a:latin typeface="Times New Roman"/>
                          <a:ea typeface="Times New Roman"/>
                          <a:cs typeface="Arial"/>
                        </a:rPr>
                        <a:t>40</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endParaRPr lang="fr-FR" sz="10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50000"/>
                        </a:lnSpc>
                        <a:spcAft>
                          <a:spcPts val="0"/>
                        </a:spcAft>
                      </a:pPr>
                      <a:r>
                        <a:rPr lang="fr-FR" sz="1600" dirty="0" err="1">
                          <a:latin typeface="Times New Roman"/>
                          <a:ea typeface="Times New Roman"/>
                          <a:cs typeface="Arial"/>
                        </a:rPr>
                        <a:t>Prép.Générale</a:t>
                      </a:r>
                      <a:endParaRPr lang="fr-FR" sz="1600" dirty="0">
                        <a:latin typeface="Times New Roman"/>
                        <a:ea typeface="Times New Roman"/>
                        <a:cs typeface="Arial"/>
                      </a:endParaRPr>
                    </a:p>
                  </a:txBody>
                  <a:tcPr marL="44450" marR="44450" marT="0" marB="0">
                    <a:lnL w="12700" cmpd="sng">
                      <a:noFill/>
                    </a:lnL>
                  </a:tcPr>
                </a:tc>
                <a:tc>
                  <a:txBody>
                    <a:bodyPr/>
                    <a:lstStyle/>
                    <a:p>
                      <a:pPr algn="ctr">
                        <a:lnSpc>
                          <a:spcPct val="150000"/>
                        </a:lnSpc>
                        <a:spcAft>
                          <a:spcPts val="0"/>
                        </a:spcAft>
                      </a:pPr>
                      <a:r>
                        <a:rPr lang="fr-FR" sz="1600" dirty="0">
                          <a:latin typeface="Times New Roman"/>
                          <a:ea typeface="Times New Roman"/>
                          <a:cs typeface="Arial"/>
                        </a:rPr>
                        <a:t>20</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18</a:t>
                      </a:r>
                    </a:p>
                  </a:txBody>
                  <a:tcPr marL="44450" marR="44450" marT="0" marB="0"/>
                </a:tc>
              </a:tr>
              <a:tr h="551266">
                <a:tc>
                  <a:txBody>
                    <a:bodyPr/>
                    <a:lstStyle/>
                    <a:p>
                      <a:pPr>
                        <a:lnSpc>
                          <a:spcPct val="150000"/>
                        </a:lnSpc>
                        <a:spcAft>
                          <a:spcPts val="0"/>
                        </a:spcAft>
                      </a:pPr>
                      <a:r>
                        <a:rPr lang="fr-FR" sz="1800">
                          <a:latin typeface="Times New Roman"/>
                          <a:ea typeface="Times New Roman"/>
                          <a:cs typeface="Arial"/>
                        </a:rPr>
                        <a:t>Sub-maximale</a:t>
                      </a:r>
                    </a:p>
                  </a:txBody>
                  <a:tcPr marL="44450" marR="44450" marT="0" marB="0"/>
                </a:tc>
                <a:tc>
                  <a:txBody>
                    <a:bodyPr/>
                    <a:lstStyle/>
                    <a:p>
                      <a:pPr algn="ctr">
                        <a:lnSpc>
                          <a:spcPct val="150000"/>
                        </a:lnSpc>
                        <a:spcAft>
                          <a:spcPts val="0"/>
                        </a:spcAft>
                      </a:pPr>
                      <a:r>
                        <a:rPr lang="fr-FR" sz="1800" dirty="0">
                          <a:latin typeface="Times New Roman"/>
                          <a:ea typeface="Times New Roman"/>
                          <a:cs typeface="Arial"/>
                        </a:rPr>
                        <a:t>20</a:t>
                      </a: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r>
                        <a:rPr lang="fr-FR" sz="1800" dirty="0">
                          <a:latin typeface="Times New Roman"/>
                          <a:ea typeface="Times New Roman"/>
                          <a:cs typeface="Arial"/>
                        </a:rPr>
                        <a:t>18</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endParaRPr lang="fr-FR" sz="10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lnSpc>
                          <a:spcPct val="150000"/>
                        </a:lnSpc>
                        <a:spcAft>
                          <a:spcPts val="0"/>
                        </a:spcAft>
                      </a:pPr>
                      <a:r>
                        <a:rPr lang="fr-FR" sz="1600">
                          <a:latin typeface="Times New Roman"/>
                          <a:ea typeface="Times New Roman"/>
                          <a:cs typeface="Arial"/>
                        </a:rPr>
                        <a:t>Prép. Spéciale</a:t>
                      </a:r>
                    </a:p>
                  </a:txBody>
                  <a:tcPr marL="44450" marR="44450" marT="0" marB="0">
                    <a:lnL w="12700" cmpd="sng">
                      <a:noFill/>
                    </a:lnL>
                  </a:tcPr>
                </a:tc>
                <a:tc>
                  <a:txBody>
                    <a:bodyPr/>
                    <a:lstStyle/>
                    <a:p>
                      <a:pPr algn="ctr">
                        <a:lnSpc>
                          <a:spcPct val="150000"/>
                        </a:lnSpc>
                        <a:spcAft>
                          <a:spcPts val="0"/>
                        </a:spcAft>
                      </a:pPr>
                      <a:r>
                        <a:rPr lang="fr-FR" sz="1600">
                          <a:latin typeface="Times New Roman"/>
                          <a:ea typeface="Times New Roman"/>
                          <a:cs typeface="Arial"/>
                        </a:rPr>
                        <a:t>10</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9</a:t>
                      </a:r>
                    </a:p>
                  </a:txBody>
                  <a:tcPr marL="44450" marR="44450" marT="0" marB="0"/>
                </a:tc>
              </a:tr>
              <a:tr h="551266">
                <a:tc>
                  <a:txBody>
                    <a:bodyPr/>
                    <a:lstStyle/>
                    <a:p>
                      <a:pPr>
                        <a:lnSpc>
                          <a:spcPct val="150000"/>
                        </a:lnSpc>
                        <a:spcAft>
                          <a:spcPts val="0"/>
                        </a:spcAft>
                      </a:pPr>
                      <a:r>
                        <a:rPr lang="fr-FR" sz="1800">
                          <a:latin typeface="Times New Roman"/>
                          <a:ea typeface="Times New Roman"/>
                          <a:cs typeface="Arial"/>
                        </a:rPr>
                        <a:t>Grande</a:t>
                      </a:r>
                    </a:p>
                  </a:txBody>
                  <a:tcPr marL="44450" marR="44450" marT="0" marB="0"/>
                </a:tc>
                <a:tc>
                  <a:txBody>
                    <a:bodyPr/>
                    <a:lstStyle/>
                    <a:p>
                      <a:pPr algn="ctr">
                        <a:lnSpc>
                          <a:spcPct val="150000"/>
                        </a:lnSpc>
                        <a:spcAft>
                          <a:spcPts val="0"/>
                        </a:spcAft>
                      </a:pPr>
                      <a:r>
                        <a:rPr lang="fr-FR" sz="1800" dirty="0">
                          <a:latin typeface="Times New Roman"/>
                          <a:ea typeface="Times New Roman"/>
                          <a:cs typeface="Arial"/>
                        </a:rPr>
                        <a:t>20</a:t>
                      </a: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r>
                        <a:rPr lang="fr-FR" sz="1800" dirty="0">
                          <a:latin typeface="Times New Roman"/>
                          <a:ea typeface="Times New Roman"/>
                          <a:cs typeface="Arial"/>
                        </a:rPr>
                        <a:t>18</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endParaRPr lang="fr-FR" sz="10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50000"/>
                        </a:lnSpc>
                        <a:spcAft>
                          <a:spcPts val="0"/>
                        </a:spcAft>
                      </a:pPr>
                      <a:r>
                        <a:rPr lang="fr-FR" sz="1600" dirty="0" err="1">
                          <a:latin typeface="Times New Roman"/>
                          <a:ea typeface="Times New Roman"/>
                          <a:cs typeface="Arial"/>
                        </a:rPr>
                        <a:t>Prép</a:t>
                      </a:r>
                      <a:r>
                        <a:rPr lang="fr-FR" sz="1600" dirty="0">
                          <a:latin typeface="Times New Roman"/>
                          <a:ea typeface="Times New Roman"/>
                          <a:cs typeface="Arial"/>
                        </a:rPr>
                        <a:t>. Technique</a:t>
                      </a:r>
                    </a:p>
                  </a:txBody>
                  <a:tcPr marL="44450" marR="44450" marT="0" marB="0">
                    <a:lnL w="12700" cmpd="sng">
                      <a:noFill/>
                    </a:lnL>
                  </a:tcPr>
                </a:tc>
                <a:tc>
                  <a:txBody>
                    <a:bodyPr/>
                    <a:lstStyle/>
                    <a:p>
                      <a:pPr algn="ctr">
                        <a:lnSpc>
                          <a:spcPct val="150000"/>
                        </a:lnSpc>
                        <a:spcAft>
                          <a:spcPts val="0"/>
                        </a:spcAft>
                      </a:pPr>
                      <a:r>
                        <a:rPr lang="fr-FR" sz="1600" dirty="0">
                          <a:latin typeface="Times New Roman"/>
                          <a:ea typeface="Times New Roman"/>
                          <a:cs typeface="Arial"/>
                        </a:rPr>
                        <a:t>30</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27</a:t>
                      </a:r>
                    </a:p>
                  </a:txBody>
                  <a:tcPr marL="44450" marR="44450" marT="0" marB="0"/>
                </a:tc>
              </a:tr>
              <a:tr h="551266">
                <a:tc>
                  <a:txBody>
                    <a:bodyPr/>
                    <a:lstStyle/>
                    <a:p>
                      <a:pPr>
                        <a:lnSpc>
                          <a:spcPct val="150000"/>
                        </a:lnSpc>
                        <a:spcAft>
                          <a:spcPts val="0"/>
                        </a:spcAft>
                      </a:pPr>
                      <a:r>
                        <a:rPr lang="fr-FR" sz="1800">
                          <a:latin typeface="Times New Roman"/>
                          <a:ea typeface="Times New Roman"/>
                          <a:cs typeface="Arial"/>
                        </a:rPr>
                        <a:t>Moyenne</a:t>
                      </a:r>
                    </a:p>
                  </a:txBody>
                  <a:tcPr marL="44450" marR="44450" marT="0" marB="0"/>
                </a:tc>
                <a:tc>
                  <a:txBody>
                    <a:bodyPr/>
                    <a:lstStyle/>
                    <a:p>
                      <a:pPr algn="ctr">
                        <a:lnSpc>
                          <a:spcPct val="150000"/>
                        </a:lnSpc>
                        <a:spcAft>
                          <a:spcPts val="0"/>
                        </a:spcAft>
                      </a:pPr>
                      <a:r>
                        <a:rPr lang="fr-FR" sz="1800">
                          <a:latin typeface="Times New Roman"/>
                          <a:ea typeface="Times New Roman"/>
                          <a:cs typeface="Arial"/>
                        </a:rPr>
                        <a:t>15</a:t>
                      </a: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r>
                        <a:rPr lang="fr-FR" sz="1800" dirty="0">
                          <a:latin typeface="Times New Roman"/>
                          <a:ea typeface="Times New Roman"/>
                          <a:cs typeface="Arial"/>
                        </a:rPr>
                        <a:t>14</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endParaRPr lang="fr-FR" sz="10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lnSpc>
                          <a:spcPct val="150000"/>
                        </a:lnSpc>
                        <a:spcAft>
                          <a:spcPts val="0"/>
                        </a:spcAft>
                      </a:pPr>
                      <a:r>
                        <a:rPr lang="fr-FR" sz="1600">
                          <a:latin typeface="Times New Roman"/>
                          <a:ea typeface="Times New Roman"/>
                          <a:cs typeface="Arial"/>
                        </a:rPr>
                        <a:t>Prép. Tactique</a:t>
                      </a:r>
                    </a:p>
                  </a:txBody>
                  <a:tcPr marL="44450" marR="44450" marT="0" marB="0">
                    <a:lnL w="12700" cmpd="sng">
                      <a:noFill/>
                    </a:lnL>
                  </a:tcPr>
                </a:tc>
                <a:tc>
                  <a:txBody>
                    <a:bodyPr/>
                    <a:lstStyle/>
                    <a:p>
                      <a:pPr algn="ctr">
                        <a:lnSpc>
                          <a:spcPct val="150000"/>
                        </a:lnSpc>
                        <a:spcAft>
                          <a:spcPts val="0"/>
                        </a:spcAft>
                      </a:pPr>
                      <a:r>
                        <a:rPr lang="fr-FR" sz="1600">
                          <a:latin typeface="Times New Roman"/>
                          <a:ea typeface="Times New Roman"/>
                          <a:cs typeface="Arial"/>
                        </a:rPr>
                        <a:t>25</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22,3</a:t>
                      </a:r>
                    </a:p>
                  </a:txBody>
                  <a:tcPr marL="44450" marR="44450" marT="0" marB="0"/>
                </a:tc>
              </a:tr>
              <a:tr h="551266">
                <a:tc>
                  <a:txBody>
                    <a:bodyPr/>
                    <a:lstStyle/>
                    <a:p>
                      <a:pPr>
                        <a:lnSpc>
                          <a:spcPct val="150000"/>
                        </a:lnSpc>
                        <a:spcAft>
                          <a:spcPts val="0"/>
                        </a:spcAft>
                      </a:pPr>
                      <a:r>
                        <a:rPr lang="fr-FR" sz="1800">
                          <a:latin typeface="Times New Roman"/>
                          <a:ea typeface="Times New Roman"/>
                          <a:cs typeface="Arial"/>
                        </a:rPr>
                        <a:t>Petite</a:t>
                      </a:r>
                    </a:p>
                  </a:txBody>
                  <a:tcPr marL="44450" marR="44450" marT="0" marB="0"/>
                </a:tc>
                <a:tc>
                  <a:txBody>
                    <a:bodyPr/>
                    <a:lstStyle/>
                    <a:p>
                      <a:pPr algn="ctr">
                        <a:lnSpc>
                          <a:spcPct val="150000"/>
                        </a:lnSpc>
                        <a:spcAft>
                          <a:spcPts val="0"/>
                        </a:spcAft>
                      </a:pPr>
                      <a:r>
                        <a:rPr lang="fr-FR" sz="1800">
                          <a:latin typeface="Times New Roman"/>
                          <a:ea typeface="Times New Roman"/>
                          <a:cs typeface="Arial"/>
                        </a:rPr>
                        <a:t>-</a:t>
                      </a:r>
                    </a:p>
                  </a:txBody>
                  <a:tcPr marL="44450" marR="44450" marT="0" marB="0">
                    <a:lnR w="12700" cap="flat" cmpd="sng" algn="ctr">
                      <a:solidFill>
                        <a:schemeClr val="tx1"/>
                      </a:solidFill>
                      <a:prstDash val="solid"/>
                      <a:round/>
                      <a:headEnd type="none" w="med" len="med"/>
                      <a:tailEnd type="none" w="med" len="med"/>
                    </a:lnR>
                  </a:tcPr>
                </a:tc>
                <a:tc>
                  <a:txBody>
                    <a:bodyPr/>
                    <a:lstStyle/>
                    <a:p>
                      <a:pPr algn="ctr">
                        <a:lnSpc>
                          <a:spcPct val="150000"/>
                        </a:lnSpc>
                        <a:spcAft>
                          <a:spcPts val="0"/>
                        </a:spcAft>
                      </a:pPr>
                      <a:r>
                        <a:rPr lang="fr-FR" sz="1800" dirty="0">
                          <a:latin typeface="Times New Roman"/>
                          <a:ea typeface="Times New Roman"/>
                          <a:cs typeface="Arial"/>
                        </a:rPr>
                        <a:t>-</a:t>
                      </a:r>
                    </a:p>
                  </a:txBody>
                  <a:tcPr marL="44450" marR="4445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ct val="150000"/>
                        </a:lnSpc>
                        <a:spcAft>
                          <a:spcPts val="0"/>
                        </a:spcAft>
                      </a:pPr>
                      <a:endParaRPr lang="fr-FR" sz="1000" dirty="0">
                        <a:latin typeface="Times New Roman"/>
                        <a:ea typeface="Times New Roman"/>
                        <a:cs typeface="Arial"/>
                      </a:endParaRPr>
                    </a:p>
                  </a:txBody>
                  <a:tcPr marL="44450" marR="44450" marT="0" marB="0">
                    <a:lnL w="12700" cap="flat" cmpd="sng" algn="ctr">
                      <a:solidFill>
                        <a:schemeClr val="tx1"/>
                      </a:solid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50000"/>
                        </a:lnSpc>
                        <a:spcAft>
                          <a:spcPts val="0"/>
                        </a:spcAft>
                      </a:pPr>
                      <a:r>
                        <a:rPr lang="fr-FR" sz="1600" dirty="0" err="1">
                          <a:latin typeface="Times New Roman"/>
                          <a:ea typeface="Times New Roman"/>
                          <a:cs typeface="Arial"/>
                        </a:rPr>
                        <a:t>Prép</a:t>
                      </a:r>
                      <a:r>
                        <a:rPr lang="fr-FR" sz="1600" dirty="0">
                          <a:latin typeface="Times New Roman"/>
                          <a:ea typeface="Times New Roman"/>
                          <a:cs typeface="Arial"/>
                        </a:rPr>
                        <a:t>. Jeu</a:t>
                      </a:r>
                    </a:p>
                  </a:txBody>
                  <a:tcPr marL="44450" marR="44450" marT="0" marB="0">
                    <a:lnL w="12700" cmpd="sng">
                      <a:noFill/>
                    </a:lnL>
                  </a:tcPr>
                </a:tc>
                <a:tc>
                  <a:txBody>
                    <a:bodyPr/>
                    <a:lstStyle/>
                    <a:p>
                      <a:pPr algn="ctr">
                        <a:lnSpc>
                          <a:spcPct val="150000"/>
                        </a:lnSpc>
                        <a:spcAft>
                          <a:spcPts val="0"/>
                        </a:spcAft>
                      </a:pPr>
                      <a:r>
                        <a:rPr lang="fr-FR" sz="1600" dirty="0">
                          <a:latin typeface="Times New Roman"/>
                          <a:ea typeface="Times New Roman"/>
                          <a:cs typeface="Arial"/>
                        </a:rPr>
                        <a:t>15</a:t>
                      </a:r>
                    </a:p>
                  </a:txBody>
                  <a:tcPr marL="44450" marR="44450" marT="0" marB="0"/>
                </a:tc>
                <a:tc>
                  <a:txBody>
                    <a:bodyPr/>
                    <a:lstStyle/>
                    <a:p>
                      <a:pPr algn="ctr">
                        <a:lnSpc>
                          <a:spcPct val="150000"/>
                        </a:lnSpc>
                        <a:spcAft>
                          <a:spcPts val="0"/>
                        </a:spcAft>
                      </a:pPr>
                      <a:r>
                        <a:rPr lang="fr-FR" sz="1600" dirty="0">
                          <a:latin typeface="Times New Roman"/>
                          <a:ea typeface="Times New Roman"/>
                          <a:cs typeface="Arial"/>
                        </a:rPr>
                        <a:t>13,3</a:t>
                      </a:r>
                    </a:p>
                  </a:txBody>
                  <a:tcPr marL="44450" marR="44450" marT="0" marB="0"/>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3200" b="1" dirty="0" smtClean="0"/>
              <a:t>Concordance entre la charge et les facteurs de préparation</a:t>
            </a:r>
            <a:r>
              <a:rPr lang="fr-FR" sz="3200" dirty="0" smtClean="0"/>
              <a:t/>
            </a:r>
            <a:br>
              <a:rPr lang="fr-FR" sz="3200" dirty="0" smtClean="0"/>
            </a:br>
            <a:endParaRPr lang="fr-FR" sz="3200" dirty="0"/>
          </a:p>
        </p:txBody>
      </p:sp>
      <p:graphicFrame>
        <p:nvGraphicFramePr>
          <p:cNvPr id="4" name="Espace réservé du contenu 3"/>
          <p:cNvGraphicFramePr>
            <a:graphicFrameLocks noGrp="1"/>
          </p:cNvGraphicFramePr>
          <p:nvPr>
            <p:ph idx="1"/>
          </p:nvPr>
        </p:nvGraphicFramePr>
        <p:xfrm>
          <a:off x="285721" y="1643050"/>
          <a:ext cx="8501122" cy="4259606"/>
        </p:xfrm>
        <a:graphic>
          <a:graphicData uri="http://schemas.openxmlformats.org/drawingml/2006/table">
            <a:tbl>
              <a:tblPr firstRow="1" bandRow="1">
                <a:tableStyleId>{5C22544A-7EE6-4342-B048-85BDC9FD1C3A}</a:tableStyleId>
              </a:tblPr>
              <a:tblGrid>
                <a:gridCol w="1120823"/>
                <a:gridCol w="1163709"/>
                <a:gridCol w="1243318"/>
                <a:gridCol w="1243318"/>
                <a:gridCol w="1243318"/>
                <a:gridCol w="1243318"/>
                <a:gridCol w="1243318"/>
              </a:tblGrid>
              <a:tr h="815571">
                <a:tc>
                  <a:txBody>
                    <a:bodyPr/>
                    <a:lstStyle/>
                    <a:p>
                      <a:pPr algn="just">
                        <a:lnSpc>
                          <a:spcPct val="150000"/>
                        </a:lnSpc>
                        <a:spcAft>
                          <a:spcPts val="0"/>
                        </a:spcAft>
                      </a:pPr>
                      <a:r>
                        <a:rPr lang="fr-FR" sz="1200" dirty="0">
                          <a:latin typeface="Times New Roman"/>
                          <a:ea typeface="Times New Roman"/>
                          <a:cs typeface="Arial"/>
                        </a:rPr>
                        <a:t>    </a:t>
                      </a:r>
                      <a:r>
                        <a:rPr lang="fr-FR" sz="1200" dirty="0" smtClean="0">
                          <a:latin typeface="Times New Roman"/>
                          <a:ea typeface="Times New Roman"/>
                          <a:cs typeface="Arial"/>
                        </a:rPr>
                        <a:t>Préparations</a:t>
                      </a:r>
                    </a:p>
                    <a:p>
                      <a:pPr algn="just">
                        <a:lnSpc>
                          <a:spcPct val="150000"/>
                        </a:lnSpc>
                        <a:spcAft>
                          <a:spcPts val="0"/>
                        </a:spcAft>
                      </a:pPr>
                      <a:endParaRPr lang="fr-FR" sz="1000" dirty="0">
                        <a:latin typeface="Times New Roman"/>
                        <a:ea typeface="Times New Roman"/>
                        <a:cs typeface="Arial"/>
                      </a:endParaRPr>
                    </a:p>
                    <a:p>
                      <a:pPr algn="just">
                        <a:lnSpc>
                          <a:spcPct val="150000"/>
                        </a:lnSpc>
                        <a:spcAft>
                          <a:spcPts val="0"/>
                        </a:spcAft>
                      </a:pPr>
                      <a:r>
                        <a:rPr lang="fr-FR" sz="1200" dirty="0">
                          <a:latin typeface="Times New Roman"/>
                          <a:ea typeface="Times New Roman"/>
                          <a:cs typeface="Arial"/>
                        </a:rPr>
                        <a:t>Intensités</a:t>
                      </a:r>
                      <a:endParaRPr lang="fr-FR" sz="1000" dirty="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P.G</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P.S</a:t>
                      </a:r>
                    </a:p>
                  </a:txBody>
                  <a:tcPr marL="44450" marR="44450" marT="0" marB="0"/>
                </a:tc>
                <a:tc>
                  <a:txBody>
                    <a:bodyPr/>
                    <a:lstStyle/>
                    <a:p>
                      <a:pPr algn="ctr">
                        <a:lnSpc>
                          <a:spcPct val="150000"/>
                        </a:lnSpc>
                        <a:spcAft>
                          <a:spcPts val="0"/>
                        </a:spcAft>
                      </a:pPr>
                      <a:r>
                        <a:rPr lang="fr-FR" sz="2000" dirty="0" err="1">
                          <a:latin typeface="Times New Roman"/>
                          <a:ea typeface="Times New Roman"/>
                          <a:cs typeface="Arial"/>
                        </a:rPr>
                        <a:t>P.Te</a:t>
                      </a:r>
                      <a:endParaRPr lang="fr-FR" sz="2000" dirty="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err="1">
                          <a:latin typeface="Times New Roman"/>
                          <a:ea typeface="Times New Roman"/>
                          <a:cs typeface="Arial"/>
                        </a:rPr>
                        <a:t>P.Ta</a:t>
                      </a:r>
                      <a:endParaRPr lang="fr-FR" sz="2000" dirty="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Jeu</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Total</a:t>
                      </a:r>
                    </a:p>
                  </a:txBody>
                  <a:tcPr marL="44450" marR="44450" marT="0" marB="0"/>
                </a:tc>
              </a:tr>
              <a:tr h="551266">
                <a:tc>
                  <a:txBody>
                    <a:bodyPr/>
                    <a:lstStyle/>
                    <a:p>
                      <a:pPr algn="just">
                        <a:lnSpc>
                          <a:spcPct val="150000"/>
                        </a:lnSpc>
                        <a:spcAft>
                          <a:spcPts val="0"/>
                        </a:spcAft>
                      </a:pPr>
                      <a:r>
                        <a:rPr lang="fr-FR" sz="1600">
                          <a:latin typeface="Times New Roman"/>
                          <a:ea typeface="Times New Roman"/>
                          <a:cs typeface="Arial"/>
                        </a:rPr>
                        <a:t>Maximale</a:t>
                      </a:r>
                    </a:p>
                  </a:txBody>
                  <a:tcPr marL="44450" marR="44450" marT="0" marB="0"/>
                </a:tc>
                <a:tc>
                  <a:txBody>
                    <a:bodyPr/>
                    <a:lstStyle/>
                    <a:p>
                      <a:pPr algn="ctr">
                        <a:lnSpc>
                          <a:spcPct val="150000"/>
                        </a:lnSpc>
                        <a:spcAft>
                          <a:spcPts val="0"/>
                        </a:spcAft>
                      </a:pPr>
                      <a:endParaRPr lang="fr-FR" sz="2000" dirty="0">
                        <a:latin typeface="Times New Roman"/>
                        <a:ea typeface="Times New Roman"/>
                        <a:cs typeface="Arial"/>
                      </a:endParaRPr>
                    </a:p>
                  </a:txBody>
                  <a:tcPr marL="44450" marR="44450" marT="0" marB="0"/>
                </a:tc>
                <a:tc>
                  <a:txBody>
                    <a:bodyPr/>
                    <a:lstStyle/>
                    <a:p>
                      <a:pPr algn="ctr">
                        <a:lnSpc>
                          <a:spcPct val="150000"/>
                        </a:lnSpc>
                        <a:spcAft>
                          <a:spcPts val="0"/>
                        </a:spcAft>
                      </a:pPr>
                      <a:endParaRPr lang="fr-FR" sz="2000" dirty="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4</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22</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14</a:t>
                      </a:r>
                    </a:p>
                  </a:txBody>
                  <a:tcPr marL="44450" marR="44450" marT="0" marB="0"/>
                </a:tc>
                <a:tc>
                  <a:txBody>
                    <a:bodyPr/>
                    <a:lstStyle/>
                    <a:p>
                      <a:pPr algn="ctr">
                        <a:lnSpc>
                          <a:spcPct val="150000"/>
                        </a:lnSpc>
                        <a:spcAft>
                          <a:spcPts val="0"/>
                        </a:spcAft>
                      </a:pPr>
                      <a:r>
                        <a:rPr lang="fr-FR" sz="2000">
                          <a:latin typeface="Times New Roman"/>
                          <a:ea typeface="Times New Roman"/>
                          <a:cs typeface="Arial"/>
                        </a:rPr>
                        <a:t>40</a:t>
                      </a:r>
                    </a:p>
                  </a:txBody>
                  <a:tcPr marL="44450" marR="44450" marT="0" marB="0"/>
                </a:tc>
              </a:tr>
              <a:tr h="551266">
                <a:tc>
                  <a:txBody>
                    <a:bodyPr/>
                    <a:lstStyle/>
                    <a:p>
                      <a:pPr algn="just">
                        <a:lnSpc>
                          <a:spcPct val="150000"/>
                        </a:lnSpc>
                        <a:spcAft>
                          <a:spcPts val="0"/>
                        </a:spcAft>
                      </a:pPr>
                      <a:r>
                        <a:rPr lang="fr-FR" sz="1600">
                          <a:latin typeface="Times New Roman"/>
                          <a:ea typeface="Times New Roman"/>
                          <a:cs typeface="Arial"/>
                        </a:rPr>
                        <a:t>Sub-maximale</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a:latin typeface="Times New Roman"/>
                          <a:ea typeface="Times New Roman"/>
                          <a:cs typeface="Arial"/>
                        </a:rPr>
                        <a:t>9</a:t>
                      </a:r>
                    </a:p>
                  </a:txBody>
                  <a:tcPr marL="44450" marR="44450" marT="0" marB="0"/>
                </a:tc>
                <a:tc>
                  <a:txBody>
                    <a:bodyPr/>
                    <a:lstStyle/>
                    <a:p>
                      <a:pPr algn="ctr">
                        <a:lnSpc>
                          <a:spcPct val="150000"/>
                        </a:lnSpc>
                        <a:spcAft>
                          <a:spcPts val="0"/>
                        </a:spcAft>
                      </a:pPr>
                      <a:r>
                        <a:rPr lang="fr-FR" sz="2000">
                          <a:latin typeface="Times New Roman"/>
                          <a:ea typeface="Times New Roman"/>
                          <a:cs typeface="Arial"/>
                        </a:rPr>
                        <a:t>9</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endParaRPr lang="fr-FR" sz="2000" dirty="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18</a:t>
                      </a:r>
                    </a:p>
                  </a:txBody>
                  <a:tcPr marL="44450" marR="44450" marT="0" marB="0"/>
                </a:tc>
              </a:tr>
              <a:tr h="551266">
                <a:tc>
                  <a:txBody>
                    <a:bodyPr/>
                    <a:lstStyle/>
                    <a:p>
                      <a:pPr algn="just">
                        <a:lnSpc>
                          <a:spcPct val="150000"/>
                        </a:lnSpc>
                        <a:spcAft>
                          <a:spcPts val="0"/>
                        </a:spcAft>
                      </a:pPr>
                      <a:r>
                        <a:rPr lang="fr-FR" sz="1600">
                          <a:latin typeface="Times New Roman"/>
                          <a:ea typeface="Times New Roman"/>
                          <a:cs typeface="Arial"/>
                        </a:rPr>
                        <a:t>Grande</a:t>
                      </a:r>
                    </a:p>
                  </a:txBody>
                  <a:tcPr marL="44450" marR="44450" marT="0" marB="0"/>
                </a:tc>
                <a:tc>
                  <a:txBody>
                    <a:bodyPr/>
                    <a:lstStyle/>
                    <a:p>
                      <a:pPr algn="ctr">
                        <a:lnSpc>
                          <a:spcPct val="150000"/>
                        </a:lnSpc>
                        <a:spcAft>
                          <a:spcPts val="0"/>
                        </a:spcAft>
                      </a:pPr>
                      <a:r>
                        <a:rPr lang="fr-FR" sz="2000">
                          <a:latin typeface="Times New Roman"/>
                          <a:ea typeface="Times New Roman"/>
                          <a:cs typeface="Arial"/>
                        </a:rPr>
                        <a:t>10</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a:latin typeface="Times New Roman"/>
                          <a:ea typeface="Times New Roman"/>
                          <a:cs typeface="Arial"/>
                        </a:rPr>
                        <a:t>8</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18</a:t>
                      </a:r>
                    </a:p>
                  </a:txBody>
                  <a:tcPr marL="44450" marR="44450" marT="0" marB="0"/>
                </a:tc>
              </a:tr>
              <a:tr h="551266">
                <a:tc>
                  <a:txBody>
                    <a:bodyPr/>
                    <a:lstStyle/>
                    <a:p>
                      <a:pPr algn="just">
                        <a:lnSpc>
                          <a:spcPct val="150000"/>
                        </a:lnSpc>
                        <a:spcAft>
                          <a:spcPts val="0"/>
                        </a:spcAft>
                      </a:pPr>
                      <a:r>
                        <a:rPr lang="fr-FR" sz="1600">
                          <a:latin typeface="Times New Roman"/>
                          <a:ea typeface="Times New Roman"/>
                          <a:cs typeface="Arial"/>
                        </a:rPr>
                        <a:t>Moyenne</a:t>
                      </a:r>
                    </a:p>
                  </a:txBody>
                  <a:tcPr marL="44450" marR="44450" marT="0" marB="0"/>
                </a:tc>
                <a:tc>
                  <a:txBody>
                    <a:bodyPr/>
                    <a:lstStyle/>
                    <a:p>
                      <a:pPr algn="ctr">
                        <a:lnSpc>
                          <a:spcPct val="150000"/>
                        </a:lnSpc>
                        <a:spcAft>
                          <a:spcPts val="0"/>
                        </a:spcAft>
                      </a:pPr>
                      <a:r>
                        <a:rPr lang="fr-FR" sz="2000">
                          <a:latin typeface="Times New Roman"/>
                          <a:ea typeface="Times New Roman"/>
                          <a:cs typeface="Arial"/>
                        </a:rPr>
                        <a:t>8</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a:latin typeface="Times New Roman"/>
                          <a:ea typeface="Times New Roman"/>
                          <a:cs typeface="Arial"/>
                        </a:rPr>
                        <a:t>6</a:t>
                      </a: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endParaRPr lang="fr-FR" sz="2000">
                        <a:latin typeface="Times New Roman"/>
                        <a:ea typeface="Times New Roman"/>
                        <a:cs typeface="Arial"/>
                      </a:endParaRP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14</a:t>
                      </a:r>
                    </a:p>
                  </a:txBody>
                  <a:tcPr marL="44450" marR="44450" marT="0" marB="0"/>
                </a:tc>
              </a:tr>
              <a:tr h="551266">
                <a:tc>
                  <a:txBody>
                    <a:bodyPr/>
                    <a:lstStyle/>
                    <a:p>
                      <a:pPr algn="just">
                        <a:lnSpc>
                          <a:spcPct val="150000"/>
                        </a:lnSpc>
                        <a:spcAft>
                          <a:spcPts val="0"/>
                        </a:spcAft>
                      </a:pPr>
                      <a:r>
                        <a:rPr lang="fr-FR" sz="1600">
                          <a:latin typeface="Times New Roman"/>
                          <a:ea typeface="Times New Roman"/>
                          <a:cs typeface="Arial"/>
                        </a:rPr>
                        <a:t>Petite</a:t>
                      </a:r>
                    </a:p>
                  </a:txBody>
                  <a:tcPr marL="44450" marR="44450" marT="0" marB="0"/>
                </a:tc>
                <a:tc>
                  <a:txBody>
                    <a:bodyPr/>
                    <a:lstStyle/>
                    <a:p>
                      <a:pPr algn="ctr">
                        <a:lnSpc>
                          <a:spcPct val="150000"/>
                        </a:lnSpc>
                        <a:spcAft>
                          <a:spcPts val="0"/>
                        </a:spcAft>
                      </a:pPr>
                      <a:r>
                        <a:rPr lang="fr-FR" sz="2000">
                          <a:latin typeface="Times New Roman"/>
                          <a:ea typeface="Times New Roman"/>
                          <a:cs typeface="Arial"/>
                        </a:rPr>
                        <a:t>-</a:t>
                      </a:r>
                    </a:p>
                  </a:txBody>
                  <a:tcPr marL="44450" marR="44450" marT="0" marB="0"/>
                </a:tc>
                <a:tc>
                  <a:txBody>
                    <a:bodyPr/>
                    <a:lstStyle/>
                    <a:p>
                      <a:pPr algn="ctr">
                        <a:lnSpc>
                          <a:spcPct val="150000"/>
                        </a:lnSpc>
                        <a:spcAft>
                          <a:spcPts val="0"/>
                        </a:spcAft>
                      </a:pPr>
                      <a:r>
                        <a:rPr lang="fr-FR" sz="2000">
                          <a:latin typeface="Times New Roman"/>
                          <a:ea typeface="Times New Roman"/>
                          <a:cs typeface="Arial"/>
                        </a:rPr>
                        <a:t>-</a:t>
                      </a:r>
                    </a:p>
                  </a:txBody>
                  <a:tcPr marL="44450" marR="44450" marT="0" marB="0"/>
                </a:tc>
                <a:tc>
                  <a:txBody>
                    <a:bodyPr/>
                    <a:lstStyle/>
                    <a:p>
                      <a:pPr algn="ctr">
                        <a:lnSpc>
                          <a:spcPct val="150000"/>
                        </a:lnSpc>
                        <a:spcAft>
                          <a:spcPts val="0"/>
                        </a:spcAft>
                      </a:pPr>
                      <a:r>
                        <a:rPr lang="fr-FR" sz="2000">
                          <a:latin typeface="Times New Roman"/>
                          <a:ea typeface="Times New Roman"/>
                          <a:cs typeface="Arial"/>
                        </a:rPr>
                        <a:t>-</a:t>
                      </a:r>
                    </a:p>
                  </a:txBody>
                  <a:tcPr marL="44450" marR="44450" marT="0" marB="0"/>
                </a:tc>
                <a:tc>
                  <a:txBody>
                    <a:bodyPr/>
                    <a:lstStyle/>
                    <a:p>
                      <a:pPr algn="ctr">
                        <a:lnSpc>
                          <a:spcPct val="150000"/>
                        </a:lnSpc>
                        <a:spcAft>
                          <a:spcPts val="0"/>
                        </a:spcAft>
                      </a:pPr>
                      <a:r>
                        <a:rPr lang="fr-FR" sz="2000">
                          <a:latin typeface="Times New Roman"/>
                          <a:ea typeface="Times New Roman"/>
                          <a:cs typeface="Arial"/>
                        </a:rPr>
                        <a:t>-</a:t>
                      </a:r>
                    </a:p>
                  </a:txBody>
                  <a:tcPr marL="44450" marR="44450" marT="0" marB="0"/>
                </a:tc>
                <a:tc>
                  <a:txBody>
                    <a:bodyPr/>
                    <a:lstStyle/>
                    <a:p>
                      <a:pPr algn="ctr">
                        <a:lnSpc>
                          <a:spcPct val="150000"/>
                        </a:lnSpc>
                        <a:spcAft>
                          <a:spcPts val="0"/>
                        </a:spcAft>
                      </a:pPr>
                      <a:r>
                        <a:rPr lang="fr-FR" sz="2000">
                          <a:latin typeface="Times New Roman"/>
                          <a:ea typeface="Times New Roman"/>
                          <a:cs typeface="Arial"/>
                        </a:rPr>
                        <a:t>-</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a:t>
                      </a:r>
                    </a:p>
                  </a:txBody>
                  <a:tcPr marL="44450" marR="44450" marT="0" marB="0"/>
                </a:tc>
              </a:tr>
              <a:tr h="551266">
                <a:tc>
                  <a:txBody>
                    <a:bodyPr/>
                    <a:lstStyle/>
                    <a:p>
                      <a:pPr algn="just">
                        <a:lnSpc>
                          <a:spcPct val="150000"/>
                        </a:lnSpc>
                        <a:spcAft>
                          <a:spcPts val="0"/>
                        </a:spcAft>
                      </a:pPr>
                      <a:r>
                        <a:rPr lang="fr-FR" sz="1600" dirty="0">
                          <a:latin typeface="Times New Roman"/>
                          <a:ea typeface="Times New Roman"/>
                          <a:cs typeface="Arial"/>
                        </a:rPr>
                        <a:t>Total</a:t>
                      </a:r>
                    </a:p>
                  </a:txBody>
                  <a:tcPr marL="44450" marR="44450" marT="0" marB="0"/>
                </a:tc>
                <a:tc>
                  <a:txBody>
                    <a:bodyPr/>
                    <a:lstStyle/>
                    <a:p>
                      <a:pPr algn="ctr">
                        <a:lnSpc>
                          <a:spcPct val="150000"/>
                        </a:lnSpc>
                        <a:spcAft>
                          <a:spcPts val="0"/>
                        </a:spcAft>
                      </a:pPr>
                      <a:r>
                        <a:rPr lang="fr-FR" sz="2000">
                          <a:latin typeface="Times New Roman"/>
                          <a:ea typeface="Times New Roman"/>
                          <a:cs typeface="Arial"/>
                        </a:rPr>
                        <a:t>18</a:t>
                      </a:r>
                    </a:p>
                  </a:txBody>
                  <a:tcPr marL="44450" marR="44450" marT="0" marB="0"/>
                </a:tc>
                <a:tc>
                  <a:txBody>
                    <a:bodyPr/>
                    <a:lstStyle/>
                    <a:p>
                      <a:pPr algn="ctr">
                        <a:lnSpc>
                          <a:spcPct val="150000"/>
                        </a:lnSpc>
                        <a:spcAft>
                          <a:spcPts val="0"/>
                        </a:spcAft>
                      </a:pPr>
                      <a:r>
                        <a:rPr lang="fr-FR" sz="2000">
                          <a:latin typeface="Times New Roman"/>
                          <a:ea typeface="Times New Roman"/>
                          <a:cs typeface="Arial"/>
                        </a:rPr>
                        <a:t>9</a:t>
                      </a:r>
                    </a:p>
                  </a:txBody>
                  <a:tcPr marL="44450" marR="44450" marT="0" marB="0"/>
                </a:tc>
                <a:tc>
                  <a:txBody>
                    <a:bodyPr/>
                    <a:lstStyle/>
                    <a:p>
                      <a:pPr algn="ctr">
                        <a:lnSpc>
                          <a:spcPct val="150000"/>
                        </a:lnSpc>
                        <a:spcAft>
                          <a:spcPts val="0"/>
                        </a:spcAft>
                      </a:pPr>
                      <a:r>
                        <a:rPr lang="fr-FR" sz="2000">
                          <a:latin typeface="Times New Roman"/>
                          <a:ea typeface="Times New Roman"/>
                          <a:cs typeface="Arial"/>
                        </a:rPr>
                        <a:t>27</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22</a:t>
                      </a:r>
                    </a:p>
                  </a:txBody>
                  <a:tcPr marL="44450" marR="44450" marT="0" marB="0"/>
                </a:tc>
                <a:tc>
                  <a:txBody>
                    <a:bodyPr/>
                    <a:lstStyle/>
                    <a:p>
                      <a:pPr algn="ctr">
                        <a:lnSpc>
                          <a:spcPct val="150000"/>
                        </a:lnSpc>
                        <a:spcAft>
                          <a:spcPts val="0"/>
                        </a:spcAft>
                      </a:pPr>
                      <a:r>
                        <a:rPr lang="fr-FR" sz="2000">
                          <a:latin typeface="Times New Roman"/>
                          <a:ea typeface="Times New Roman"/>
                          <a:cs typeface="Arial"/>
                        </a:rPr>
                        <a:t>14</a:t>
                      </a:r>
                    </a:p>
                  </a:txBody>
                  <a:tcPr marL="44450" marR="44450" marT="0" marB="0"/>
                </a:tc>
                <a:tc>
                  <a:txBody>
                    <a:bodyPr/>
                    <a:lstStyle/>
                    <a:p>
                      <a:pPr algn="ctr">
                        <a:lnSpc>
                          <a:spcPct val="150000"/>
                        </a:lnSpc>
                        <a:spcAft>
                          <a:spcPts val="0"/>
                        </a:spcAft>
                      </a:pPr>
                      <a:r>
                        <a:rPr lang="fr-FR" sz="2000" dirty="0">
                          <a:latin typeface="Times New Roman"/>
                          <a:ea typeface="Times New Roman"/>
                          <a:cs typeface="Arial"/>
                        </a:rPr>
                        <a:t>90</a:t>
                      </a:r>
                    </a:p>
                  </a:txBody>
                  <a:tcPr marL="44450" marR="44450" marT="0" marB="0"/>
                </a:tc>
              </a:tr>
            </a:tbl>
          </a:graphicData>
        </a:graphic>
      </p:graphicFrame>
      <p:cxnSp>
        <p:nvCxnSpPr>
          <p:cNvPr id="6" name="Connecteur droit 5"/>
          <p:cNvCxnSpPr/>
          <p:nvPr/>
        </p:nvCxnSpPr>
        <p:spPr>
          <a:xfrm>
            <a:off x="285720" y="1643050"/>
            <a:ext cx="1143008" cy="785818"/>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microcycle</a:t>
            </a:r>
            <a:endParaRPr lang="fr-FR" dirty="0"/>
          </a:p>
        </p:txBody>
      </p:sp>
      <p:sp>
        <p:nvSpPr>
          <p:cNvPr id="3" name="Espace réservé du contenu 2"/>
          <p:cNvSpPr>
            <a:spLocks noGrp="1"/>
          </p:cNvSpPr>
          <p:nvPr>
            <p:ph idx="1"/>
          </p:nvPr>
        </p:nvSpPr>
        <p:spPr>
          <a:xfrm>
            <a:off x="457200" y="1600200"/>
            <a:ext cx="8043890" cy="4525963"/>
          </a:xfrm>
        </p:spPr>
        <p:txBody>
          <a:bodyPr>
            <a:normAutofit fontScale="92500" lnSpcReduction="10000"/>
          </a:bodyPr>
          <a:lstStyle/>
          <a:p>
            <a:pPr algn="just">
              <a:buNone/>
            </a:pPr>
            <a:r>
              <a:rPr lang="fr-FR" dirty="0"/>
              <a:t>Les microcycles représentent une des unités les plus importantes dans la structure du processus d'entraînement. Leur durée peut osciller entre 3 et </a:t>
            </a:r>
            <a:r>
              <a:rPr lang="fr-FR" dirty="0" smtClean="0"/>
              <a:t>10 </a:t>
            </a:r>
            <a:r>
              <a:rPr lang="fr-FR" dirty="0"/>
              <a:t>jours</a:t>
            </a:r>
            <a:r>
              <a:rPr lang="fr-FR" dirty="0" smtClean="0"/>
              <a:t>.</a:t>
            </a:r>
          </a:p>
          <a:p>
            <a:pPr algn="just">
              <a:buNone/>
            </a:pPr>
            <a:endParaRPr lang="fr-FR" dirty="0" smtClean="0"/>
          </a:p>
          <a:p>
            <a:pPr algn="just">
              <a:buNone/>
            </a:pPr>
            <a:r>
              <a:rPr lang="fr-FR" b="1" u="sng" dirty="0"/>
              <a:t>Les différentes type de microcycles</a:t>
            </a:r>
            <a:r>
              <a:rPr lang="fr-FR" dirty="0"/>
              <a:t> </a:t>
            </a:r>
            <a:endParaRPr lang="fr-FR" dirty="0" smtClean="0"/>
          </a:p>
          <a:p>
            <a:pPr algn="just">
              <a:buNone/>
            </a:pPr>
            <a:r>
              <a:rPr lang="fr-FR" dirty="0"/>
              <a:t>Les microcycles proprement dit se divisent en microcycles de préparation générale et de préparation spéciale. Généralement, on distingue les types suivants de microcycles :</a:t>
            </a:r>
          </a:p>
          <a:p>
            <a:pPr algn="just"/>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143668"/>
          </a:xfrm>
        </p:spPr>
        <p:txBody>
          <a:bodyPr>
            <a:normAutofit fontScale="70000" lnSpcReduction="20000"/>
          </a:bodyPr>
          <a:lstStyle/>
          <a:p>
            <a:pPr marL="514350" indent="-514350" algn="just" fontAlgn="base" hangingPunct="0">
              <a:buFont typeface="+mj-lt"/>
              <a:buAutoNum type="arabicPeriod"/>
            </a:pPr>
            <a:r>
              <a:rPr lang="fr-FR" b="1" u="sng" dirty="0"/>
              <a:t>Le microcycle ordinaire ou de préparation générale :</a:t>
            </a:r>
            <a:r>
              <a:rPr lang="fr-FR" b="1" dirty="0"/>
              <a:t> </a:t>
            </a:r>
            <a:endParaRPr lang="fr-FR" dirty="0"/>
          </a:p>
          <a:p>
            <a:pPr marL="514350" indent="-514350" algn="just" fontAlgn="base" hangingPunct="0">
              <a:buNone/>
            </a:pPr>
            <a:r>
              <a:rPr lang="fr-FR" dirty="0"/>
              <a:t>Il est orienté vers l'adaptation de l'organisme à la préparation aux entraînements intenses utilisé principalement lors de la première étape de la période préparatoire, sa dynamique de la charge est basée sur une élévation graduelle de la charge et plus faiblement celle de </a:t>
            </a:r>
            <a:r>
              <a:rPr lang="fr-FR" dirty="0" smtClean="0"/>
              <a:t>l'intensité.</a:t>
            </a:r>
          </a:p>
          <a:p>
            <a:pPr marL="514350" indent="-514350" algn="just" fontAlgn="base" hangingPunct="0">
              <a:buNone/>
            </a:pPr>
            <a:endParaRPr lang="fr-FR" dirty="0" smtClean="0"/>
          </a:p>
          <a:p>
            <a:pPr marL="514350" indent="-514350" algn="just" fontAlgn="base" hangingPunct="0">
              <a:buFont typeface="+mj-lt"/>
              <a:buAutoNum type="arabicPeriod" startAt="2"/>
            </a:pPr>
            <a:r>
              <a:rPr lang="fr-FR" b="1" dirty="0" smtClean="0"/>
              <a:t>Le </a:t>
            </a:r>
            <a:r>
              <a:rPr lang="fr-FR" b="1" u="sng" dirty="0" smtClean="0"/>
              <a:t>microcycle de choc ou de préparation spéciale </a:t>
            </a:r>
            <a:r>
              <a:rPr lang="fr-FR" b="1" dirty="0" smtClean="0"/>
              <a:t>:</a:t>
            </a:r>
            <a:endParaRPr lang="fr-FR" dirty="0" smtClean="0"/>
          </a:p>
          <a:p>
            <a:pPr marL="514350" indent="-514350" algn="just" fontAlgn="base" hangingPunct="0">
              <a:buNone/>
            </a:pPr>
            <a:r>
              <a:rPr lang="fr-FR" dirty="0" smtClean="0"/>
              <a:t>Sa </a:t>
            </a:r>
            <a:r>
              <a:rPr lang="fr-FR" dirty="0"/>
              <a:t>tâche essentielle constitue en la stimulation des processus d'adaptation de l'organisme des athlètes aux grandes charges d'entraînement. Composant essentiel de la période préparatoire et compétitive, sa dynamique de la charge de travail est maximale aussi bien pour le volume que pour </a:t>
            </a:r>
            <a:r>
              <a:rPr lang="fr-FR" dirty="0" smtClean="0"/>
              <a:t>l'intensité.</a:t>
            </a:r>
          </a:p>
          <a:p>
            <a:pPr marL="514350" indent="-514350" algn="just" fontAlgn="base" hangingPunct="0">
              <a:buNone/>
            </a:pPr>
            <a:endParaRPr lang="fr-FR" dirty="0" smtClean="0"/>
          </a:p>
          <a:p>
            <a:pPr marL="514350" indent="-514350" algn="just" fontAlgn="base" hangingPunct="0">
              <a:buFont typeface="+mj-lt"/>
              <a:buAutoNum type="arabicPeriod" startAt="3"/>
            </a:pPr>
            <a:r>
              <a:rPr lang="fr-FR" b="1" u="sng" dirty="0" smtClean="0"/>
              <a:t>Les </a:t>
            </a:r>
            <a:r>
              <a:rPr lang="fr-FR" b="1" u="sng" dirty="0"/>
              <a:t>microcycles introductifs</a:t>
            </a:r>
            <a:r>
              <a:rPr lang="fr-FR" b="1" dirty="0"/>
              <a:t> :</a:t>
            </a:r>
            <a:endParaRPr lang="fr-FR" dirty="0"/>
          </a:p>
          <a:p>
            <a:pPr marL="514350" indent="-514350" algn="just" fontAlgn="base" hangingPunct="0">
              <a:buNone/>
            </a:pPr>
            <a:r>
              <a:rPr lang="fr-FR" dirty="0"/>
              <a:t>Ils sont orientés vers la préparation directe à la compétition. Leurs contenus peuvent être différents et dépendants du système de la préparation du sportif à la compétition. En fonction de cela, les compétitions futures vont permettre de résoudre les questions de récupération et de motivation psychologique.</a:t>
            </a:r>
          </a:p>
          <a:p>
            <a:pPr marL="514350" indent="-514350" algn="just">
              <a:buFont typeface="+mj-lt"/>
              <a:buAutoNum type="arabicPeriod"/>
            </a:pP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92500" lnSpcReduction="20000"/>
          </a:bodyPr>
          <a:lstStyle/>
          <a:p>
            <a:pPr algn="just" fontAlgn="base" hangingPunct="0">
              <a:buNone/>
            </a:pPr>
            <a:r>
              <a:rPr lang="fr-FR" b="1" u="sng" dirty="0" smtClean="0"/>
              <a:t>4. Les </a:t>
            </a:r>
            <a:r>
              <a:rPr lang="fr-FR" b="1" u="sng" dirty="0"/>
              <a:t>microcycles de compétition</a:t>
            </a:r>
            <a:r>
              <a:rPr lang="fr-FR" b="1" dirty="0"/>
              <a:t> </a:t>
            </a:r>
            <a:r>
              <a:rPr lang="fr-FR" b="1" dirty="0" smtClean="0"/>
              <a:t>:</a:t>
            </a:r>
          </a:p>
          <a:p>
            <a:pPr algn="just" fontAlgn="base" hangingPunct="0">
              <a:buNone/>
            </a:pPr>
            <a:endParaRPr lang="fr-FR" dirty="0"/>
          </a:p>
          <a:p>
            <a:pPr algn="just" fontAlgn="base" hangingPunct="0">
              <a:buNone/>
            </a:pPr>
            <a:r>
              <a:rPr lang="fr-FR" dirty="0"/>
              <a:t>Ils sont élaborés en fonction du calendrier de compétition. Leurs structures et leurs durées sont déterminées par la spécificité des compétitions.</a:t>
            </a:r>
          </a:p>
          <a:p>
            <a:pPr algn="just" fontAlgn="base" hangingPunct="0">
              <a:buNone/>
            </a:pPr>
            <a:r>
              <a:rPr lang="fr-FR" dirty="0"/>
              <a:t>	L'orientation des séances d'entraînement dans ces microcycles doivent résoudre les différentes tâches du maintien de la forme sportive. Cette orientation est déterminée par l'état courant de l'équipe, le contenu de la préparation technico-tactique qui se caractérise par :</a:t>
            </a:r>
          </a:p>
          <a:p>
            <a:pPr algn="just" fontAlgn="base" hangingPunct="0">
              <a:buNone/>
            </a:pPr>
            <a:r>
              <a:rPr lang="fr-FR" dirty="0"/>
              <a:t>- Le style de jeu et la tactique de l'équipe;</a:t>
            </a:r>
          </a:p>
          <a:p>
            <a:pPr algn="just">
              <a:buNone/>
            </a:pPr>
            <a:r>
              <a:rPr lang="fr-FR" dirty="0"/>
              <a:t>- Les particularités de jeu du prochain adversaire.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a:normAutofit fontScale="92500"/>
          </a:bodyPr>
          <a:lstStyle/>
          <a:p>
            <a:pPr algn="just" fontAlgn="base" hangingPunct="0">
              <a:buNone/>
            </a:pPr>
            <a:r>
              <a:rPr lang="fr-FR" b="1" dirty="0" smtClean="0"/>
              <a:t>5.</a:t>
            </a:r>
            <a:r>
              <a:rPr lang="fr-FR" b="1" u="sng" dirty="0" smtClean="0"/>
              <a:t>Les </a:t>
            </a:r>
            <a:r>
              <a:rPr lang="fr-FR" b="1" u="sng" dirty="0"/>
              <a:t>microcycles de récupération</a:t>
            </a:r>
            <a:r>
              <a:rPr lang="fr-FR" b="1" dirty="0"/>
              <a:t> </a:t>
            </a:r>
            <a:endParaRPr lang="fr-FR" dirty="0"/>
          </a:p>
          <a:p>
            <a:pPr algn="just" fontAlgn="base" hangingPunct="0">
              <a:buNone/>
            </a:pPr>
            <a:r>
              <a:rPr lang="fr-FR" dirty="0"/>
              <a:t>Ils sont utilisés généralement pour achever une série de microcycles de choc. Ils sont aussi planifiés après une activité compétitive intense. Leurs tâches constituent en l'assurance des conditions optimales pour le déroulement des processus de récupération et d'adaptation de l'organisme du sportif. Ils sont caractérisé par </a:t>
            </a:r>
            <a:r>
              <a:rPr lang="fr-FR" dirty="0" smtClean="0"/>
              <a:t>:</a:t>
            </a:r>
          </a:p>
          <a:p>
            <a:pPr algn="just" fontAlgn="base" hangingPunct="0">
              <a:buNone/>
            </a:pPr>
            <a:endParaRPr lang="fr-FR" dirty="0"/>
          </a:p>
          <a:p>
            <a:pPr algn="just" fontAlgn="base" hangingPunct="0">
              <a:buNone/>
            </a:pPr>
            <a:r>
              <a:rPr lang="fr-FR" dirty="0"/>
              <a:t>* Une diminution de la charge d'entraînement</a:t>
            </a:r>
          </a:p>
          <a:p>
            <a:pPr algn="just" fontAlgn="base" hangingPunct="0">
              <a:buNone/>
            </a:pPr>
            <a:r>
              <a:rPr lang="fr-FR" dirty="0"/>
              <a:t>* Une augmentation du nombre de jour de repos.</a:t>
            </a:r>
          </a:p>
          <a:p>
            <a:pPr algn="just">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lstStyle/>
          <a:p>
            <a:pPr>
              <a:buFont typeface="Wingdings" pitchFamily="2" charset="2"/>
              <a:buChar char="ü"/>
            </a:pPr>
            <a:r>
              <a:rPr lang="fr-FR" b="1" u="sng" dirty="0" smtClean="0"/>
              <a:t>Définition de la planification</a:t>
            </a:r>
          </a:p>
          <a:p>
            <a:pPr>
              <a:buFont typeface="Wingdings" pitchFamily="2" charset="2"/>
              <a:buChar char="ü"/>
            </a:pPr>
            <a:r>
              <a:rPr lang="fr-FR" b="1" u="sng" dirty="0" smtClean="0"/>
              <a:t>Principes de la planification</a:t>
            </a:r>
          </a:p>
          <a:p>
            <a:pPr>
              <a:buFont typeface="Wingdings" pitchFamily="2" charset="2"/>
              <a:buChar char="ü"/>
            </a:pPr>
            <a:r>
              <a:rPr lang="fr-FR" b="1" u="sng" dirty="0" smtClean="0"/>
              <a:t>La périodisation de l'entraînement</a:t>
            </a:r>
            <a:r>
              <a:rPr lang="fr-FR" b="1" dirty="0" smtClean="0"/>
              <a:t> </a:t>
            </a:r>
          </a:p>
          <a:p>
            <a:pPr>
              <a:buFont typeface="Wingdings" pitchFamily="2" charset="2"/>
              <a:buChar char="ü"/>
            </a:pPr>
            <a:r>
              <a:rPr lang="fr-FR" b="1" u="sng" dirty="0" smtClean="0"/>
              <a:t>La grandeur de la charge</a:t>
            </a:r>
          </a:p>
          <a:p>
            <a:pPr>
              <a:buFont typeface="Wingdings" pitchFamily="2" charset="2"/>
              <a:buChar char="ü"/>
            </a:pPr>
            <a:r>
              <a:rPr lang="fr-FR" b="1" u="sng" dirty="0" smtClean="0"/>
              <a:t>Microcycle</a:t>
            </a:r>
          </a:p>
          <a:p>
            <a:pPr>
              <a:buFont typeface="Wingdings" pitchFamily="2" charset="2"/>
              <a:buChar char="ü"/>
            </a:pPr>
            <a:r>
              <a:rPr lang="fr-FR" b="1" u="sng" dirty="0"/>
              <a:t>Organisation des microcycles dans du processus d'entraînement</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b="1" u="sng" dirty="0" smtClean="0"/>
              <a:t>Organisation des microcycles dans du processus d'entraînement :</a:t>
            </a:r>
            <a:r>
              <a:rPr lang="fr-FR" sz="3200" dirty="0" smtClean="0"/>
              <a:t/>
            </a:r>
            <a:br>
              <a:rPr lang="fr-FR" sz="3200" dirty="0" smtClean="0"/>
            </a:br>
            <a:endParaRPr lang="fr-FR" sz="3200" dirty="0"/>
          </a:p>
        </p:txBody>
      </p:sp>
      <p:sp>
        <p:nvSpPr>
          <p:cNvPr id="3" name="Espace réservé du contenu 2"/>
          <p:cNvSpPr>
            <a:spLocks noGrp="1"/>
          </p:cNvSpPr>
          <p:nvPr>
            <p:ph idx="1"/>
          </p:nvPr>
        </p:nvSpPr>
        <p:spPr>
          <a:xfrm>
            <a:off x="0" y="1600200"/>
            <a:ext cx="8715404" cy="4525963"/>
          </a:xfrm>
        </p:spPr>
        <p:txBody>
          <a:bodyPr>
            <a:normAutofit fontScale="85000" lnSpcReduction="20000"/>
          </a:bodyPr>
          <a:lstStyle/>
          <a:p>
            <a:pPr algn="just" fontAlgn="base" hangingPunct="0">
              <a:buNone/>
            </a:pPr>
            <a:r>
              <a:rPr lang="fr-FR" dirty="0"/>
              <a:t>	Comme pour la séance d'entraînement, un microcycle ne peut être un élément isolé de l'ensemble du processus de planification et d'entraînement. Le principe de l'alternance des charges, des objectifs de chaque étape et période de préparation, de l'organisation et du déroulement de l'entraînement font que le microcycle change de structure selon les différents objectifs qui lui sont assignés. Ainsi on observe les structures suivantes de microcycles </a:t>
            </a:r>
            <a:r>
              <a:rPr lang="fr-FR" dirty="0" smtClean="0"/>
              <a:t>:</a:t>
            </a:r>
          </a:p>
          <a:p>
            <a:pPr algn="just" fontAlgn="base" hangingPunct="0">
              <a:buNone/>
            </a:pPr>
            <a:endParaRPr lang="fr-FR" dirty="0"/>
          </a:p>
          <a:p>
            <a:pPr algn="just" fontAlgn="base" hangingPunct="0">
              <a:buNone/>
            </a:pPr>
            <a:r>
              <a:rPr lang="fr-FR" dirty="0"/>
              <a:t>Le premier chiffre correspond à l'activité : entraînement ou compétition ; le second, au jour de repos :</a:t>
            </a:r>
          </a:p>
          <a:p>
            <a:pPr algn="just">
              <a:buNone/>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357158" y="285728"/>
          <a:ext cx="8229600" cy="5857914"/>
        </p:xfrm>
        <a:graphic>
          <a:graphicData uri="http://schemas.openxmlformats.org/drawingml/2006/table">
            <a:tbl>
              <a:tblPr firstRow="1" bandRow="1">
                <a:tableStyleId>{5C22544A-7EE6-4342-B048-85BDC9FD1C3A}</a:tableStyleId>
              </a:tblPr>
              <a:tblGrid>
                <a:gridCol w="1828784"/>
                <a:gridCol w="6400816"/>
              </a:tblGrid>
              <a:tr h="396870">
                <a:tc>
                  <a:txBody>
                    <a:bodyPr/>
                    <a:lstStyle/>
                    <a:p>
                      <a:pPr algn="ctr" fontAlgn="base" hangingPunct="0">
                        <a:lnSpc>
                          <a:spcPct val="150000"/>
                        </a:lnSpc>
                        <a:spcAft>
                          <a:spcPts val="0"/>
                        </a:spcAft>
                      </a:pPr>
                      <a:r>
                        <a:rPr lang="fr-FR" sz="1800" dirty="0">
                          <a:latin typeface="Times New Roman"/>
                          <a:ea typeface="Times New Roman"/>
                          <a:cs typeface="Arial"/>
                        </a:rPr>
                        <a:t>Microcycles</a:t>
                      </a:r>
                    </a:p>
                  </a:txBody>
                  <a:tcPr marL="68580" marR="68580" marT="0" marB="0" anchor="ctr"/>
                </a:tc>
                <a:tc>
                  <a:txBody>
                    <a:bodyPr/>
                    <a:lstStyle/>
                    <a:p>
                      <a:pPr algn="ctr" fontAlgn="base" hangingPunct="0">
                        <a:lnSpc>
                          <a:spcPct val="150000"/>
                        </a:lnSpc>
                        <a:spcAft>
                          <a:spcPts val="0"/>
                        </a:spcAft>
                      </a:pPr>
                      <a:r>
                        <a:rPr lang="fr-FR" sz="1800" dirty="0">
                          <a:latin typeface="Times New Roman"/>
                          <a:ea typeface="Times New Roman"/>
                          <a:cs typeface="Arial"/>
                        </a:rPr>
                        <a:t>Objectifs</a:t>
                      </a:r>
                    </a:p>
                  </a:txBody>
                  <a:tcPr marL="68580" marR="68580" marT="0" marB="0" anchor="ctr"/>
                </a:tc>
              </a:tr>
              <a:tr h="827991">
                <a:tc>
                  <a:txBody>
                    <a:bodyPr/>
                    <a:lstStyle/>
                    <a:p>
                      <a:pPr algn="ctr" fontAlgn="base" hangingPunct="0">
                        <a:lnSpc>
                          <a:spcPct val="150000"/>
                        </a:lnSpc>
                        <a:spcAft>
                          <a:spcPts val="0"/>
                        </a:spcAft>
                        <a:tabLst>
                          <a:tab pos="2352675" algn="l"/>
                        </a:tabLst>
                      </a:pPr>
                      <a:r>
                        <a:rPr lang="fr-FR" sz="1800">
                          <a:latin typeface="Times New Roman"/>
                          <a:ea typeface="Times New Roman"/>
                          <a:cs typeface="Arial"/>
                        </a:rPr>
                        <a:t>6 - 1</a:t>
                      </a:r>
                    </a:p>
                  </a:txBody>
                  <a:tcPr marL="68580" marR="68580" marT="0" marB="0" anchor="ctr"/>
                </a:tc>
                <a:tc>
                  <a:txBody>
                    <a:bodyPr/>
                    <a:lstStyle/>
                    <a:p>
                      <a:pPr algn="just" fontAlgn="base" hangingPunct="0">
                        <a:lnSpc>
                          <a:spcPct val="150000"/>
                        </a:lnSpc>
                        <a:spcAft>
                          <a:spcPts val="0"/>
                        </a:spcAft>
                      </a:pPr>
                      <a:r>
                        <a:rPr lang="fr-FR" sz="1800" dirty="0">
                          <a:latin typeface="Times New Roman"/>
                          <a:ea typeface="Times New Roman"/>
                          <a:cs typeface="Arial"/>
                        </a:rPr>
                        <a:t>Structure hebdomadaire la plus dominante. Elle constitue le modèle d’un régime de vie normale pour les travailleurs - étudiants</a:t>
                      </a:r>
                    </a:p>
                  </a:txBody>
                  <a:tcPr marL="68580" marR="68580" marT="0" marB="0" anchor="ctr"/>
                </a:tc>
              </a:tr>
              <a:tr h="1708717">
                <a:tc>
                  <a:txBody>
                    <a:bodyPr/>
                    <a:lstStyle/>
                    <a:p>
                      <a:pPr algn="ctr" fontAlgn="base" hangingPunct="0">
                        <a:lnSpc>
                          <a:spcPct val="150000"/>
                        </a:lnSpc>
                        <a:spcAft>
                          <a:spcPts val="0"/>
                        </a:spcAft>
                        <a:tabLst>
                          <a:tab pos="2352675" algn="l"/>
                        </a:tabLst>
                      </a:pPr>
                      <a:r>
                        <a:rPr lang="fr-FR" sz="1800">
                          <a:latin typeface="Times New Roman"/>
                          <a:ea typeface="Times New Roman"/>
                          <a:cs typeface="Arial"/>
                        </a:rPr>
                        <a:t>5 - 2</a:t>
                      </a:r>
                    </a:p>
                  </a:txBody>
                  <a:tcPr marL="68580" marR="68580" marT="0" marB="0" anchor="ctr"/>
                </a:tc>
                <a:tc>
                  <a:txBody>
                    <a:bodyPr/>
                    <a:lstStyle/>
                    <a:p>
                      <a:pPr algn="just" fontAlgn="base" hangingPunct="0">
                        <a:lnSpc>
                          <a:spcPct val="150000"/>
                        </a:lnSpc>
                        <a:spcAft>
                          <a:spcPts val="0"/>
                        </a:spcAft>
                      </a:pPr>
                      <a:r>
                        <a:rPr lang="fr-FR" sz="1800" dirty="0">
                          <a:latin typeface="Times New Roman"/>
                          <a:ea typeface="Times New Roman"/>
                          <a:cs typeface="Arial"/>
                        </a:rPr>
                        <a:t>La tâche essentielle est le maintien de la forme sportive et particulièrement lors de la deuxième phase de la période compétitive quand celle-ci est longue en réduisant quelque peu le nombre d’entraînement</a:t>
                      </a:r>
                    </a:p>
                  </a:txBody>
                  <a:tcPr marL="68580" marR="68580" marT="0" marB="0" anchor="ctr"/>
                </a:tc>
              </a:tr>
              <a:tr h="827991">
                <a:tc>
                  <a:txBody>
                    <a:bodyPr/>
                    <a:lstStyle/>
                    <a:p>
                      <a:pPr algn="ctr" fontAlgn="base" hangingPunct="0">
                        <a:lnSpc>
                          <a:spcPct val="150000"/>
                        </a:lnSpc>
                        <a:spcAft>
                          <a:spcPts val="0"/>
                        </a:spcAft>
                        <a:tabLst>
                          <a:tab pos="2352675" algn="l"/>
                        </a:tabLst>
                      </a:pPr>
                      <a:r>
                        <a:rPr lang="fr-FR" sz="1800">
                          <a:latin typeface="Times New Roman"/>
                          <a:ea typeface="Times New Roman"/>
                          <a:cs typeface="Arial"/>
                        </a:rPr>
                        <a:t>4- 1</a:t>
                      </a:r>
                    </a:p>
                  </a:txBody>
                  <a:tcPr marL="68580" marR="68580" marT="0" marB="0" anchor="ctr"/>
                </a:tc>
                <a:tc>
                  <a:txBody>
                    <a:bodyPr/>
                    <a:lstStyle/>
                    <a:p>
                      <a:pPr algn="just" fontAlgn="base" hangingPunct="0">
                        <a:lnSpc>
                          <a:spcPct val="150000"/>
                        </a:lnSpc>
                        <a:spcAft>
                          <a:spcPts val="0"/>
                        </a:spcAft>
                      </a:pPr>
                      <a:r>
                        <a:rPr lang="fr-FR" sz="1800" dirty="0">
                          <a:latin typeface="Times New Roman"/>
                          <a:ea typeface="Times New Roman"/>
                          <a:cs typeface="Arial"/>
                        </a:rPr>
                        <a:t>Utilisé particulièrement au début de la saison et lors des stages d’entraînement</a:t>
                      </a:r>
                    </a:p>
                  </a:txBody>
                  <a:tcPr marL="68580" marR="68580" marT="0" marB="0" anchor="ctr"/>
                </a:tc>
              </a:tr>
              <a:tr h="1268354">
                <a:tc>
                  <a:txBody>
                    <a:bodyPr/>
                    <a:lstStyle/>
                    <a:p>
                      <a:pPr algn="ctr" fontAlgn="base" hangingPunct="0">
                        <a:lnSpc>
                          <a:spcPct val="150000"/>
                        </a:lnSpc>
                        <a:spcAft>
                          <a:spcPts val="0"/>
                        </a:spcAft>
                        <a:tabLst>
                          <a:tab pos="2352675" algn="l"/>
                        </a:tabLst>
                      </a:pPr>
                      <a:r>
                        <a:rPr lang="fr-FR" sz="1800">
                          <a:latin typeface="Times New Roman"/>
                          <a:ea typeface="Times New Roman"/>
                          <a:cs typeface="Arial"/>
                        </a:rPr>
                        <a:t>3 - 1</a:t>
                      </a:r>
                    </a:p>
                  </a:txBody>
                  <a:tcPr marL="68580" marR="68580" marT="0" marB="0" anchor="ctr"/>
                </a:tc>
                <a:tc>
                  <a:txBody>
                    <a:bodyPr/>
                    <a:lstStyle/>
                    <a:p>
                      <a:pPr algn="just" fontAlgn="base" hangingPunct="0">
                        <a:lnSpc>
                          <a:spcPct val="150000"/>
                        </a:lnSpc>
                        <a:spcAft>
                          <a:spcPts val="0"/>
                        </a:spcAft>
                      </a:pPr>
                      <a:r>
                        <a:rPr lang="fr-FR" sz="1800" dirty="0">
                          <a:latin typeface="Times New Roman"/>
                          <a:ea typeface="Times New Roman"/>
                          <a:cs typeface="Arial"/>
                        </a:rPr>
                        <a:t>Utilisé dans un </a:t>
                      </a:r>
                      <a:r>
                        <a:rPr lang="fr-FR" sz="1800" dirty="0" err="1">
                          <a:latin typeface="Times New Roman"/>
                          <a:ea typeface="Times New Roman"/>
                          <a:cs typeface="Arial"/>
                        </a:rPr>
                        <a:t>mésocycle</a:t>
                      </a:r>
                      <a:r>
                        <a:rPr lang="fr-FR" sz="1800" dirty="0">
                          <a:latin typeface="Times New Roman"/>
                          <a:ea typeface="Times New Roman"/>
                          <a:cs typeface="Arial"/>
                        </a:rPr>
                        <a:t> précompétitif et au début de la période compétitive si le régime des compétitions est sous forme de tournois selon la structure 3-2-2 ou 3-1-3</a:t>
                      </a:r>
                    </a:p>
                  </a:txBody>
                  <a:tcPr marL="68580" marR="68580" marT="0" marB="0" anchor="ctr"/>
                </a:tc>
              </a:tr>
              <a:tr h="827991">
                <a:tc>
                  <a:txBody>
                    <a:bodyPr/>
                    <a:lstStyle/>
                    <a:p>
                      <a:pPr algn="ctr" fontAlgn="base" hangingPunct="0">
                        <a:lnSpc>
                          <a:spcPct val="150000"/>
                        </a:lnSpc>
                        <a:spcAft>
                          <a:spcPts val="0"/>
                        </a:spcAft>
                        <a:tabLst>
                          <a:tab pos="2352675" algn="l"/>
                        </a:tabLst>
                      </a:pPr>
                      <a:r>
                        <a:rPr lang="fr-FR" sz="1800">
                          <a:latin typeface="Times New Roman"/>
                          <a:ea typeface="Times New Roman"/>
                          <a:cs typeface="Arial"/>
                        </a:rPr>
                        <a:t>4 – 1 et 3 - 1</a:t>
                      </a:r>
                    </a:p>
                  </a:txBody>
                  <a:tcPr marL="68580" marR="68580" marT="0" marB="0" anchor="ctr"/>
                </a:tc>
                <a:tc>
                  <a:txBody>
                    <a:bodyPr/>
                    <a:lstStyle/>
                    <a:p>
                      <a:pPr algn="just" fontAlgn="base" hangingPunct="0">
                        <a:lnSpc>
                          <a:spcPct val="150000"/>
                        </a:lnSpc>
                        <a:spcAft>
                          <a:spcPts val="0"/>
                        </a:spcAft>
                      </a:pPr>
                      <a:r>
                        <a:rPr lang="fr-FR" sz="1800" dirty="0">
                          <a:latin typeface="Times New Roman"/>
                          <a:ea typeface="Times New Roman"/>
                          <a:cs typeface="Arial"/>
                        </a:rPr>
                        <a:t>Cette structure alternée produit une meilleure stabilité du niveau de préparation pour des équipes de haute qualification</a:t>
                      </a: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t>Définition </a:t>
            </a:r>
            <a:r>
              <a:rPr lang="fr-FR" b="1" u="sng" dirty="0" smtClean="0"/>
              <a:t>de la planification</a:t>
            </a:r>
            <a:endParaRPr lang="fr-FR" u="sng" dirty="0"/>
          </a:p>
        </p:txBody>
      </p:sp>
      <p:sp>
        <p:nvSpPr>
          <p:cNvPr id="3" name="Espace réservé du contenu 2"/>
          <p:cNvSpPr>
            <a:spLocks noGrp="1"/>
          </p:cNvSpPr>
          <p:nvPr>
            <p:ph idx="1"/>
          </p:nvPr>
        </p:nvSpPr>
        <p:spPr/>
        <p:txBody>
          <a:bodyPr>
            <a:normAutofit fontScale="85000" lnSpcReduction="20000"/>
          </a:bodyPr>
          <a:lstStyle/>
          <a:p>
            <a:pPr algn="just">
              <a:buNone/>
            </a:pPr>
            <a:r>
              <a:rPr lang="fr-FR" dirty="0"/>
              <a:t>Planifier, c'est fixer les buts ou les performances à atteindre, c'est déterminer :</a:t>
            </a:r>
          </a:p>
          <a:p>
            <a:pPr algn="just">
              <a:buNone/>
            </a:pPr>
            <a:r>
              <a:rPr lang="fr-FR" dirty="0"/>
              <a:t>	-Les tâches en fonction des objectifs et des particularités individuelles des joueurs;</a:t>
            </a:r>
          </a:p>
          <a:p>
            <a:pPr algn="just">
              <a:buNone/>
            </a:pPr>
            <a:r>
              <a:rPr lang="fr-FR" dirty="0"/>
              <a:t>	-Les moyens et les méthodes pour la solution des principales tâches et le moment de leur emploi;</a:t>
            </a:r>
          </a:p>
          <a:p>
            <a:pPr algn="just">
              <a:buNone/>
            </a:pPr>
            <a:r>
              <a:rPr lang="fr-FR" dirty="0"/>
              <a:t>	- Les formes d'entraînements les plus utiles;</a:t>
            </a:r>
          </a:p>
          <a:p>
            <a:pPr algn="just">
              <a:buNone/>
            </a:pPr>
            <a:r>
              <a:rPr lang="fr-FR" dirty="0"/>
              <a:t>	- La progression des charges de la préparation dont celle de l'intensité plus particulièrement:</a:t>
            </a:r>
          </a:p>
          <a:p>
            <a:pPr algn="just">
              <a:buNone/>
            </a:pPr>
            <a:r>
              <a:rPr lang="fr-FR" dirty="0" smtClean="0"/>
              <a:t>     - Les </a:t>
            </a:r>
            <a:r>
              <a:rPr lang="fr-FR" dirty="0"/>
              <a:t>moyens de contrôle et l'analyse des différentes étapes de la planification.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Principes de la planification</a:t>
            </a:r>
            <a:r>
              <a:rPr lang="fr-FR" u="sng" dirty="0" smtClean="0"/>
              <a:t>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FR" dirty="0" smtClean="0"/>
              <a:t>La </a:t>
            </a:r>
            <a:r>
              <a:rPr lang="fr-FR" dirty="0"/>
              <a:t>planification doit s'appuyer sur une base scientifique. </a:t>
            </a:r>
            <a:endParaRPr lang="fr-FR" dirty="0" smtClean="0"/>
          </a:p>
          <a:p>
            <a:pPr algn="just"/>
            <a:r>
              <a:rPr lang="fr-FR" dirty="0"/>
              <a:t>Elle doit être l'objet d'un travail constant et continu</a:t>
            </a:r>
            <a:r>
              <a:rPr lang="fr-FR" dirty="0" smtClean="0"/>
              <a:t>.</a:t>
            </a:r>
          </a:p>
          <a:p>
            <a:pPr algn="just"/>
            <a:r>
              <a:rPr lang="fr-FR" dirty="0"/>
              <a:t>A travers l'élaboration minutieuse, la planification doit être concrétisée et détaillée</a:t>
            </a:r>
            <a:r>
              <a:rPr lang="fr-FR" dirty="0" smtClean="0"/>
              <a:t>.</a:t>
            </a:r>
          </a:p>
          <a:p>
            <a:pPr algn="just"/>
            <a:r>
              <a:rPr lang="fr-FR" dirty="0"/>
              <a:t>Vu le caractère réel lors de son élaboration, la planification incite </a:t>
            </a:r>
            <a:r>
              <a:rPr lang="fr-FR" dirty="0" smtClean="0"/>
              <a:t>a </a:t>
            </a:r>
            <a:r>
              <a:rPr lang="fr-FR" dirty="0"/>
              <a:t>prendre en considération les conditions socio-économiques des joueurs, les moyens techniques dont dispose l'équipe, </a:t>
            </a:r>
            <a:r>
              <a:rPr lang="fr-FR" dirty="0" err="1" smtClean="0"/>
              <a:t>etc</a:t>
            </a:r>
            <a:endParaRPr lang="fr-FR" dirty="0" smtClean="0"/>
          </a:p>
          <a:p>
            <a:pPr algn="just"/>
            <a:r>
              <a:rPr lang="fr-FR" dirty="0"/>
              <a:t>Le caractère le plus significatif dans la planification réside dans la souplesse de son application.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92500"/>
          </a:bodyPr>
          <a:lstStyle/>
          <a:p>
            <a:pPr algn="just"/>
            <a:r>
              <a:rPr lang="fr-FR" dirty="0"/>
              <a:t>La planification doit obéir à la loi de la systématisation, caractérisée par les macrostructures, les méso et les microstructures. Planifier l'entraînement c'est aussi organiser la combinaison :</a:t>
            </a:r>
          </a:p>
          <a:p>
            <a:pPr>
              <a:buNone/>
            </a:pPr>
            <a:r>
              <a:rPr lang="fr-FR" dirty="0"/>
              <a:t>- Des macrocycles au sein d'un plan de carrière;</a:t>
            </a:r>
          </a:p>
          <a:p>
            <a:pPr>
              <a:buNone/>
            </a:pPr>
            <a:r>
              <a:rPr lang="fr-FR" dirty="0"/>
              <a:t>- Des </a:t>
            </a:r>
            <a:r>
              <a:rPr lang="fr-FR" dirty="0" err="1"/>
              <a:t>mésocycles</a:t>
            </a:r>
            <a:r>
              <a:rPr lang="fr-FR" dirty="0"/>
              <a:t> au sein des macrocycles ;</a:t>
            </a:r>
          </a:p>
          <a:p>
            <a:pPr>
              <a:buNone/>
            </a:pPr>
            <a:r>
              <a:rPr lang="fr-FR" dirty="0"/>
              <a:t>- Des microcycles au sein des </a:t>
            </a:r>
            <a:r>
              <a:rPr lang="fr-FR" dirty="0" err="1"/>
              <a:t>mésocycles</a:t>
            </a:r>
            <a:r>
              <a:rPr lang="fr-FR" dirty="0"/>
              <a:t> ;</a:t>
            </a:r>
          </a:p>
          <a:p>
            <a:pPr>
              <a:buNone/>
            </a:pPr>
            <a:r>
              <a:rPr lang="fr-FR" dirty="0"/>
              <a:t>- Des séances de préparation au sein des microcycles ;</a:t>
            </a:r>
          </a:p>
          <a:p>
            <a:pPr>
              <a:buNone/>
            </a:pPr>
            <a:r>
              <a:rPr lang="fr-FR" dirty="0"/>
              <a:t>- Des exercices au sein des séances.</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buNone/>
            </a:pPr>
            <a:r>
              <a:rPr lang="fr-FR" dirty="0"/>
              <a:t>La planification du processus d'entraînement s'effectue généralement dans les formes suivantes : </a:t>
            </a:r>
            <a:endParaRPr lang="fr-FR" dirty="0" smtClean="0"/>
          </a:p>
          <a:p>
            <a:r>
              <a:rPr lang="fr-FR" dirty="0" smtClean="0"/>
              <a:t>Plan de carrière;</a:t>
            </a:r>
            <a:endParaRPr lang="fr-FR" dirty="0"/>
          </a:p>
          <a:p>
            <a:r>
              <a:rPr lang="fr-FR" dirty="0" smtClean="0"/>
              <a:t>Une </a:t>
            </a:r>
            <a:r>
              <a:rPr lang="fr-FR" dirty="0"/>
              <a:t>planification de perspective de deux à quatre années ;</a:t>
            </a:r>
          </a:p>
          <a:p>
            <a:r>
              <a:rPr lang="fr-FR" dirty="0" smtClean="0"/>
              <a:t>Une </a:t>
            </a:r>
            <a:r>
              <a:rPr lang="fr-FR" dirty="0"/>
              <a:t>planification courante ou annuelle;</a:t>
            </a:r>
          </a:p>
          <a:p>
            <a:r>
              <a:rPr lang="fr-FR" dirty="0" smtClean="0"/>
              <a:t>Une </a:t>
            </a:r>
            <a:r>
              <a:rPr lang="fr-FR" dirty="0"/>
              <a:t>planification opérationnelle, par étapes.</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7467600" cy="1143000"/>
          </a:xfrm>
        </p:spPr>
        <p:txBody>
          <a:bodyPr>
            <a:noAutofit/>
          </a:bodyPr>
          <a:lstStyle/>
          <a:p>
            <a:r>
              <a:rPr lang="fr-FR" sz="3600" b="1" u="sng" dirty="0" smtClean="0"/>
              <a:t>La périodisation de l'entraînement :</a:t>
            </a:r>
            <a:r>
              <a:rPr lang="fr-FR" sz="3600" dirty="0" smtClean="0"/>
              <a:t/>
            </a:r>
            <a:br>
              <a:rPr lang="fr-FR" sz="3600" dirty="0" smtClean="0"/>
            </a:br>
            <a:endParaRPr lang="fr-FR" sz="3600" dirty="0"/>
          </a:p>
        </p:txBody>
      </p:sp>
      <p:sp>
        <p:nvSpPr>
          <p:cNvPr id="3" name="Espace réservé du contenu 2"/>
          <p:cNvSpPr>
            <a:spLocks noGrp="1"/>
          </p:cNvSpPr>
          <p:nvPr>
            <p:ph idx="1"/>
          </p:nvPr>
        </p:nvSpPr>
        <p:spPr>
          <a:xfrm>
            <a:off x="428596" y="1071546"/>
            <a:ext cx="8229600" cy="5340369"/>
          </a:xfrm>
        </p:spPr>
        <p:txBody>
          <a:bodyPr>
            <a:normAutofit fontScale="92500" lnSpcReduction="20000"/>
          </a:bodyPr>
          <a:lstStyle/>
          <a:p>
            <a:pPr hangingPunct="0">
              <a:buNone/>
            </a:pPr>
            <a:r>
              <a:rPr lang="fr-FR" b="1" dirty="0"/>
              <a:t> </a:t>
            </a:r>
            <a:endParaRPr lang="fr-FR" dirty="0"/>
          </a:p>
          <a:p>
            <a:pPr algn="just" hangingPunct="0">
              <a:buNone/>
            </a:pPr>
            <a:r>
              <a:rPr lang="fr-FR" dirty="0"/>
              <a:t>Etant donnée que la forme sportive représente un processus long et complexe qui se manifeste au cours de trois phases successives, nous distinguons </a:t>
            </a:r>
            <a:r>
              <a:rPr lang="fr-FR" dirty="0" smtClean="0"/>
              <a:t>:</a:t>
            </a:r>
          </a:p>
          <a:p>
            <a:pPr algn="just" hangingPunct="0">
              <a:buNone/>
            </a:pPr>
            <a:endParaRPr lang="fr-FR" dirty="0"/>
          </a:p>
          <a:p>
            <a:pPr algn="just" hangingPunct="0">
              <a:buNone/>
            </a:pPr>
            <a:r>
              <a:rPr lang="fr-FR" dirty="0"/>
              <a:t>1- La période préparatoire qui correspond à la phase d'acquisition de la forme sportive.</a:t>
            </a:r>
          </a:p>
          <a:p>
            <a:pPr algn="just" hangingPunct="0">
              <a:buNone/>
            </a:pPr>
            <a:r>
              <a:rPr lang="fr-FR" dirty="0"/>
              <a:t>2- La période compétitive qui correspond à la phase de stabilisation de la forme sportive.</a:t>
            </a:r>
          </a:p>
          <a:p>
            <a:pPr algn="just" hangingPunct="0">
              <a:buNone/>
            </a:pPr>
            <a:r>
              <a:rPr lang="fr-FR" dirty="0"/>
              <a:t>3- La période transitoire qui correspond à la phase de la perte provisoire de la forme</a:t>
            </a:r>
          </a:p>
          <a:p>
            <a:pPr algn="just" hangingPunct="0">
              <a:buNone/>
            </a:pPr>
            <a:r>
              <a:rPr lang="fr-FR" dirty="0"/>
              <a:t>sportive.</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t>La période préparatoire</a:t>
            </a:r>
            <a:r>
              <a:rPr lang="fr-FR" dirty="0"/>
              <a:t> :</a:t>
            </a:r>
          </a:p>
        </p:txBody>
      </p:sp>
      <p:sp>
        <p:nvSpPr>
          <p:cNvPr id="3" name="Espace réservé du contenu 2"/>
          <p:cNvSpPr>
            <a:spLocks noGrp="1"/>
          </p:cNvSpPr>
          <p:nvPr>
            <p:ph idx="1"/>
          </p:nvPr>
        </p:nvSpPr>
        <p:spPr/>
        <p:txBody>
          <a:bodyPr>
            <a:normAutofit fontScale="92500" lnSpcReduction="20000"/>
          </a:bodyPr>
          <a:lstStyle/>
          <a:p>
            <a:r>
              <a:rPr lang="fr-FR" dirty="0"/>
              <a:t>La période préparatoire commence avec le début du processus de préparation de chaque nouveau cycle et se termine au début de la compétition officielle. Sa durée varie entre un mois et demi et trois mois</a:t>
            </a:r>
            <a:r>
              <a:rPr lang="fr-FR" dirty="0" smtClean="0"/>
              <a:t>.</a:t>
            </a:r>
          </a:p>
          <a:p>
            <a:pPr hangingPunct="0"/>
            <a:r>
              <a:rPr lang="fr-FR" dirty="0"/>
              <a:t>La période préparatoire se divise en 3 étapes </a:t>
            </a:r>
            <a:r>
              <a:rPr lang="fr-FR" dirty="0" smtClean="0"/>
              <a:t>:</a:t>
            </a:r>
          </a:p>
          <a:p>
            <a:pPr hangingPunct="0"/>
            <a:endParaRPr lang="fr-FR" dirty="0"/>
          </a:p>
          <a:p>
            <a:pPr hangingPunct="0">
              <a:buNone/>
            </a:pPr>
            <a:r>
              <a:rPr lang="fr-FR" dirty="0"/>
              <a:t>a) L'étape de préparation générale</a:t>
            </a:r>
          </a:p>
          <a:p>
            <a:pPr hangingPunct="0">
              <a:buNone/>
            </a:pPr>
            <a:r>
              <a:rPr lang="fr-FR" dirty="0"/>
              <a:t>b) L'étape de préparation spéciale</a:t>
            </a:r>
          </a:p>
          <a:p>
            <a:pPr hangingPunct="0">
              <a:buNone/>
            </a:pPr>
            <a:r>
              <a:rPr lang="fr-FR" dirty="0"/>
              <a:t>c) L'étape de préparation </a:t>
            </a:r>
            <a:r>
              <a:rPr lang="fr-FR" dirty="0" err="1"/>
              <a:t>pré-compétitive</a:t>
            </a:r>
            <a:endParaRPr lang="fr-FR" dirty="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u="sng" dirty="0" smtClean="0"/>
              <a:t>La période compétitive</a:t>
            </a:r>
            <a:r>
              <a:rPr lang="fr-FR" dirty="0" smtClean="0"/>
              <a:t> :</a:t>
            </a:r>
            <a:br>
              <a:rPr lang="fr-FR" dirty="0" smtClean="0"/>
            </a:br>
            <a:endParaRPr lang="fr-FR" dirty="0"/>
          </a:p>
        </p:txBody>
      </p:sp>
      <p:sp>
        <p:nvSpPr>
          <p:cNvPr id="3" name="Espace réservé du contenu 2"/>
          <p:cNvSpPr>
            <a:spLocks noGrp="1"/>
          </p:cNvSpPr>
          <p:nvPr>
            <p:ph idx="1"/>
          </p:nvPr>
        </p:nvSpPr>
        <p:spPr>
          <a:xfrm>
            <a:off x="457200" y="1142984"/>
            <a:ext cx="8229600" cy="4983179"/>
          </a:xfrm>
        </p:spPr>
        <p:txBody>
          <a:bodyPr>
            <a:normAutofit fontScale="85000" lnSpcReduction="20000"/>
          </a:bodyPr>
          <a:lstStyle/>
          <a:p>
            <a:pPr algn="just" hangingPunct="0"/>
            <a:r>
              <a:rPr lang="fr-FR" dirty="0" smtClean="0"/>
              <a:t>Pendant </a:t>
            </a:r>
            <a:r>
              <a:rPr lang="fr-FR" dirty="0"/>
              <a:t>la période compétitive, on crée les conditions les plus favorables pour maintenir la forme sportive. Les aspects essentiels de la préparation des athlètes sont caractérisés par les orientations suivantes :</a:t>
            </a:r>
          </a:p>
          <a:p>
            <a:pPr algn="just" hangingPunct="0">
              <a:buNone/>
            </a:pPr>
            <a:r>
              <a:rPr lang="fr-FR" dirty="0"/>
              <a:t>	- La préparation physique pendant cette période vise le maintien de l'état d'entraînement général.</a:t>
            </a:r>
          </a:p>
          <a:p>
            <a:pPr algn="just" hangingPunct="0">
              <a:buNone/>
            </a:pPr>
            <a:r>
              <a:rPr lang="fr-FR" dirty="0"/>
              <a:t>	- La préparation physique, tactique, technique et psychologique sont liés à la </a:t>
            </a:r>
            <a:r>
              <a:rPr lang="fr-FR" dirty="0" smtClean="0"/>
              <a:t>modélisation de </a:t>
            </a:r>
            <a:r>
              <a:rPr lang="fr-FR" dirty="0"/>
              <a:t>l'équipe et du joueur selon une forme de préparation intégrale liée aux </a:t>
            </a:r>
            <a:r>
              <a:rPr lang="fr-FR" dirty="0" smtClean="0"/>
              <a:t>compétitions imminentes</a:t>
            </a:r>
            <a:r>
              <a:rPr lang="fr-FR" dirty="0"/>
              <a:t>.</a:t>
            </a:r>
          </a:p>
          <a:p>
            <a:pPr algn="just" hangingPunct="0">
              <a:buNone/>
            </a:pPr>
            <a:r>
              <a:rPr lang="fr-FR" dirty="0"/>
              <a:t>	- Les séances d'entraînement dépendent du calendrier des compétitions.</a:t>
            </a:r>
          </a:p>
          <a:p>
            <a:pPr algn="just"/>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que">
  <a:themeElements>
    <a:clrScheme name="Techniqu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que">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8995</TotalTime>
  <Words>1068</Words>
  <Application>Microsoft Office PowerPoint</Application>
  <PresentationFormat>Affichage à l'écran (4:3)</PresentationFormat>
  <Paragraphs>247</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Technique</vt:lpstr>
      <vt:lpstr>la planification sportive </vt:lpstr>
      <vt:lpstr>Sommaire</vt:lpstr>
      <vt:lpstr>Définition de la planification</vt:lpstr>
      <vt:lpstr>Principes de la planification : </vt:lpstr>
      <vt:lpstr>Diapositive 5</vt:lpstr>
      <vt:lpstr>Diapositive 6</vt:lpstr>
      <vt:lpstr>La périodisation de l'entraînement : </vt:lpstr>
      <vt:lpstr>La période préparatoire :</vt:lpstr>
      <vt:lpstr>La période compétitive : </vt:lpstr>
      <vt:lpstr>La période transitoire : </vt:lpstr>
      <vt:lpstr>La grandeur de la charge : </vt:lpstr>
      <vt:lpstr>Diapositive 12</vt:lpstr>
      <vt:lpstr> Modèle de l’orientation des charges (volume- intensité) dans une séance d’entraînement lors de la période compétitive. </vt:lpstr>
      <vt:lpstr>Modèle de répartition des charges dans un entraînement d’intensité maximale lors de la période compétitive : Volume général d’entraînement 90 minutes </vt:lpstr>
      <vt:lpstr>Concordance entre la charge et les facteurs de préparation </vt:lpstr>
      <vt:lpstr>Le microcycle</vt:lpstr>
      <vt:lpstr>Diapositive 17</vt:lpstr>
      <vt:lpstr>Diapositive 18</vt:lpstr>
      <vt:lpstr>Diapositive 19</vt:lpstr>
      <vt:lpstr>Organisation des microcycles dans du processus d'entraînement : </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planification sportive </dc:title>
  <dc:creator>anaya</dc:creator>
  <cp:lastModifiedBy>anaya</cp:lastModifiedBy>
  <cp:revision>3</cp:revision>
  <dcterms:created xsi:type="dcterms:W3CDTF">2019-03-26T23:59:28Z</dcterms:created>
  <dcterms:modified xsi:type="dcterms:W3CDTF">2019-04-02T13:42:16Z</dcterms:modified>
</cp:coreProperties>
</file>