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4" r:id="rId14"/>
    <p:sldId id="275" r:id="rId15"/>
    <p:sldId id="276" r:id="rId16"/>
    <p:sldId id="273" r:id="rId17"/>
    <p:sldId id="277" r:id="rId18"/>
    <p:sldId id="278" r:id="rId19"/>
    <p:sldId id="257" r:id="rId20"/>
    <p:sldId id="260" r:id="rId21"/>
    <p:sldId id="261"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0043886-93AA-4D0A-9050-38A02EE3926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CDB23A2-B446-4BA3-86B4-1C247D3FE15E}" type="datetimeFigureOut">
              <a:rPr lang="fr-FR" smtClean="0"/>
              <a:pPr/>
              <a:t>04/06/2018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0043886-93AA-4D0A-9050-38A02EE3926B}"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CDB23A2-B446-4BA3-86B4-1C247D3FE15E}" type="datetimeFigureOut">
              <a:rPr lang="fr-FR" smtClean="0"/>
              <a:pPr/>
              <a:t>04/06/2018</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0043886-93AA-4D0A-9050-38A02EE3926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fechain-athletisme.fr/lestests.htm" TargetMode="External"/><Relationship Id="rId2" Type="http://schemas.openxmlformats.org/officeDocument/2006/relationships/hyperlink" Target="luc%20leger.PN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TEST45_15_Gacon.pdf"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b="1" dirty="0" smtClean="0"/>
              <a:t>Méthodes d’évaluation</a:t>
            </a:r>
            <a:r>
              <a:rPr lang="fr-FR" b="1" dirty="0"/>
              <a:t/>
            </a:r>
            <a:br>
              <a:rPr lang="fr-FR" b="1" dirty="0"/>
            </a:br>
            <a:r>
              <a:rPr lang="fr-FR" b="1" dirty="0" smtClean="0"/>
              <a:t>des aptitude </a:t>
            </a:r>
            <a:r>
              <a:rPr lang="fr-FR" b="1" dirty="0"/>
              <a:t>physique</a:t>
            </a:r>
            <a:br>
              <a:rPr lang="fr-FR" b="1" dirty="0"/>
            </a:br>
            <a:endParaRPr lang="fr-FR" dirty="0"/>
          </a:p>
        </p:txBody>
      </p:sp>
      <p:sp>
        <p:nvSpPr>
          <p:cNvPr id="4" name="Sous-titre 3"/>
          <p:cNvSpPr>
            <a:spLocks noGrp="1"/>
          </p:cNvSpPr>
          <p:nvPr>
            <p:ph type="subTitle" idx="1"/>
          </p:nvPr>
        </p:nvSpPr>
        <p:spPr/>
        <p:txBody>
          <a:bodyPr/>
          <a:lstStyle/>
          <a:p>
            <a:r>
              <a:rPr lang="fr-FR" dirty="0" smtClean="0"/>
              <a:t>Evaluation de la capacité aérobie</a:t>
            </a:r>
          </a:p>
          <a:p>
            <a:r>
              <a:rPr lang="fr-FR" dirty="0" smtClean="0"/>
              <a:t>Les tests de terrain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57158" y="247916"/>
            <a:ext cx="8286808"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Avantages/inconvénients :</a:t>
            </a: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1" i="1" u="none" strike="noStrike" cap="none" normalizeH="0" baseline="0" dirty="0" smtClean="0">
                <a:ln>
                  <a:noFill/>
                </a:ln>
                <a:solidFill>
                  <a:schemeClr val="tx1"/>
                </a:solidFill>
                <a:effectLst/>
                <a:ea typeface="Times New Roman" pitchFamily="18" charset="0"/>
                <a:cs typeface="Times New Roman" pitchFamily="18" charset="0"/>
              </a:rPr>
              <a:t>Inconvénients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La vitesse atteinte au dernier palier ne correspond pas nécessairement à la VMA. Il est donc impossible d'utiliser la vitesse atteinte au dernier palier pour planifier les vitesses de course</a:t>
            </a:r>
            <a:r>
              <a:rPr lang="fr-FR" dirty="0">
                <a:ea typeface="Times New Roman" pitchFamily="18" charset="0"/>
                <a:cs typeface="Arial" pitchFamily="34" charset="0"/>
              </a:rPr>
              <a:t> </a:t>
            </a:r>
            <a:r>
              <a:rPr kumimoji="0" lang="fr-FR" b="0" i="0" u="none" strike="noStrike" cap="none" normalizeH="0" baseline="0" dirty="0" smtClean="0">
                <a:ln>
                  <a:noFill/>
                </a:ln>
                <a:solidFill>
                  <a:schemeClr val="tx1"/>
                </a:solidFill>
                <a:effectLst/>
                <a:ea typeface="Times New Roman" pitchFamily="18" charset="0"/>
                <a:cs typeface="Times New Roman" pitchFamily="18" charset="0"/>
              </a:rPr>
              <a:t>dans les séances d'entraînement.- Ce test nécessite une bonne motivation, en effet, réaliser des allers-retours peut s'avérer peu motivant pour le sportif.</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Le fait que le test se réalise en allers-retours implique que le sportif doive freiner, se bloquer et repartir. Ceci est coûteux en énergie. Les sujets lourds ont ainsi plus de difficultés.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1" i="1" u="none" strike="noStrike" cap="none" normalizeH="0" baseline="0" dirty="0" smtClean="0">
                <a:ln>
                  <a:noFill/>
                </a:ln>
                <a:solidFill>
                  <a:schemeClr val="tx1"/>
                </a:solidFill>
                <a:effectLst/>
                <a:ea typeface="Times New Roman" pitchFamily="18" charset="0"/>
                <a:cs typeface="Times New Roman" pitchFamily="18" charset="0"/>
              </a:rPr>
              <a:t>Avantages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Peut se faire en intérieur (ne nécessite pas un grand espace).</a:t>
            </a: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De ce fait, s'applique bien aux sports-</a:t>
            </a:r>
            <a:r>
              <a:rPr kumimoji="0" lang="fr-FR" b="0" i="0" u="none" strike="noStrike" cap="none" normalizeH="0" baseline="0" dirty="0" err="1" smtClean="0">
                <a:ln>
                  <a:noFill/>
                </a:ln>
                <a:solidFill>
                  <a:schemeClr val="tx1"/>
                </a:solidFill>
                <a:effectLst/>
                <a:ea typeface="Times New Roman" pitchFamily="18" charset="0"/>
                <a:cs typeface="Times New Roman" pitchFamily="18" charset="0"/>
              </a:rPr>
              <a:t>co</a:t>
            </a: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de petit terrains qui n'aiment pas toujours sortir</a:t>
            </a: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dehors en plein hiver...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La mise en </a:t>
            </a:r>
            <a:r>
              <a:rPr kumimoji="0" lang="fr-FR" b="0" i="0" u="none" strike="noStrike" cap="none" normalizeH="0" baseline="0" dirty="0" err="1" smtClean="0">
                <a:ln>
                  <a:noFill/>
                </a:ln>
                <a:solidFill>
                  <a:schemeClr val="tx1"/>
                </a:solidFill>
                <a:effectLst/>
                <a:ea typeface="Times New Roman" pitchFamily="18" charset="0"/>
                <a:cs typeface="Times New Roman" pitchFamily="18" charset="0"/>
              </a:rPr>
              <a:t>oeuvre</a:t>
            </a: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est facile et rapide.</a:t>
            </a:r>
            <a:endParaRPr kumimoji="0" lang="fr-FR"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785794"/>
            <a:ext cx="7072362" cy="5262979"/>
          </a:xfrm>
          <a:prstGeom prst="rect">
            <a:avLst/>
          </a:prstGeom>
        </p:spPr>
        <p:txBody>
          <a:bodyPr wrap="square">
            <a:spAutoFit/>
          </a:bodyPr>
          <a:lstStyle/>
          <a:p>
            <a:r>
              <a:rPr lang="fr-FR" sz="2400" dirty="0"/>
              <a:t>VMA = 1,82 x V-atteinte - 8,18 </a:t>
            </a:r>
            <a:r>
              <a:rPr lang="fr-FR" sz="2400" dirty="0" smtClean="0"/>
              <a:t/>
            </a:r>
            <a:br>
              <a:rPr lang="fr-FR" sz="2400" dirty="0" smtClean="0"/>
            </a:br>
            <a:r>
              <a:rPr lang="fr-FR" sz="2400" dirty="0" smtClean="0"/>
              <a:t/>
            </a:r>
            <a:br>
              <a:rPr lang="fr-FR" sz="2400" dirty="0" smtClean="0"/>
            </a:br>
            <a:r>
              <a:rPr lang="fr-FR" sz="2400" dirty="0"/>
              <a:t>VO2max = 5.86 x V-atteinte – 19.46</a:t>
            </a:r>
            <a:r>
              <a:rPr lang="fr-FR" sz="2400" dirty="0" smtClean="0"/>
              <a:t/>
            </a:r>
            <a:br>
              <a:rPr lang="fr-FR" sz="2400" dirty="0" smtClean="0"/>
            </a:br>
            <a:r>
              <a:rPr lang="fr-FR" sz="2400" dirty="0" smtClean="0"/>
              <a:t/>
            </a:r>
            <a:br>
              <a:rPr lang="fr-FR" sz="2400" dirty="0" smtClean="0"/>
            </a:br>
            <a:r>
              <a:rPr lang="fr-FR" sz="2400" dirty="0"/>
              <a:t>Pour des enfants de moins de 18 ans :</a:t>
            </a:r>
            <a:r>
              <a:rPr lang="fr-FR" sz="2400" dirty="0" smtClean="0"/>
              <a:t/>
            </a:r>
            <a:br>
              <a:rPr lang="fr-FR" sz="2400" dirty="0" smtClean="0"/>
            </a:br>
            <a:r>
              <a:rPr lang="fr-FR" sz="2400" dirty="0"/>
              <a:t>VO2max = 31.025 + 3.238 x V-atteinte – 3.248 x </a:t>
            </a:r>
            <a:r>
              <a:rPr lang="fr-FR" sz="2400" dirty="0" err="1"/>
              <a:t>age</a:t>
            </a:r>
            <a:r>
              <a:rPr lang="fr-FR" sz="2400" dirty="0"/>
              <a:t> + 0.156 x </a:t>
            </a:r>
            <a:r>
              <a:rPr lang="fr-FR" sz="2400" dirty="0" err="1"/>
              <a:t>age</a:t>
            </a:r>
            <a:r>
              <a:rPr lang="fr-FR" sz="2400" dirty="0"/>
              <a:t> x </a:t>
            </a:r>
            <a:r>
              <a:rPr lang="fr-FR" sz="2400" dirty="0" smtClean="0"/>
              <a:t>V-atteinte</a:t>
            </a:r>
          </a:p>
          <a:p>
            <a:endParaRPr lang="fr-FR" sz="2400" dirty="0"/>
          </a:p>
          <a:p>
            <a:r>
              <a:rPr lang="fr-FR" sz="2400" dirty="0" smtClean="0">
                <a:hlinkClick r:id="rId2" action="ppaction://hlinkfile"/>
              </a:rPr>
              <a:t>Tableau ……</a:t>
            </a:r>
            <a:endParaRPr lang="fr-FR" sz="2400" dirty="0"/>
          </a:p>
          <a:p>
            <a:endParaRPr lang="fr-FR" sz="2400" dirty="0" smtClean="0"/>
          </a:p>
          <a:p>
            <a:r>
              <a:rPr lang="fr-FR" sz="2400" dirty="0" smtClean="0">
                <a:hlinkClick r:id="rId3"/>
              </a:rPr>
              <a:t>Site internet </a:t>
            </a:r>
            <a:endParaRPr lang="fr-FR" sz="2400" dirty="0" smtClean="0"/>
          </a:p>
          <a:p>
            <a:endParaRPr lang="fr-FR" sz="2400" dirty="0"/>
          </a:p>
          <a:p>
            <a:endParaRPr lang="fr-FR" sz="2400" dirty="0" smtClean="0"/>
          </a:p>
          <a:p>
            <a:endParaRPr lang="fr-FR"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85720" y="500042"/>
            <a:ext cx="821537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VAMEVAL (Cazorla)</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 test s'adresse surtout aux spécialistes de sports de longue durée (coureurs de demi-fond et de fond) ainsi qu'aux sportifs désirant connaître leur VMA.</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 test est en fait une amélioration du test sur piste de Léger-Boucher. L'incrémentation de la vitesse est en effet de 0.5km/h contre 1km/h par paliers pour le Luc-Léger, et la durée des paliers est d'une minute contre 2 pour ce dernier. En résulte une plus grande précision dans les VMA obtenues.</a:t>
            </a:r>
          </a:p>
          <a:p>
            <a:endParaRPr lang="fr-FR" b="1" dirty="0" smtClean="0"/>
          </a:p>
          <a:p>
            <a:r>
              <a:rPr lang="fr-FR" b="1" dirty="0" smtClean="0"/>
              <a:t>Objectifs du test :</a:t>
            </a:r>
            <a:endParaRPr lang="fr-FR" dirty="0" smtClean="0"/>
          </a:p>
          <a:p>
            <a:r>
              <a:rPr lang="fr-FR" dirty="0" smtClean="0"/>
              <a:t> </a:t>
            </a:r>
          </a:p>
          <a:p>
            <a:r>
              <a:rPr lang="fr-FR" dirty="0" smtClean="0"/>
              <a:t>Evaluer la VMA et la VO2Max (par extrapolation).</a:t>
            </a:r>
          </a:p>
          <a:p>
            <a:r>
              <a:rPr lang="fr-FR" dirty="0" smtClean="0"/>
              <a:t> </a:t>
            </a:r>
          </a:p>
          <a:p>
            <a:endParaRPr lang="fr-FR"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8143932" cy="3139321"/>
          </a:xfrm>
          <a:prstGeom prst="rect">
            <a:avLst/>
          </a:prstGeom>
        </p:spPr>
        <p:txBody>
          <a:bodyPr wrap="square">
            <a:spAutoFit/>
          </a:bodyPr>
          <a:lstStyle/>
          <a:p>
            <a:r>
              <a:rPr lang="fr-FR" b="1" dirty="0" smtClean="0"/>
              <a:t>Matériel et mise en place :</a:t>
            </a:r>
            <a:endParaRPr lang="fr-FR" dirty="0" smtClean="0"/>
          </a:p>
          <a:p>
            <a:r>
              <a:rPr lang="fr-FR" dirty="0" smtClean="0"/>
              <a:t> </a:t>
            </a:r>
          </a:p>
          <a:p>
            <a:r>
              <a:rPr lang="fr-FR" dirty="0" smtClean="0"/>
              <a:t>- Une piste de 200m au moins ou multiple de 20 mètres (220,240,260 etc..)..</a:t>
            </a:r>
          </a:p>
          <a:p>
            <a:r>
              <a:rPr lang="fr-FR" dirty="0" smtClean="0"/>
              <a:t>- Des plots repères placés tous les 20m avec un décamètre ou double décamètre pour pouvoir</a:t>
            </a:r>
          </a:p>
          <a:p>
            <a:r>
              <a:rPr lang="fr-FR" dirty="0" smtClean="0"/>
              <a:t>les placer.</a:t>
            </a:r>
          </a:p>
          <a:p>
            <a:r>
              <a:rPr lang="fr-FR" dirty="0" smtClean="0"/>
              <a:t>- La cassette VAMEVAL.</a:t>
            </a:r>
          </a:p>
          <a:p>
            <a:r>
              <a:rPr lang="fr-FR" dirty="0" smtClean="0"/>
              <a:t>- Un magnétophone étalonné ou un lecteur MP3.</a:t>
            </a:r>
          </a:p>
          <a:p>
            <a:r>
              <a:rPr lang="fr-FR" dirty="0" smtClean="0"/>
              <a:t>- Un sifflet et/ou un amplificateur (si la piste de grande distance).</a:t>
            </a:r>
          </a:p>
          <a:p>
            <a:pPr lvl="0" algn="justLow" eaLnBrk="0" fontAlgn="base" hangingPunct="0">
              <a:spcBef>
                <a:spcPct val="0"/>
              </a:spcBef>
              <a:spcAft>
                <a:spcPct val="0"/>
              </a:spcAft>
              <a:buFontTx/>
              <a:buChar char="-"/>
            </a:pPr>
            <a:endParaRPr lang="fr-FR" dirty="0" smtClean="0">
              <a:latin typeface="Arial" pitchFamily="34" charset="0"/>
              <a:cs typeface="Arial" pitchFamily="34" charset="0"/>
            </a:endParaRPr>
          </a:p>
        </p:txBody>
      </p:sp>
      <p:pic>
        <p:nvPicPr>
          <p:cNvPr id="3073" name="Picture 1"/>
          <p:cNvPicPr>
            <a:picLocks noChangeAspect="1" noChangeArrowheads="1"/>
          </p:cNvPicPr>
          <p:nvPr/>
        </p:nvPicPr>
        <p:blipFill>
          <a:blip r:embed="rId2"/>
          <a:srcRect l="2678"/>
          <a:stretch>
            <a:fillRect/>
          </a:stretch>
        </p:blipFill>
        <p:spPr bwMode="auto">
          <a:xfrm>
            <a:off x="428596" y="3500438"/>
            <a:ext cx="8143932" cy="27860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8715404" cy="6868216"/>
          </a:xfrm>
          <a:prstGeom prst="rect">
            <a:avLst/>
          </a:prstGeom>
          <a:noFill/>
          <a:ln w="9525">
            <a:noFill/>
            <a:miter lim="800000"/>
            <a:headEnd/>
            <a:tailEnd/>
          </a:ln>
          <a:effectLst/>
        </p:spPr>
        <p:txBody>
          <a:bodyPr vert="horz" wrap="square" lIns="825240" tIns="863328" rIns="825240" bIns="177744"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Déroulement de l'épreuve :</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Pour les mêmes raisons que pour les 2 tests précédents, il n'est pas</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nécessaire de s'échauffer.</a:t>
            </a:r>
          </a:p>
          <a:p>
            <a:pPr marR="0" lvl="0" algn="l"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vitesse de course sont réglées au moyen d'une bande sonore (cassette VAMEVAL) qui émet de sons à intervalles réguliers.</a:t>
            </a:r>
          </a:p>
          <a:p>
            <a:pPr marR="0" lvl="0" algn="l"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 chaque bip, le sportif doit se trouver au niveau d'un des plots placés sur la piste (une précision d'un ou 2 mètres est suffisante pour la validité du test).</a:t>
            </a:r>
            <a:endPar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Au départ, le sportif aura certainement un peu d'avance (voire de retard mais c'est plus rare). Les premiers paliers vont ainsi lui servir à étalonner sa vitesse en fonction de celle dictée par la cassette.</a:t>
            </a:r>
          </a:p>
          <a:p>
            <a:pPr marR="0" lvl="0" algn="l"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Une fois que le sportif est bien régulier, il doit respecter l'allure imposée par la vitesse le plus longtemps possible.</a:t>
            </a:r>
          </a:p>
          <a:p>
            <a:pPr marR="0" lvl="0" algn="l"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Le sportif arrêtera le test dès qu'il lui sera impossible de terminer le palier en cours ou qu'il pensera ne pas pouvoir courir plus vite.</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R="0" lvl="0" algn="l" defTabSz="914400" rtl="0" eaLnBrk="0" fontAlgn="base" latinLnBrk="0" hangingPunct="0">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428604"/>
            <a:ext cx="821533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TUB2</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Objectifs du test :</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Evaluer la VMA et la VO2Max (par extrapolation).</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Matériel et mise en place :</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Une piste multiple de 20m.</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Des plots repères placés tous les 20m.</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 magnétophone étalonné ou un lecteur MP3.</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 sifflet ou un amplificateur (si population importante).</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Des </a:t>
            </a:r>
            <a:r>
              <a:rPr kumimoji="0" lang="fr-FR"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cardio</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-fréquence mètre.</a:t>
            </a: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Prélèvements.</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2"/>
          <a:srcRect l="3636"/>
          <a:stretch>
            <a:fillRect/>
          </a:stretch>
        </p:blipFill>
        <p:spPr bwMode="auto">
          <a:xfrm>
            <a:off x="1071538" y="3143248"/>
            <a:ext cx="7572428" cy="29527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9" name="Rectangle 13"/>
          <p:cNvSpPr>
            <a:spLocks noChangeArrowheads="1"/>
          </p:cNvSpPr>
          <p:nvPr/>
        </p:nvSpPr>
        <p:spPr bwMode="auto">
          <a:xfrm>
            <a:off x="428596" y="857232"/>
            <a:ext cx="821533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Déroulement de l'épreuve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Pour les mêmes raisons que pour les tests précédents, il n'est pas nécessaire de s'échauffer.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vitesse de course sont réglées au moyen d'une bande sonore (cassette du TEST) qui émet de sons à intervalles réguliers.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chaque bip, le sportif doit se trouver au niveau d'un des plots placés sur la piste (une précision d'un ou 2 mètres est suffisante pour la validité du test).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buFontTx/>
              <a:buChar char="-"/>
            </a:pPr>
            <a:r>
              <a:rPr lang="fr-FR" sz="2400" dirty="0" smtClean="0">
                <a:latin typeface="Times New Roman" pitchFamily="18" charset="0"/>
                <a:ea typeface="Times New Roman" pitchFamily="18" charset="0"/>
                <a:cs typeface="Times New Roman" pitchFamily="18" charset="0"/>
              </a:rPr>
              <a:t> Les paliers durent 3 minutes. Après chaque palier le sportif a une minute de repos où l'on effectue des mesures</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110" name="Rectangle 14"/>
          <p:cNvSpPr>
            <a:spLocks noChangeArrowheads="1"/>
          </p:cNvSpPr>
          <p:nvPr/>
        </p:nvSpPr>
        <p:spPr bwMode="auto">
          <a:xfrm>
            <a:off x="73025" y="457200"/>
            <a:ext cx="223138"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500034" y="428604"/>
            <a:ext cx="828677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sng" strike="noStrike" cap="none" normalizeH="0" baseline="0" dirty="0" smtClean="0">
                <a:ln>
                  <a:noFill/>
                </a:ln>
                <a:solidFill>
                  <a:schemeClr val="tx1"/>
                </a:solidFill>
                <a:effectLst/>
                <a:ea typeface="Times New Roman" pitchFamily="18" charset="0"/>
                <a:cs typeface="Times New Roman" pitchFamily="18" charset="0"/>
              </a:rPr>
              <a:t>Le Cooper</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Objectifs du test :</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Ce test donne un indice de la capacité aérobie des sujets.</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Matériel et mise en place :</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Une piste..</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chronomètre ou une montre.</a:t>
            </a:r>
            <a:endParaRPr kumimoji="0" lang="fr-FR"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sifflet.</a:t>
            </a:r>
            <a:endParaRPr kumimoji="0" lang="fr-FR" b="0" i="0" u="none" strike="noStrike" cap="none" normalizeH="0" baseline="0" dirty="0" smtClean="0">
              <a:ln>
                <a:noFill/>
              </a:ln>
              <a:solidFill>
                <a:schemeClr val="tx1"/>
              </a:solidFill>
              <a:effectLst/>
              <a:cs typeface="Arial" pitchFamily="34" charset="0"/>
            </a:endParaRPr>
          </a:p>
        </p:txBody>
      </p:sp>
      <p:pic>
        <p:nvPicPr>
          <p:cNvPr id="6146" name="Picture 2"/>
          <p:cNvPicPr>
            <a:picLocks noChangeAspect="1" noChangeArrowheads="1"/>
          </p:cNvPicPr>
          <p:nvPr/>
        </p:nvPicPr>
        <p:blipFill>
          <a:blip r:embed="rId2"/>
          <a:srcRect l="3000"/>
          <a:stretch>
            <a:fillRect/>
          </a:stretch>
        </p:blipFill>
        <p:spPr bwMode="auto">
          <a:xfrm>
            <a:off x="428596" y="2857496"/>
            <a:ext cx="8072494" cy="3571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428596" y="500042"/>
            <a:ext cx="792961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ea typeface="Times New Roman" pitchFamily="18" charset="0"/>
                <a:cs typeface="Times New Roman" pitchFamily="18" charset="0"/>
              </a:rPr>
              <a:t>Déroulement de l'épreuve :</a:t>
            </a:r>
            <a:endParaRPr kumimoji="0" lang="fr-FR" sz="16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ea typeface="Times New Roman" pitchFamily="18" charset="0"/>
                <a:cs typeface="Times New Roman" pitchFamily="18" charset="0"/>
              </a:rPr>
              <a:t>- Bien s'échauffer avant l'épreuve.</a:t>
            </a:r>
            <a:endParaRPr kumimoji="0" lang="fr-FR" sz="16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ea typeface="Times New Roman" pitchFamily="18" charset="0"/>
                <a:cs typeface="Times New Roman" pitchFamily="18" charset="0"/>
              </a:rPr>
              <a:t>- La consigne est simple : parcourir la plus grande distance possible en 12 minutes.</a:t>
            </a:r>
            <a:endParaRPr kumimoji="0" lang="fr-FR" sz="16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3366CC"/>
                </a:solidFill>
                <a:effectLst/>
                <a:ea typeface="Times New Roman" pitchFamily="18" charset="0"/>
                <a:cs typeface="Times New Roman" pitchFamily="18" charset="0"/>
              </a:rPr>
              <a:t>Pour aller plus loin :</a:t>
            </a:r>
            <a:endParaRPr kumimoji="0" lang="fr-FR" sz="16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3366CC"/>
                </a:solidFill>
                <a:effectLst/>
                <a:ea typeface="Times New Roman" pitchFamily="18" charset="0"/>
                <a:cs typeface="Times New Roman" pitchFamily="18" charset="0"/>
              </a:rPr>
              <a:t>- </a:t>
            </a:r>
            <a:r>
              <a:rPr kumimoji="0" lang="fr-FR" sz="1600" b="0" i="0" u="none" strike="noStrike" cap="none" normalizeH="0" baseline="0" dirty="0" smtClean="0">
                <a:ln>
                  <a:noFill/>
                </a:ln>
                <a:solidFill>
                  <a:srgbClr val="000000"/>
                </a:solidFill>
                <a:effectLst/>
                <a:ea typeface="Times New Roman" pitchFamily="18" charset="0"/>
                <a:cs typeface="Times New Roman" pitchFamily="18" charset="0"/>
              </a:rPr>
              <a:t>On peut faire une estimation de la VO2max à partir de la formule suivante :</a:t>
            </a:r>
            <a:endParaRPr kumimoji="0" lang="fr-FR" sz="16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000000"/>
                </a:solidFill>
                <a:effectLst/>
                <a:ea typeface="Times New Roman" pitchFamily="18" charset="0"/>
                <a:cs typeface="Times New Roman" pitchFamily="18" charset="0"/>
              </a:rPr>
              <a:t>(Distance parcourue en mètres - 504.9) / 44.73 = VO2max</a:t>
            </a:r>
          </a:p>
          <a:p>
            <a:pPr marL="0" marR="0" lvl="0" indent="0" algn="l" defTabSz="914400" rtl="0" eaLnBrk="0" fontAlgn="base" latinLnBrk="0" hangingPunct="0">
              <a:lnSpc>
                <a:spcPct val="100000"/>
              </a:lnSpc>
              <a:spcBef>
                <a:spcPct val="0"/>
              </a:spcBef>
              <a:spcAft>
                <a:spcPct val="0"/>
              </a:spcAft>
              <a:buClrTx/>
              <a:buSzTx/>
              <a:buFontTx/>
              <a:buNone/>
              <a:tabLst/>
            </a:pPr>
            <a:endParaRPr lang="fr-FR" sz="1600" b="1" dirty="0" smtClean="0">
              <a:solidFill>
                <a:srgbClr val="000000"/>
              </a:solidFill>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1" i="0" u="none" strike="noStrike" cap="none" normalizeH="0" baseline="0" dirty="0" smtClean="0">
              <a:ln>
                <a:noFill/>
              </a:ln>
              <a:solidFill>
                <a:srgbClr val="000000"/>
              </a:solidFill>
              <a:effectLst/>
              <a:cs typeface="Times New Roman" pitchFamily="18" charset="0"/>
            </a:endParaRPr>
          </a:p>
          <a:p>
            <a:r>
              <a:rPr lang="fr-FR" sz="1600" b="1" u="heavy" dirty="0" smtClean="0"/>
              <a:t>Le Demi Cooper</a:t>
            </a:r>
            <a:endParaRPr lang="fr-FR" sz="1600" dirty="0" smtClean="0"/>
          </a:p>
          <a:p>
            <a:r>
              <a:rPr lang="fr-FR" sz="1600" dirty="0" smtClean="0"/>
              <a:t> </a:t>
            </a:r>
          </a:p>
          <a:p>
            <a:r>
              <a:rPr lang="fr-FR" sz="1600" dirty="0" smtClean="0"/>
              <a:t>Ce test s'organise de la même façon que le Cooper. La seule différence réside dans la durée de l'épreuve qui a été divisée par 2.</a:t>
            </a:r>
          </a:p>
          <a:p>
            <a:r>
              <a:rPr lang="fr-FR" sz="1600" dirty="0" smtClean="0"/>
              <a:t> </a:t>
            </a:r>
          </a:p>
          <a:p>
            <a:r>
              <a:rPr lang="fr-FR" sz="1600" dirty="0" smtClean="0"/>
              <a:t>La consigne est donc simple : parcourir la plus grande distance en 6 minutes.</a:t>
            </a:r>
          </a:p>
          <a:p>
            <a:r>
              <a:rPr lang="fr-FR" sz="1600" dirty="0" smtClean="0"/>
              <a:t> </a:t>
            </a:r>
          </a:p>
          <a:p>
            <a:r>
              <a:rPr lang="fr-FR" sz="1600" b="1" dirty="0" smtClean="0"/>
              <a:t>Pour aller plus loin :</a:t>
            </a:r>
            <a:endParaRPr lang="fr-FR" sz="1600" dirty="0" smtClean="0"/>
          </a:p>
          <a:p>
            <a:r>
              <a:rPr lang="fr-FR" sz="1600" dirty="0" smtClean="0"/>
              <a:t> </a:t>
            </a:r>
          </a:p>
          <a:p>
            <a:r>
              <a:rPr lang="fr-FR" sz="1600" b="1" dirty="0" smtClean="0"/>
              <a:t>- </a:t>
            </a:r>
            <a:r>
              <a:rPr lang="fr-FR" sz="1600" dirty="0" smtClean="0"/>
              <a:t>On peut faire une estimation de la VMA à partir de la formule suivante :</a:t>
            </a:r>
          </a:p>
          <a:p>
            <a:r>
              <a:rPr lang="fr-FR" sz="1600" dirty="0" smtClean="0"/>
              <a:t> </a:t>
            </a:r>
          </a:p>
          <a:p>
            <a:r>
              <a:rPr lang="fr-FR" sz="1600" b="1" dirty="0" smtClean="0"/>
              <a:t>Distance parcourue en mètres / 100 = VMA</a:t>
            </a:r>
            <a:endParaRPr lang="fr-FR"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1026" name="Picture 2"/>
          <p:cNvPicPr>
            <a:picLocks noGrp="1" noChangeAspect="1" noChangeArrowheads="1"/>
          </p:cNvPicPr>
          <p:nvPr>
            <p:ph idx="1"/>
          </p:nvPr>
        </p:nvPicPr>
        <p:blipFill>
          <a:blip r:embed="rId2"/>
          <a:stretch>
            <a:fillRect/>
          </a:stretch>
        </p:blipFill>
        <p:spPr bwMode="auto">
          <a:xfrm>
            <a:off x="952764" y="530225"/>
            <a:ext cx="7284510" cy="41878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500034" y="714356"/>
            <a:ext cx="800102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1" i="0" u="sng" strike="noStrike" cap="none" normalizeH="0" baseline="0" dirty="0" smtClean="0">
                <a:ln>
                  <a:noFill/>
                </a:ln>
                <a:solidFill>
                  <a:schemeClr val="tx1"/>
                </a:solidFill>
                <a:effectLst/>
                <a:ea typeface="Times New Roman" pitchFamily="18" charset="0"/>
                <a:cs typeface="Times New Roman" pitchFamily="18" charset="0"/>
              </a:rPr>
              <a:t>Liste des tests :</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45-15 de </a:t>
            </a:r>
            <a:r>
              <a:rPr kumimoji="0" lang="fr-FR" sz="3200" b="0" i="0" u="sng" strike="noStrike" cap="none" normalizeH="0" baseline="0" dirty="0" err="1" smtClean="0">
                <a:ln>
                  <a:noFill/>
                </a:ln>
                <a:solidFill>
                  <a:schemeClr val="tx1"/>
                </a:solidFill>
                <a:effectLst/>
                <a:ea typeface="Times New Roman" pitchFamily="18" charset="0"/>
                <a:cs typeface="Times New Roman" pitchFamily="18" charset="0"/>
              </a:rPr>
              <a:t>Gacon</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 (1994)</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test navette de Léger (1985)</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VAMEVAL de Cazorla</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TUBII</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Cooper</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Demi-Cooper</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TMI derrière cycliste de </a:t>
            </a:r>
            <a:r>
              <a:rPr kumimoji="0" lang="fr-FR" sz="3200" b="0" i="0" u="sng" strike="noStrike" cap="none" normalizeH="0" baseline="0" dirty="0" err="1" smtClean="0">
                <a:ln>
                  <a:noFill/>
                </a:ln>
                <a:solidFill>
                  <a:schemeClr val="tx1"/>
                </a:solidFill>
                <a:effectLst/>
                <a:ea typeface="Times New Roman" pitchFamily="18" charset="0"/>
                <a:cs typeface="Times New Roman" pitchFamily="18" charset="0"/>
              </a:rPr>
              <a:t>Gacon</a:t>
            </a:r>
            <a:endParaRPr kumimoji="0" lang="fr-FR" sz="32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sz="3200" b="0" i="0" u="sng" strike="noStrike" cap="none" normalizeH="0" baseline="0" dirty="0" smtClean="0">
                <a:ln>
                  <a:noFill/>
                </a:ln>
                <a:solidFill>
                  <a:schemeClr val="tx1"/>
                </a:solidFill>
                <a:effectLst/>
                <a:ea typeface="Times New Roman" pitchFamily="18" charset="0"/>
                <a:cs typeface="Times New Roman" pitchFamily="18" charset="0"/>
              </a:rPr>
              <a:t>Le test de </a:t>
            </a:r>
            <a:r>
              <a:rPr kumimoji="0" lang="fr-FR" sz="3200" b="0" i="0" u="sng" strike="noStrike" cap="none" normalizeH="0" baseline="0" dirty="0" err="1" smtClean="0">
                <a:ln>
                  <a:noFill/>
                </a:ln>
                <a:solidFill>
                  <a:schemeClr val="tx1"/>
                </a:solidFill>
                <a:effectLst/>
                <a:ea typeface="Times New Roman" pitchFamily="18" charset="0"/>
                <a:cs typeface="Times New Roman" pitchFamily="18" charset="0"/>
              </a:rPr>
              <a:t>Brue</a:t>
            </a:r>
            <a:endParaRPr kumimoji="0" lang="fr-FR" sz="32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pic>
        <p:nvPicPr>
          <p:cNvPr id="2050" name="Picture 2"/>
          <p:cNvPicPr>
            <a:picLocks noChangeAspect="1" noChangeArrowheads="1"/>
          </p:cNvPicPr>
          <p:nvPr/>
        </p:nvPicPr>
        <p:blipFill>
          <a:blip r:embed="rId2"/>
          <a:srcRect/>
          <a:stretch>
            <a:fillRect/>
          </a:stretch>
        </p:blipFill>
        <p:spPr bwMode="auto">
          <a:xfrm>
            <a:off x="1214438" y="1147763"/>
            <a:ext cx="6715125" cy="45624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a:spLocks noGrp="1"/>
          </p:cNvSpPr>
          <p:nvPr>
            <p:ph idx="1"/>
          </p:nvPr>
        </p:nvSpPr>
        <p:spPr>
          <a:xfrm>
            <a:off x="428596" y="2428868"/>
            <a:ext cx="8183880" cy="969822"/>
          </a:xfrm>
        </p:spPr>
        <p:txBody>
          <a:bodyPr>
            <a:normAutofit/>
          </a:bodyPr>
          <a:lstStyle/>
          <a:p>
            <a:pPr algn="ctr">
              <a:buNone/>
            </a:pPr>
            <a:r>
              <a:rPr lang="fr-FR" sz="2800" b="1" dirty="0" smtClean="0"/>
              <a:t>MERCI POUR VOTRE ATTENTION</a:t>
            </a:r>
          </a:p>
          <a:p>
            <a:pPr algn="ctr"/>
            <a:endParaRPr lang="fr-FR" sz="2800" dirty="0"/>
          </a:p>
        </p:txBody>
      </p:sp>
      <p:sp>
        <p:nvSpPr>
          <p:cNvPr id="6" name="Titre 5"/>
          <p:cNvSpPr>
            <a:spLocks noGrp="1"/>
          </p:cNvSpPr>
          <p:nvPr>
            <p:ph type="title"/>
          </p:nvPr>
        </p:nvSpPr>
        <p:spPr/>
        <p:txBody>
          <a:bodyP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500034" y="1500174"/>
            <a:ext cx="828680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 savoir avant de débuter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Quelque soit le test choisi, si celui-ci est réalisé pour la première fois, on risque de ne pas trouver les valeurs de VMA réelles. En effet, le premier test constitue un peu un apprentissage pour le sportif qui n'a jamais pratiqué celui-ci les valeurs trouvées risque fort d'être inférieures à ce que vaut réellement le sportif. Il faut donc prendre en compte les valeurs du deuxième test.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642910" y="285728"/>
            <a:ext cx="8072462"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sng" strike="noStrike" cap="none" normalizeH="0" baseline="0" dirty="0" smtClean="0">
                <a:ln>
                  <a:noFill/>
                </a:ln>
                <a:solidFill>
                  <a:schemeClr val="tx1"/>
                </a:solidFill>
                <a:effectLst/>
                <a:ea typeface="Times New Roman" pitchFamily="18" charset="0"/>
                <a:cs typeface="Times New Roman" pitchFamily="18" charset="0"/>
              </a:rPr>
              <a:t>Le 45-15 (</a:t>
            </a:r>
            <a:r>
              <a:rPr kumimoji="0" lang="fr-FR" sz="2000" b="1" i="0" u="sng" strike="noStrike" cap="none" normalizeH="0" baseline="0" dirty="0" err="1" smtClean="0">
                <a:ln>
                  <a:noFill/>
                </a:ln>
                <a:solidFill>
                  <a:schemeClr val="tx1"/>
                </a:solidFill>
                <a:effectLst/>
                <a:ea typeface="Times New Roman" pitchFamily="18" charset="0"/>
                <a:cs typeface="Times New Roman" pitchFamily="18" charset="0"/>
              </a:rPr>
              <a:t>Gacon</a:t>
            </a:r>
            <a:r>
              <a:rPr kumimoji="0" lang="fr-FR" sz="2000" b="1" i="0" u="sng" strike="noStrike" cap="none" normalizeH="0" baseline="0" dirty="0" smtClean="0">
                <a:ln>
                  <a:noFill/>
                </a:ln>
                <a:solidFill>
                  <a:schemeClr val="tx1"/>
                </a:solidFill>
                <a:effectLst/>
                <a:ea typeface="Times New Roman" pitchFamily="18" charset="0"/>
                <a:cs typeface="Times New Roman" pitchFamily="18" charset="0"/>
              </a:rPr>
              <a:t>)</a:t>
            </a:r>
            <a:r>
              <a:rPr kumimoji="0" lang="fr-FR" sz="2000" b="1" i="0" u="none" strike="noStrike" cap="none" normalizeH="0" baseline="0" dirty="0" smtClean="0">
                <a:ln>
                  <a:noFill/>
                </a:ln>
                <a:solidFill>
                  <a:schemeClr val="tx1"/>
                </a:solidFill>
                <a:effectLst/>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ea typeface="Times New Roman" pitchFamily="18" charset="0"/>
                <a:cs typeface="Times New Roman" pitchFamily="18" charset="0"/>
              </a:rPr>
              <a:t>Objectifs du test : </a:t>
            </a: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Evaluer la VMA.</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ea typeface="Times New Roman" pitchFamily="18" charset="0"/>
                <a:cs typeface="Times New Roman" pitchFamily="18" charset="0"/>
              </a:rPr>
              <a:t>Matériel et mise en place :</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Une piste de 200m au moins.</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Deux plots placés à 100m l'un de l'autre.</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Les autres plots placés tous les 6.25m (voir schéma).</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Un chronomètre et un sifflet.</a:t>
            </a:r>
            <a:endParaRPr kumimoji="0" lang="fr-FR" sz="20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hlinkClick r:id="rId2" action="ppaction://hlinkfile"/>
              </a:rPr>
              <a:t>- Un tableau d'exploitation des résultats (voir plus bas).</a:t>
            </a:r>
            <a:endParaRPr kumimoji="0" lang="fr-FR" sz="2000" b="0" i="0" u="none" strike="noStrike" cap="none" normalizeH="0" baseline="0" dirty="0" smtClean="0">
              <a:ln>
                <a:noFill/>
              </a:ln>
              <a:solidFill>
                <a:schemeClr val="tx1"/>
              </a:solidFill>
              <a:effectLst/>
              <a:cs typeface="Arial" pitchFamily="34" charset="0"/>
            </a:endParaRPr>
          </a:p>
        </p:txBody>
      </p:sp>
      <p:pic>
        <p:nvPicPr>
          <p:cNvPr id="21506" name="Picture 2"/>
          <p:cNvPicPr>
            <a:picLocks noChangeAspect="1" noChangeArrowheads="1"/>
          </p:cNvPicPr>
          <p:nvPr/>
        </p:nvPicPr>
        <p:blipFill>
          <a:blip r:embed="rId3"/>
          <a:srcRect/>
          <a:stretch>
            <a:fillRect/>
          </a:stretch>
        </p:blipFill>
        <p:spPr bwMode="auto">
          <a:xfrm>
            <a:off x="785786" y="2714620"/>
            <a:ext cx="7929618" cy="370046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357158" y="357166"/>
            <a:ext cx="8501122" cy="62170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ea typeface="Times New Roman" pitchFamily="18" charset="0"/>
                <a:cs typeface="Times New Roman" pitchFamily="18" charset="0"/>
              </a:rPr>
              <a:t>Déroulement de l'épreuve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Il n'est pas nécessaire de s'échauffer, en effet le test est triangulaire (à intensité croissante par paliers) et les premières minutes sont plutôt "faciles". De plus, le sportif devra être le plus frais possible pour réaliser le test jusqu'au bout de ses possibilités.</a:t>
            </a:r>
          </a:p>
          <a:p>
            <a:pPr marL="0" marR="0" lvl="0" indent="0" algn="just" defTabSz="914400" rtl="0" eaLnBrk="0" fontAlgn="base" latinLnBrk="0" hangingPunct="0">
              <a:lnSpc>
                <a:spcPct val="100000"/>
              </a:lnSpc>
              <a:spcBef>
                <a:spcPct val="0"/>
              </a:spcBef>
              <a:spcAft>
                <a:spcPct val="0"/>
              </a:spcAft>
              <a:buClrTx/>
              <a:buSzTx/>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Les paliers du test durent 1 minute décomposée de la façon suivante : 45 secondes de course,</a:t>
            </a: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15 secondes de marche.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La vitesse est imposée par la distance à parcourir en 45 secondes. Celle-ci augmente en effet de 6.25m à chaque palier, ce qui correspond à une augmentation de 0.5km/h par palier.</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Ainsi lors du 1er palier, la distance à parcourir est de 100m, ce qui équivaut à une vitesse de</a:t>
            </a:r>
            <a:r>
              <a:rPr lang="fr-FR" sz="2000" dirty="0">
                <a:ea typeface="Times New Roman" pitchFamily="18" charset="0"/>
                <a:cs typeface="Arial" pitchFamily="34" charset="0"/>
              </a:rPr>
              <a:t> </a:t>
            </a: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8km/h. - Une fois arrivé au plot, le sportif marche jusqu'au prochain plot placé 6.25m plus</a:t>
            </a:r>
            <a:r>
              <a:rPr lang="fr-FR" sz="2000" dirty="0">
                <a:ea typeface="Times New Roman" pitchFamily="18" charset="0"/>
                <a:cs typeface="Arial" pitchFamily="34" charset="0"/>
              </a:rPr>
              <a:t> </a:t>
            </a:r>
            <a:r>
              <a:rPr lang="fr-FR" sz="2000" dirty="0" smtClean="0">
                <a:ea typeface="Times New Roman" pitchFamily="18" charset="0"/>
                <a:cs typeface="Arial" pitchFamily="34" charset="0"/>
              </a:rPr>
              <a:t>l</a:t>
            </a: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oin, puis repart dans l'autre sens (vers le point de départ) ce qui lui fait donc à parcourir 100 +6.25 = 106.25m (8.5km/h).</a:t>
            </a:r>
            <a:endParaRPr kumimoji="0" lang="fr-FR"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85720" y="428604"/>
            <a:ext cx="8429652"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Revenu au départ, le sportif marche sur place et repart une nouvelle fois dans l'autre sens, mais doit aller encore un plot plus loin (112.5m à parcourir). Le test continu ainsi sous cette forme.</a:t>
            </a:r>
          </a:p>
          <a:p>
            <a:pPr marL="0" marR="0" lvl="0" indent="0" algn="justLow" defTabSz="914400" rtl="0" eaLnBrk="1" fontAlgn="base" latinLnBrk="0" hangingPunct="1">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Le sportif arrêtera le test lorsqu'il ne lui sera plus possible d'atteindre le plot suivant (une marge de 3-4m peut être autorisée à condition de valider réellement le palier suivant). On retiendra le dernier palier réalisé correctement (sans retard).</a:t>
            </a:r>
          </a:p>
          <a:p>
            <a:pPr marL="0" marR="0" lvl="0" indent="0" algn="justLow" defTabSz="914400" rtl="0" eaLnBrk="0" fontAlgn="base" latinLnBrk="0" hangingPunct="0">
              <a:lnSpc>
                <a:spcPct val="100000"/>
              </a:lnSpc>
              <a:spcBef>
                <a:spcPct val="0"/>
              </a:spcBef>
              <a:spcAft>
                <a:spcPct val="0"/>
              </a:spcAft>
              <a:buClrTx/>
              <a:buSzTx/>
              <a:buFontTx/>
              <a:buChar char="-"/>
              <a:tabLst/>
            </a:pPr>
            <a:endParaRPr lang="fr-FR" sz="2000" dirty="0">
              <a:cs typeface="Times New Roman" pitchFamily="18" charset="0"/>
            </a:endParaRPr>
          </a:p>
          <a:p>
            <a:pPr algn="just"/>
            <a:r>
              <a:rPr lang="fr-FR" sz="2000" b="1" dirty="0"/>
              <a:t>Pour aller plus loin :</a:t>
            </a:r>
            <a:endParaRPr lang="fr-FR" sz="2000" dirty="0"/>
          </a:p>
          <a:p>
            <a:pPr algn="just"/>
            <a:r>
              <a:rPr lang="fr-FR" sz="2000" dirty="0"/>
              <a:t> </a:t>
            </a:r>
          </a:p>
          <a:p>
            <a:pPr algn="just"/>
            <a:r>
              <a:rPr lang="fr-FR" sz="2000" dirty="0"/>
              <a:t>- Suivant la population testée, on ne commencera pas le test au même palier. Par exemple, pour des athlètes confirmés, on pourra directement leur faire commencer au palier 4 (qui correspond à une vitesse de 10km/h) voire 8 (12km/h) alors que pour des débutants on ne commencera qu'au premier palier(8km/h).</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428596" y="285728"/>
            <a:ext cx="842965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1" i="0" u="sng" strike="noStrike" cap="none" normalizeH="0" baseline="0" dirty="0" smtClean="0">
                <a:ln>
                  <a:noFill/>
                </a:ln>
                <a:solidFill>
                  <a:schemeClr val="tx1"/>
                </a:solidFill>
                <a:effectLst/>
                <a:ea typeface="Times New Roman" pitchFamily="18" charset="0"/>
                <a:cs typeface="Times New Roman" pitchFamily="18" charset="0"/>
              </a:rPr>
              <a:t>Test Navette (Léger)</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Objectifs du test :</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Estimation de la VO2Max (par extrapolation) .</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Matériel et mise en place :</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gymnase ou un terrain d'au moins 20m de long.</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Matérialiser les lignes soit par des plots (tracer la ligne sur le sol entre les 2 plots) soit avec les lignes du terrain si c'est possible.</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magnétophone étalonné ou un lecteur MP3.</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sifflet ou un amplificateur (si population importante).</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Un tableau d'exploitation des résultats (voir plus bas).</a:t>
            </a: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La passation de l'épreuve est collective.</a:t>
            </a:r>
            <a:endParaRPr kumimoji="0" lang="fr-FR" b="0" i="0" u="none" strike="noStrike" cap="none" normalizeH="0" baseline="0" dirty="0" smtClean="0">
              <a:ln>
                <a:noFill/>
              </a:ln>
              <a:solidFill>
                <a:schemeClr val="tx1"/>
              </a:solidFill>
              <a:effectLst/>
              <a:cs typeface="Arial" pitchFamily="34" charset="0"/>
            </a:endParaRPr>
          </a:p>
        </p:txBody>
      </p:sp>
      <p:pic>
        <p:nvPicPr>
          <p:cNvPr id="25602" name="Picture 2"/>
          <p:cNvPicPr>
            <a:picLocks noChangeAspect="1" noChangeArrowheads="1"/>
          </p:cNvPicPr>
          <p:nvPr/>
        </p:nvPicPr>
        <p:blipFill>
          <a:blip r:embed="rId2"/>
          <a:srcRect l="3846"/>
          <a:stretch>
            <a:fillRect/>
          </a:stretch>
        </p:blipFill>
        <p:spPr bwMode="auto">
          <a:xfrm>
            <a:off x="571472" y="3786190"/>
            <a:ext cx="7715303" cy="264320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57158" y="448648"/>
            <a:ext cx="850112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ea typeface="Times New Roman" pitchFamily="18" charset="0"/>
                <a:cs typeface="Times New Roman" pitchFamily="18" charset="0"/>
              </a:rPr>
              <a:t>Déroulement de l'épreuve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Pour les mêmes raisons que pour le test 45-15, il n'est pas nécessaire de s'échauffer.</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Les vitesses de course sont réglées au moyen d'une bande sonore (cassette Navette) qui émet de sons à intervalles réguliers.</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Après  le  départ,  le  sportif  doit  faire  des  allers-retours  en  bloquant  un  de  ces  pieds immédiatement au-delà de chacune des deux lignes parallèles situées à 20m l'une de l'autre.</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Chaque blocage doit être réalisé au moment précis du bip sonore correspondant. A ce sujet, prévoir si possible une zone </a:t>
            </a:r>
            <a:r>
              <a:rPr kumimoji="0" lang="fr-FR" b="0" i="0" u="none" strike="noStrike" cap="none" normalizeH="0" baseline="0" dirty="0" err="1" smtClean="0">
                <a:ln>
                  <a:noFill/>
                </a:ln>
                <a:solidFill>
                  <a:schemeClr val="tx1"/>
                </a:solidFill>
                <a:effectLst/>
                <a:ea typeface="Times New Roman" pitchFamily="18" charset="0"/>
                <a:cs typeface="Times New Roman" pitchFamily="18" charset="0"/>
              </a:rPr>
              <a:t>anti-dérapante</a:t>
            </a: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située à l'endroit ou les blocages se font (pour éviter les glissades et la perte de temps).</a:t>
            </a:r>
          </a:p>
          <a:p>
            <a:pPr marL="0" marR="0" lvl="0" indent="0" algn="justLow" defTabSz="914400" rtl="0" eaLnBrk="0" fontAlgn="base" latinLnBrk="0" hangingPunct="0">
              <a:lnSpc>
                <a:spcPct val="100000"/>
              </a:lnSpc>
              <a:spcBef>
                <a:spcPct val="0"/>
              </a:spcBef>
              <a:spcAft>
                <a:spcPct val="0"/>
              </a:spcAft>
              <a:buClrTx/>
              <a:buSzTx/>
              <a:buFontTx/>
              <a:buChar char="-"/>
              <a:tabLst/>
            </a:pPr>
            <a:endParaRPr kumimoji="0" lang="fr-FR" b="0" i="0" u="none" strike="noStrike" cap="none" normalizeH="0" baseline="0" dirty="0" smtClean="0">
              <a:ln>
                <a:noFill/>
              </a:ln>
              <a:solidFill>
                <a:schemeClr val="tx1"/>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a:t>
            </a:r>
            <a:r>
              <a:rPr kumimoji="0" lang="fr-FR" b="0" i="0" u="none" strike="noStrike" cap="none" normalizeH="0" baseline="0" dirty="0" smtClean="0">
                <a:ln>
                  <a:noFill/>
                </a:ln>
                <a:solidFill>
                  <a:srgbClr val="FF0000"/>
                </a:solidFill>
                <a:effectLst/>
                <a:ea typeface="Times New Roman" pitchFamily="18" charset="0"/>
                <a:cs typeface="Times New Roman" pitchFamily="18" charset="0"/>
              </a:rPr>
              <a:t>Les virages en demi-cercle ne sont pas admis.</a:t>
            </a:r>
            <a:endParaRPr kumimoji="0" lang="fr-FR" b="0" i="0" u="none" strike="noStrike" cap="none" normalizeH="0" baseline="0" dirty="0" smtClean="0">
              <a:ln>
                <a:noFill/>
              </a:ln>
              <a:solidFill>
                <a:srgbClr val="FF0000"/>
              </a:solidFill>
              <a:effectLst/>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ea typeface="Times New Roman" pitchFamily="18" charset="0"/>
                <a:cs typeface="Times New Roman" pitchFamily="18" charset="0"/>
              </a:rPr>
              <a:t>- Au début, le sportif aura certainement un peu d'avance (voire de retard mais c'est plus rare). Les premiers paliers vont ainsi lui servir à étalonner sa vitesse en fonction de celle dictée par la cassette.</a:t>
            </a:r>
            <a:endParaRPr kumimoji="0" lang="fr-FR"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357158" y="571480"/>
            <a:ext cx="842968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Une fois que le sportif est bien régulier, il doit respecter l'allure imposée par la cassette le plus longtemps possible.</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Le but est donc de compléter le plus grand nombre possible de paliers.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Le sportif arrêtera le test dès qu'il lui sera impossible de terminer le palier en cours ou qu'il pensera ne pas pouvoir compléter le palier suivant.</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Un retard d'un à 2 mètres est admis. Au delà, il faut arrêter si le sportif ne peut pas combler ou maintenir ce retard.</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 On retient alors le dernier palier annoncé ainsi que la durée courue dans ce palier : 15, 30 ou</a:t>
            </a:r>
            <a:endParaRPr kumimoji="0" lang="fr-FR" sz="2000" b="0" i="0" u="none" strike="noStrike" cap="none" normalizeH="0" baseline="0" dirty="0" smtClean="0">
              <a:ln>
                <a:noFill/>
              </a:ln>
              <a:solidFill>
                <a:schemeClr val="tx1"/>
              </a:solidFill>
              <a:effectLst/>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ea typeface="Times New Roman" pitchFamily="18" charset="0"/>
                <a:cs typeface="Times New Roman" pitchFamily="18" charset="0"/>
              </a:rPr>
              <a:t>45 secondes.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13797</TotalTime>
  <Words>1548</Words>
  <Application>Microsoft Office PowerPoint</Application>
  <PresentationFormat>Affichage à l'écran (4:3)</PresentationFormat>
  <Paragraphs>168</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Aspect</vt:lpstr>
      <vt:lpstr>Méthodes d’évaluation des aptitude physique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Méthodes d’évaluation des aptitude physique </dc:title>
  <dc:creator>anaya</dc:creator>
  <cp:lastModifiedBy>anaya</cp:lastModifiedBy>
  <cp:revision>6</cp:revision>
  <dcterms:created xsi:type="dcterms:W3CDTF">2018-05-20T22:30:51Z</dcterms:created>
  <dcterms:modified xsi:type="dcterms:W3CDTF">2018-06-05T00:55:09Z</dcterms:modified>
</cp:coreProperties>
</file>