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1" r:id="rId8"/>
    <p:sldId id="262"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18483CE-5211-4249-B618-94344C7C71A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26E0BEB-7C90-41D4-B8BC-C9699B934C00}" type="datetimeFigureOut">
              <a:rPr lang="fr-FR" smtClean="0"/>
              <a:t>06/05/2018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18483CE-5211-4249-B618-94344C7C71AE}"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6E0BEB-7C90-41D4-B8BC-C9699B934C00}" type="datetimeFigureOut">
              <a:rPr lang="fr-FR" smtClean="0"/>
              <a:t>06/05/2018</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18483CE-5211-4249-B618-94344C7C71AE}"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4.mp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Les_tests_catgories_U15_protocole__lpzm9z.pdf" TargetMode="External"/><Relationship Id="rId2" Type="http://schemas.openxmlformats.org/officeDocument/2006/relationships/hyperlink" Target="eval-U12-U15.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714356"/>
            <a:ext cx="7772400" cy="1828800"/>
          </a:xfrm>
        </p:spPr>
        <p:txBody>
          <a:bodyPr/>
          <a:lstStyle/>
          <a:p>
            <a:pPr algn="ctr"/>
            <a:r>
              <a:rPr lang="fr-FR" dirty="0" smtClean="0"/>
              <a:t>Tests de vitesses </a:t>
            </a:r>
            <a:endParaRPr lang="fr-FR" dirty="0"/>
          </a:p>
        </p:txBody>
      </p:sp>
      <p:sp>
        <p:nvSpPr>
          <p:cNvPr id="3" name="Sous-titre 2"/>
          <p:cNvSpPr>
            <a:spLocks noGrp="1"/>
          </p:cNvSpPr>
          <p:nvPr>
            <p:ph type="subTitle" idx="1"/>
          </p:nvPr>
        </p:nvSpPr>
        <p:spPr/>
        <p:txBody>
          <a:bodyPr/>
          <a:lstStyle/>
          <a:p>
            <a:endParaRPr lang="fr-FR" dirty="0"/>
          </a:p>
        </p:txBody>
      </p:sp>
      <p:sp>
        <p:nvSpPr>
          <p:cNvPr id="4" name="Rectangle 3"/>
          <p:cNvSpPr/>
          <p:nvPr/>
        </p:nvSpPr>
        <p:spPr>
          <a:xfrm>
            <a:off x="500034" y="5929330"/>
            <a:ext cx="3281668" cy="369332"/>
          </a:xfrm>
          <a:prstGeom prst="rect">
            <a:avLst/>
          </a:prstGeom>
        </p:spPr>
        <p:txBody>
          <a:bodyPr wrap="none">
            <a:spAutoFit/>
          </a:bodyPr>
          <a:lstStyle/>
          <a:p>
            <a:pPr marL="274320" lvl="0" indent="-274320">
              <a:spcBef>
                <a:spcPct val="20000"/>
              </a:spcBef>
              <a:buClr>
                <a:schemeClr val="accent1"/>
              </a:buClr>
              <a:buSzPct val="85000"/>
              <a:defRPr/>
            </a:pPr>
            <a:r>
              <a:rPr lang="fr-FR" dirty="0"/>
              <a:t>Préparé par M.L. </a:t>
            </a:r>
            <a:r>
              <a:rPr lang="fr-FR" dirty="0" err="1"/>
              <a:t>Krideche</a:t>
            </a:r>
            <a:r>
              <a:rPr lang="fr-FR" dirty="0"/>
              <a:t> </a:t>
            </a:r>
            <a:endParaRPr lang="fr-FR" dirty="0"/>
          </a:p>
        </p:txBody>
      </p:sp>
      <p:pic>
        <p:nvPicPr>
          <p:cNvPr id="5" name="Image 4" descr="test 10m.png"/>
          <p:cNvPicPr preferRelativeResize="0">
            <a:picLocks/>
          </p:cNvPicPr>
          <p:nvPr/>
        </p:nvPicPr>
        <p:blipFill>
          <a:blip r:embed="rId2">
            <a:duotone>
              <a:schemeClr val="accent1">
                <a:shade val="45000"/>
                <a:satMod val="135000"/>
              </a:schemeClr>
              <a:prstClr val="white"/>
            </a:duotone>
          </a:blip>
          <a:stretch>
            <a:fillRect/>
          </a:stretch>
        </p:blipFill>
        <p:spPr>
          <a:xfrm>
            <a:off x="1500165" y="3929065"/>
            <a:ext cx="2520000" cy="1440000"/>
          </a:xfrm>
          <a:prstGeom prst="rect">
            <a:avLst/>
          </a:prstGeom>
        </p:spPr>
      </p:pic>
      <p:pic>
        <p:nvPicPr>
          <p:cNvPr id="6" name="Image 5" descr="10 m.jpg"/>
          <p:cNvPicPr preferRelativeResize="0">
            <a:picLocks/>
          </p:cNvPicPr>
          <p:nvPr/>
        </p:nvPicPr>
        <p:blipFill>
          <a:blip r:embed="rId3">
            <a:duotone>
              <a:schemeClr val="accent1">
                <a:shade val="45000"/>
                <a:satMod val="135000"/>
              </a:schemeClr>
              <a:prstClr val="white"/>
            </a:duotone>
          </a:blip>
          <a:stretch>
            <a:fillRect/>
          </a:stretch>
        </p:blipFill>
        <p:spPr>
          <a:xfrm>
            <a:off x="4857752" y="4214818"/>
            <a:ext cx="2520000" cy="14400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Rectangle 5"/>
          <p:cNvSpPr txBox="1">
            <a:spLocks noChangeArrowheads="1"/>
          </p:cNvSpPr>
          <p:nvPr/>
        </p:nvSpPr>
        <p:spPr>
          <a:xfrm>
            <a:off x="457200" y="277813"/>
            <a:ext cx="8229600" cy="1139825"/>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smtClean="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rPr>
              <a:t>Evaluation de la vitesse</a:t>
            </a:r>
            <a:endParaRPr kumimoji="0" lang="fr-FR" sz="3600" b="1" i="0" u="none" strike="noStrike" kern="1200" cap="none" spc="0" normalizeH="0" baseline="0" noProof="0" dirty="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endParaRPr>
          </a:p>
        </p:txBody>
      </p:sp>
      <p:sp>
        <p:nvSpPr>
          <p:cNvPr id="5" name="Text Box 8"/>
          <p:cNvSpPr txBox="1">
            <a:spLocks noChangeArrowheads="1"/>
          </p:cNvSpPr>
          <p:nvPr/>
        </p:nvSpPr>
        <p:spPr bwMode="auto">
          <a:xfrm>
            <a:off x="468313" y="1484313"/>
            <a:ext cx="8280400" cy="366712"/>
          </a:xfrm>
          <a:prstGeom prst="rect">
            <a:avLst/>
          </a:prstGeom>
          <a:noFill/>
          <a:ln w="9525">
            <a:noFill/>
            <a:miter lim="800000"/>
            <a:headEnd/>
            <a:tailEnd/>
          </a:ln>
          <a:effectLst/>
        </p:spPr>
        <p:txBody>
          <a:bodyPr>
            <a:spAutoFit/>
          </a:bodyPr>
          <a:lstStyle/>
          <a:p>
            <a:pPr>
              <a:spcBef>
                <a:spcPct val="50000"/>
              </a:spcBef>
            </a:pPr>
            <a:endParaRPr lang="fr-FR"/>
          </a:p>
        </p:txBody>
      </p:sp>
      <p:sp>
        <p:nvSpPr>
          <p:cNvPr id="6" name="Text Box 12"/>
          <p:cNvSpPr txBox="1">
            <a:spLocks noChangeArrowheads="1"/>
          </p:cNvSpPr>
          <p:nvPr/>
        </p:nvSpPr>
        <p:spPr bwMode="auto">
          <a:xfrm>
            <a:off x="539750" y="1484313"/>
            <a:ext cx="8208963" cy="3725862"/>
          </a:xfrm>
          <a:prstGeom prst="rect">
            <a:avLst/>
          </a:prstGeom>
          <a:noFill/>
          <a:ln w="9525">
            <a:noFill/>
            <a:miter lim="800000"/>
            <a:headEnd/>
            <a:tailEnd/>
          </a:ln>
          <a:effectLst/>
        </p:spPr>
        <p:txBody>
          <a:bodyPr>
            <a:spAutoFit/>
          </a:bodyPr>
          <a:lstStyle/>
          <a:p>
            <a:pPr>
              <a:spcBef>
                <a:spcPct val="50000"/>
              </a:spcBef>
            </a:pPr>
            <a:r>
              <a:rPr lang="fr-FR" sz="2800" dirty="0"/>
              <a:t>Quelle vitesse?</a:t>
            </a:r>
          </a:p>
          <a:p>
            <a:pPr>
              <a:spcBef>
                <a:spcPct val="50000"/>
              </a:spcBef>
              <a:buFontTx/>
              <a:buChar char="•"/>
            </a:pPr>
            <a:r>
              <a:rPr lang="fr-FR" sz="2800" dirty="0"/>
              <a:t> Vitesse de déplacement</a:t>
            </a:r>
          </a:p>
          <a:p>
            <a:pPr>
              <a:spcBef>
                <a:spcPct val="50000"/>
              </a:spcBef>
              <a:buFontTx/>
              <a:buChar char="•"/>
            </a:pPr>
            <a:r>
              <a:rPr lang="fr-FR" sz="2800" dirty="0"/>
              <a:t> Vitesse gestuelle</a:t>
            </a:r>
          </a:p>
          <a:p>
            <a:pPr>
              <a:spcBef>
                <a:spcPct val="50000"/>
              </a:spcBef>
              <a:buFontTx/>
              <a:buChar char="•"/>
            </a:pPr>
            <a:r>
              <a:rPr lang="fr-FR" sz="2800" dirty="0"/>
              <a:t> </a:t>
            </a:r>
            <a:r>
              <a:rPr lang="fr-FR" sz="2800" dirty="0">
                <a:hlinkClick r:id="rId2" action="ppaction://hlinkfile"/>
              </a:rPr>
              <a:t>Vitesse de réaction</a:t>
            </a:r>
            <a:endParaRPr lang="fr-FR" sz="2800" dirty="0"/>
          </a:p>
          <a:p>
            <a:pPr>
              <a:spcBef>
                <a:spcPct val="50000"/>
              </a:spcBef>
              <a:buFontTx/>
              <a:buChar char="•"/>
            </a:pPr>
            <a:r>
              <a:rPr lang="fr-FR" sz="2800" dirty="0"/>
              <a:t> Vitesse de décision</a:t>
            </a:r>
          </a:p>
          <a:p>
            <a:pPr>
              <a:spcBef>
                <a:spcPct val="50000"/>
              </a:spcBef>
              <a:buFontTx/>
              <a:buChar char="•"/>
            </a:pPr>
            <a:r>
              <a:rPr lang="fr-FR" sz="2800" dirty="0"/>
              <a:t> Vitesse de perception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ox(in)">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box(in)">
                                      <p:cBhvr>
                                        <p:cTn id="19" dur="500"/>
                                        <p:tgtEl>
                                          <p:spTgt spid="6">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box(in)">
                                      <p:cBhvr>
                                        <p:cTn id="24" dur="500"/>
                                        <p:tgtEl>
                                          <p:spTgt spid="6">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box(in)">
                                      <p:cBhvr>
                                        <p:cTn id="29" dur="500"/>
                                        <p:tgtEl>
                                          <p:spTgt spid="6">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box(in)">
                                      <p:cBhvr>
                                        <p:cTn id="34" dur="500"/>
                                        <p:tgtEl>
                                          <p:spTgt spid="6">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box(in)">
                                      <p:cBhvr>
                                        <p:cTn id="39"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02920" y="530352"/>
            <a:ext cx="8183880" cy="5541854"/>
          </a:xfrm>
        </p:spPr>
        <p:txBody>
          <a:bodyPr>
            <a:normAutofit lnSpcReduction="10000"/>
          </a:bodyPr>
          <a:lstStyle/>
          <a:p>
            <a:pPr algn="just">
              <a:lnSpc>
                <a:spcPct val="200000"/>
              </a:lnSpc>
              <a:buFont typeface="Wingdings" pitchFamily="2" charset="2"/>
              <a:buChar char="Ø"/>
            </a:pPr>
            <a:r>
              <a:rPr lang="fr-FR" sz="2000" dirty="0" smtClean="0">
                <a:latin typeface="Times New Roman" pitchFamily="18" charset="0"/>
                <a:cs typeface="Times New Roman" pitchFamily="18" charset="0"/>
              </a:rPr>
              <a:t>Lorsque l’on parle de l’évaluation de la vitesse, on la réduit parfois à </a:t>
            </a:r>
            <a:r>
              <a:rPr lang="fr-FR" sz="2000" dirty="0" smtClean="0">
                <a:latin typeface="Times New Roman" pitchFamily="18" charset="0"/>
                <a:cs typeface="Times New Roman" pitchFamily="18" charset="0"/>
              </a:rPr>
              <a:t>une simple </a:t>
            </a:r>
            <a:r>
              <a:rPr lang="fr-FR" sz="2000" dirty="0" smtClean="0">
                <a:latin typeface="Times New Roman" pitchFamily="18" charset="0"/>
                <a:cs typeface="Times New Roman" pitchFamily="18" charset="0"/>
              </a:rPr>
              <a:t>mesure chiffrée de chronomètre. Ainsi, pour évaluer cette qualité physique des tests de sprint sont organisés</a:t>
            </a:r>
            <a:r>
              <a:rPr lang="fr-FR" sz="2000" dirty="0" smtClean="0">
                <a:latin typeface="Times New Roman" pitchFamily="18" charset="0"/>
                <a:cs typeface="Times New Roman" pitchFamily="18" charset="0"/>
              </a:rPr>
              <a:t>.</a:t>
            </a:r>
          </a:p>
          <a:p>
            <a:pPr algn="just" fontAlgn="base">
              <a:lnSpc>
                <a:spcPct val="200000"/>
              </a:lnSpc>
              <a:buFont typeface="Wingdings" pitchFamily="2" charset="2"/>
              <a:buChar char="Ø"/>
            </a:pPr>
            <a:r>
              <a:rPr lang="fr-FR" sz="2000" dirty="0" smtClean="0">
                <a:latin typeface="Times New Roman" pitchFamily="18" charset="0"/>
                <a:cs typeface="Times New Roman" pitchFamily="18" charset="0"/>
              </a:rPr>
              <a:t>Cependant </a:t>
            </a:r>
            <a:r>
              <a:rPr lang="fr-FR" sz="2000" dirty="0" smtClean="0">
                <a:latin typeface="Times New Roman" pitchFamily="18" charset="0"/>
                <a:cs typeface="Times New Roman" pitchFamily="18" charset="0"/>
              </a:rPr>
              <a:t>il convient de relativiser ceux-ci. En effet, il faut faire la distinction entre plusieurs notions: l’accélération, le sprint et la vitesse.</a:t>
            </a:r>
          </a:p>
          <a:p>
            <a:pPr algn="just" fontAlgn="base">
              <a:lnSpc>
                <a:spcPct val="200000"/>
              </a:lnSpc>
              <a:buFont typeface="Wingdings" pitchFamily="2" charset="2"/>
              <a:buChar char="Ø"/>
            </a:pPr>
            <a:r>
              <a:rPr lang="fr-FR" sz="2000" dirty="0" smtClean="0">
                <a:latin typeface="Times New Roman" pitchFamily="18" charset="0"/>
                <a:cs typeface="Times New Roman" pitchFamily="18" charset="0"/>
              </a:rPr>
              <a:t>L’accélération </a:t>
            </a:r>
            <a:r>
              <a:rPr lang="fr-FR" sz="2000" dirty="0" smtClean="0">
                <a:latin typeface="Times New Roman" pitchFamily="18" charset="0"/>
                <a:cs typeface="Times New Roman" pitchFamily="18" charset="0"/>
              </a:rPr>
              <a:t>est la capacité à créer du </a:t>
            </a:r>
            <a:r>
              <a:rPr lang="fr-FR" sz="2000" dirty="0" smtClean="0">
                <a:latin typeface="Times New Roman" pitchFamily="18" charset="0"/>
                <a:cs typeface="Times New Roman" pitchFamily="18" charset="0"/>
              </a:rPr>
              <a:t>mouvement. Autrement </a:t>
            </a:r>
            <a:r>
              <a:rPr lang="fr-FR" sz="2000" dirty="0" smtClean="0">
                <a:latin typeface="Times New Roman" pitchFamily="18" charset="0"/>
                <a:cs typeface="Times New Roman" pitchFamily="18" charset="0"/>
              </a:rPr>
              <a:t>dit, la création de vitesse.</a:t>
            </a:r>
          </a:p>
          <a:p>
            <a:pPr algn="just" fontAlgn="base">
              <a:lnSpc>
                <a:spcPct val="200000"/>
              </a:lnSpc>
              <a:buFont typeface="Wingdings" pitchFamily="2" charset="2"/>
              <a:buChar char="Ø"/>
            </a:pPr>
            <a:r>
              <a:rPr lang="fr-FR" sz="2000" dirty="0" smtClean="0">
                <a:latin typeface="Times New Roman" pitchFamily="18" charset="0"/>
                <a:cs typeface="Times New Roman" pitchFamily="18" charset="0"/>
              </a:rPr>
              <a:t>Le sprint est la capacité à se déplacer dans un temps le plus bref sur une distance en ligne droite. La notion de vitesse maximale y est importante.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02920" y="530352"/>
            <a:ext cx="8183880" cy="5398978"/>
          </a:xfrm>
        </p:spPr>
        <p:txBody>
          <a:bodyPr>
            <a:noAutofit/>
          </a:bodyPr>
          <a:lstStyle/>
          <a:p>
            <a:pPr algn="just" fontAlgn="base">
              <a:lnSpc>
                <a:spcPct val="150000"/>
              </a:lnSpc>
              <a:buFont typeface="Wingdings" pitchFamily="2" charset="2"/>
              <a:buChar char="Ø"/>
            </a:pPr>
            <a:r>
              <a:rPr lang="fr-FR" sz="2000" dirty="0" smtClean="0">
                <a:latin typeface="Times New Roman" pitchFamily="18" charset="0"/>
                <a:cs typeface="Times New Roman" pitchFamily="18" charset="0"/>
              </a:rPr>
              <a:t>La vitesse est la capacité à se déplacer dans un temps le plus bref sur une distance…qui en sport n’est pas toujours en ligne droite.</a:t>
            </a:r>
          </a:p>
          <a:p>
            <a:pPr algn="just" fontAlgn="base">
              <a:lnSpc>
                <a:spcPct val="150000"/>
              </a:lnSpc>
              <a:buFont typeface="Wingdings" pitchFamily="2" charset="2"/>
              <a:buChar char="Ø"/>
            </a:pPr>
            <a:r>
              <a:rPr lang="fr-FR" sz="2000" dirty="0" smtClean="0">
                <a:latin typeface="Times New Roman" pitchFamily="18" charset="0"/>
                <a:cs typeface="Times New Roman" pitchFamily="18" charset="0"/>
              </a:rPr>
              <a:t>Ainsi, dans la réalité, le facteur important pour la vitesse dans la majorité des sports est plus l’accélération que le sprint (vitesse max) proprement dit. Car sur le terrain les actions où la vitesse maximale est atteinte sont bien rares. </a:t>
            </a:r>
          </a:p>
          <a:p>
            <a:pPr algn="just" fontAlgn="base">
              <a:lnSpc>
                <a:spcPct val="150000"/>
              </a:lnSpc>
              <a:buFont typeface="Wingdings" pitchFamily="2" charset="2"/>
              <a:buChar char="Ø"/>
            </a:pPr>
            <a:r>
              <a:rPr lang="fr-FR" sz="2000" dirty="0" smtClean="0">
                <a:latin typeface="Times New Roman" pitchFamily="18" charset="0"/>
                <a:cs typeface="Times New Roman" pitchFamily="18" charset="0"/>
              </a:rPr>
              <a:t>Sur le terrain, il est courant de voir proposer des tests de 10, 20, 30, 40 mètres. Ceux-ci sont donc pertinents pour évaluer l’accélération (pour les distances les plus courtes) et les qualités de sprint (pour les distances les plus longues).</a:t>
            </a:r>
          </a:p>
          <a:p>
            <a:pPr algn="just">
              <a:buNone/>
            </a:pPr>
            <a:endParaRPr lang="fr-FR" sz="2000" dirty="0" smtClean="0">
              <a:latin typeface="Times New Roman" pitchFamily="18" charset="0"/>
              <a:cs typeface="Times New Roman" pitchFamily="18" charset="0"/>
            </a:endParaRPr>
          </a:p>
          <a:p>
            <a:pPr algn="just"/>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buFont typeface="Wingdings" pitchFamily="2" charset="2"/>
              <a:buChar char="Ø"/>
            </a:pPr>
            <a:r>
              <a:rPr lang="fr-FR" dirty="0" smtClean="0">
                <a:latin typeface="Times New Roman" pitchFamily="18" charset="0"/>
                <a:cs typeface="Times New Roman" pitchFamily="18" charset="0"/>
              </a:rPr>
              <a:t>L’évaluation des qualités de vitesse « sportive » doit en revanche permettre d’intégrer l’aspect multidirectionnel et l’importance des changements de direction dans de nombreux sports collectifs ou individuels.</a:t>
            </a:r>
          </a:p>
          <a:p>
            <a:endParaRPr lang="fr-FR"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Les </a:t>
            </a:r>
            <a:r>
              <a:rPr lang="fr-FR" dirty="0" smtClean="0">
                <a:latin typeface="Times New Roman" pitchFamily="18" charset="0"/>
                <a:cs typeface="Times New Roman" pitchFamily="18" charset="0"/>
              </a:rPr>
              <a:t>sports américains proposent depuis bien longtemps, en plus d’un test de sprint, des tests avec changements de direction. Le pratiquant va alors se déplacer en L (L-test ou 3 cônes test), en </a:t>
            </a:r>
            <a:r>
              <a:rPr lang="fr-FR" dirty="0" smtClean="0">
                <a:latin typeface="Times New Roman" pitchFamily="18" charset="0"/>
                <a:cs typeface="Times New Roman" pitchFamily="18" charset="0"/>
                <a:hlinkClick r:id="rId2" action="ppaction://hlinksldjump"/>
              </a:rPr>
              <a:t>T (T-test) </a:t>
            </a:r>
            <a:r>
              <a:rPr lang="fr-FR" dirty="0" smtClean="0">
                <a:latin typeface="Times New Roman" pitchFamily="18" charset="0"/>
                <a:cs typeface="Times New Roman" pitchFamily="18" charset="0"/>
              </a:rPr>
              <a:t>ou en navette (20y </a:t>
            </a:r>
            <a:r>
              <a:rPr lang="fr-FR" dirty="0" err="1" smtClean="0">
                <a:latin typeface="Times New Roman" pitchFamily="18" charset="0"/>
                <a:cs typeface="Times New Roman" pitchFamily="18" charset="0"/>
              </a:rPr>
              <a:t>shuttle</a:t>
            </a:r>
            <a:r>
              <a:rPr lang="fr-FR" dirty="0" smtClean="0">
                <a:latin typeface="Times New Roman" pitchFamily="18" charset="0"/>
                <a:cs typeface="Times New Roman" pitchFamily="18" charset="0"/>
              </a:rPr>
              <a:t> ou short </a:t>
            </a:r>
            <a:r>
              <a:rPr lang="fr-FR" dirty="0" err="1" smtClean="0">
                <a:latin typeface="Times New Roman" pitchFamily="18" charset="0"/>
                <a:cs typeface="Times New Roman" pitchFamily="18" charset="0"/>
              </a:rPr>
              <a:t>shuttle</a:t>
            </a:r>
            <a:r>
              <a:rPr lang="fr-FR" dirty="0" smtClean="0">
                <a:latin typeface="Times New Roman" pitchFamily="18" charset="0"/>
                <a:cs typeface="Times New Roman" pitchFamily="18" charset="0"/>
              </a:rPr>
              <a:t>).</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test t.jpg"/>
          <p:cNvPicPr>
            <a:picLocks noGrp="1" noChangeAspect="1"/>
          </p:cNvPicPr>
          <p:nvPr>
            <p:ph idx="1"/>
          </p:nvPr>
        </p:nvPicPr>
        <p:blipFill>
          <a:blip r:embed="rId2"/>
          <a:stretch>
            <a:fillRect/>
          </a:stretch>
        </p:blipFill>
        <p:spPr>
          <a:xfrm>
            <a:off x="1643042" y="928670"/>
            <a:ext cx="6072230" cy="392908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évaluation de la vitesse - coordination : 10 trajets de 5m le plus vite possible"/>
          <p:cNvPicPr>
            <a:picLocks noChangeAspect="1" noChangeArrowheads="1"/>
          </p:cNvPicPr>
          <p:nvPr/>
        </p:nvPicPr>
        <p:blipFill>
          <a:blip r:embed="rId2"/>
          <a:srcRect/>
          <a:stretch>
            <a:fillRect/>
          </a:stretch>
        </p:blipFill>
        <p:spPr bwMode="auto">
          <a:xfrm>
            <a:off x="5143504" y="4429132"/>
            <a:ext cx="2114550" cy="1905000"/>
          </a:xfrm>
          <a:prstGeom prst="rect">
            <a:avLst/>
          </a:prstGeom>
          <a:noFill/>
        </p:spPr>
      </p:pic>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2049" name="Rectangle 1"/>
          <p:cNvSpPr>
            <a:spLocks noChangeArrowheads="1"/>
          </p:cNvSpPr>
          <p:nvPr/>
        </p:nvSpPr>
        <p:spPr bwMode="auto">
          <a:xfrm>
            <a:off x="642910" y="642918"/>
            <a:ext cx="7572396" cy="4225445"/>
          </a:xfrm>
          <a:prstGeom prst="rect">
            <a:avLst/>
          </a:prstGeom>
          <a:noFill/>
          <a:ln w="9525">
            <a:noFill/>
            <a:miter lim="800000"/>
            <a:headEnd/>
            <a:tailEnd/>
          </a:ln>
          <a:effectLst/>
        </p:spPr>
        <p:txBody>
          <a:bodyPr vert="horz" wrap="square" lIns="91440" tIns="111090" rIns="91440" bIns="11109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Times New Roman" pitchFamily="18" charset="0"/>
                <a:cs typeface="Times New Roman" pitchFamily="18" charset="0"/>
              </a:rPr>
              <a:t>L'évaluation des qualités de vitesse - coordination (navette 10 x 5m)</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  e principe est de faire 10 trajets à vitesse maximale entre 2 lignes espacées de 5 mètres. Un seul essai est réalisé.</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Se positionner derrière la ligne, un pied juste derrière celle-ci,</a:t>
            </a: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Les 2 pieds doivent franchir systématiquement la ligne,</a:t>
            </a: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Le temps calculé est celui prélevé à l'issu des 10 trajets,</a:t>
            </a: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Attention à ne pas réaliser le test sur un sol glissant.</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Je n'ai pas trouvé de véritable référence pour ce test mais des relevés sur des rugbymen (</a:t>
            </a:r>
            <a:r>
              <a:rPr kumimoji="0" lang="fr-FR" sz="2000" b="0" i="1" u="none" strike="noStrike" cap="none" normalizeH="0" baseline="0" dirty="0" smtClean="0">
                <a:ln>
                  <a:noFill/>
                </a:ln>
                <a:solidFill>
                  <a:srgbClr val="000000"/>
                </a:solidFill>
                <a:effectLst/>
                <a:latin typeface="Times New Roman" pitchFamily="18" charset="0"/>
                <a:cs typeface="Times New Roman" pitchFamily="18" charset="0"/>
              </a:rPr>
              <a:t>EVALUATION DU RUGBYMAN SUR LE TERRAIN Georges CAZORLA, Lamia BOUSSAIDI, Max GODEMET</a:t>
            </a:r>
            <a:r>
              <a:rPr kumimoji="0" lang="fr-FR" sz="2000" b="0" i="0" u="none" strike="noStrike" cap="none" normalizeH="0" baseline="0" dirty="0" smtClean="0">
                <a:ln>
                  <a:noFill/>
                </a:ln>
                <a:solidFill>
                  <a:srgbClr val="000000"/>
                </a:solidFill>
                <a:effectLst/>
                <a:latin typeface="Times New Roman" pitchFamily="18" charset="0"/>
                <a:cs typeface="Times New Roman" pitchFamily="18" charset="0"/>
              </a:rPr>
              <a:t>) et sur des boxeurs de mon équipe permettent de dire qu'une fourchette partant de 18 sec (faible - moyen) vers 14 sec (très bon) donnent une indication sur les chiffres à viser.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1800" b="1" dirty="0" smtClean="0">
                <a:latin typeface="Times New Roman" pitchFamily="18" charset="0"/>
                <a:cs typeface="Times New Roman" pitchFamily="18" charset="0"/>
                <a:hlinkClick r:id="rId2" action="ppaction://hlinkfile"/>
              </a:rPr>
              <a:t>EVALUATIONS </a:t>
            </a:r>
            <a:r>
              <a:rPr lang="fr-FR" sz="1800" b="1" dirty="0" smtClean="0">
                <a:latin typeface="Times New Roman" pitchFamily="18" charset="0"/>
                <a:cs typeface="Times New Roman" pitchFamily="18" charset="0"/>
                <a:hlinkClick r:id="rId2" action="ppaction://hlinkfile"/>
              </a:rPr>
              <a:t>SPORTIVES </a:t>
            </a:r>
            <a:r>
              <a:rPr lang="fr-FR" sz="1800" b="1" dirty="0" smtClean="0">
                <a:latin typeface="Times New Roman" pitchFamily="18" charset="0"/>
                <a:cs typeface="Times New Roman" pitchFamily="18" charset="0"/>
              </a:rPr>
              <a:t>(Athlétique </a:t>
            </a:r>
            <a:r>
              <a:rPr lang="fr-FR" sz="1800" b="1" dirty="0" smtClean="0">
                <a:latin typeface="Times New Roman" pitchFamily="18" charset="0"/>
                <a:cs typeface="Times New Roman" pitchFamily="18" charset="0"/>
              </a:rPr>
              <a:t>– Technique – Match) </a:t>
            </a:r>
            <a:r>
              <a:rPr lang="fr-FR" sz="1800" dirty="0" smtClean="0">
                <a:latin typeface="Times New Roman" pitchFamily="18" charset="0"/>
                <a:cs typeface="Times New Roman" pitchFamily="18" charset="0"/>
              </a:rPr>
              <a:t>U12 </a:t>
            </a:r>
            <a:r>
              <a:rPr lang="fr-FR" sz="1800" dirty="0" smtClean="0">
                <a:latin typeface="Times New Roman" pitchFamily="18" charset="0"/>
                <a:cs typeface="Times New Roman" pitchFamily="18" charset="0"/>
              </a:rPr>
              <a:t>– U13 – U14 – U15 </a:t>
            </a:r>
            <a:r>
              <a:rPr lang="fr-FR" sz="1800" dirty="0" smtClean="0">
                <a:latin typeface="Times New Roman" pitchFamily="18" charset="0"/>
                <a:cs typeface="Times New Roman" pitchFamily="18" charset="0"/>
              </a:rPr>
              <a:t>.</a:t>
            </a:r>
          </a:p>
          <a:p>
            <a:pPr>
              <a:buFont typeface="Wingdings" pitchFamily="2" charset="2"/>
              <a:buChar char="q"/>
            </a:pPr>
            <a:endParaRPr lang="fr-FR" sz="1800" dirty="0" smtClean="0">
              <a:latin typeface="Times New Roman" pitchFamily="18" charset="0"/>
              <a:cs typeface="Times New Roman" pitchFamily="18" charset="0"/>
            </a:endParaRPr>
          </a:p>
          <a:p>
            <a:pPr>
              <a:buFont typeface="Wingdings" pitchFamily="2" charset="2"/>
              <a:buChar char="q"/>
            </a:pPr>
            <a:r>
              <a:rPr lang="fr-FR" sz="1800" b="1" dirty="0" smtClean="0">
                <a:latin typeface="Times New Roman" pitchFamily="18" charset="0"/>
                <a:cs typeface="Times New Roman" pitchFamily="18" charset="0"/>
                <a:hlinkClick r:id="rId3" action="ppaction://hlinkfile"/>
              </a:rPr>
              <a:t>LES TESTS POUR LA </a:t>
            </a:r>
            <a:r>
              <a:rPr lang="fr-FR" sz="1800" b="1" dirty="0" smtClean="0">
                <a:latin typeface="Times New Roman" pitchFamily="18" charset="0"/>
                <a:cs typeface="Times New Roman" pitchFamily="18" charset="0"/>
                <a:hlinkClick r:id="rId3" action="ppaction://hlinkfile"/>
              </a:rPr>
              <a:t>CATEGORIE </a:t>
            </a:r>
            <a:r>
              <a:rPr lang="fr-FR" sz="1800" b="1" dirty="0" smtClean="0">
                <a:latin typeface="Times New Roman" pitchFamily="18" charset="0"/>
                <a:cs typeface="Times New Roman" pitchFamily="18" charset="0"/>
              </a:rPr>
              <a:t>U14-U15</a:t>
            </a:r>
          </a:p>
          <a:p>
            <a:pPr>
              <a:buFont typeface="Wingdings" pitchFamily="2" charset="2"/>
              <a:buChar char="q"/>
            </a:pPr>
            <a:endParaRPr lang="fr-FR" sz="1800" b="1" dirty="0" smtClean="0">
              <a:latin typeface="Times New Roman" pitchFamily="18" charset="0"/>
              <a:cs typeface="Times New Roman" pitchFamily="18" charset="0"/>
            </a:endParaRPr>
          </a:p>
          <a:p>
            <a:pPr>
              <a:buFont typeface="Wingdings" pitchFamily="2" charset="2"/>
              <a:buChar char="q"/>
            </a:pPr>
            <a:endParaRPr lang="fr-F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2"/>
          <p:cNvSpPr>
            <a:spLocks noGrp="1"/>
          </p:cNvSpPr>
          <p:nvPr>
            <p:ph idx="1"/>
          </p:nvPr>
        </p:nvSpPr>
        <p:spPr>
          <a:xfrm>
            <a:off x="428596" y="2428868"/>
            <a:ext cx="8183880" cy="969822"/>
          </a:xfrm>
        </p:spPr>
        <p:txBody>
          <a:bodyPr>
            <a:normAutofit/>
          </a:bodyPr>
          <a:lstStyle/>
          <a:p>
            <a:pPr algn="ctr">
              <a:buNone/>
            </a:pPr>
            <a:r>
              <a:rPr lang="fr-FR" sz="2800" b="1" dirty="0" smtClean="0"/>
              <a:t>MERCI POUR VOTRE ATTENTION</a:t>
            </a:r>
          </a:p>
          <a:p>
            <a:pPr algn="ctr"/>
            <a:endParaRPr lang="fr-F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793</TotalTime>
  <Words>525</Words>
  <Application>Microsoft Office PowerPoint</Application>
  <PresentationFormat>Affichage à l'écran (4:3)</PresentationFormat>
  <Paragraphs>30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Aspect</vt:lpstr>
      <vt:lpstr>Tests de vitesses </vt:lpstr>
      <vt:lpstr>Diapositive 2</vt:lpstr>
      <vt:lpstr>Diapositive 3</vt:lpstr>
      <vt:lpstr>Diapositive 4</vt:lpstr>
      <vt:lpstr>Diapositive 5</vt:lpstr>
      <vt:lpstr>Diapositive 6</vt:lpstr>
      <vt:lpstr>Diapositive 7</vt:lpstr>
      <vt:lpstr>Diapositive 8</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Tests de vitesses </dc:title>
  <dc:creator>anaya</dc:creator>
  <cp:lastModifiedBy>anaya</cp:lastModifiedBy>
  <cp:revision>3</cp:revision>
  <dcterms:created xsi:type="dcterms:W3CDTF">2018-05-06T09:46:20Z</dcterms:created>
  <dcterms:modified xsi:type="dcterms:W3CDTF">2018-05-06T22:59:23Z</dcterms:modified>
</cp:coreProperties>
</file>