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19" r:id="rId2"/>
    <p:sldId id="320" r:id="rId3"/>
    <p:sldId id="321" r:id="rId4"/>
    <p:sldId id="322" r:id="rId5"/>
    <p:sldId id="323" r:id="rId6"/>
    <p:sldId id="327" r:id="rId7"/>
    <p:sldId id="328" r:id="rId8"/>
    <p:sldId id="329" r:id="rId9"/>
    <p:sldId id="330" r:id="rId10"/>
    <p:sldId id="331" r:id="rId11"/>
    <p:sldId id="365" r:id="rId12"/>
    <p:sldId id="336" r:id="rId13"/>
    <p:sldId id="337" r:id="rId14"/>
    <p:sldId id="338" r:id="rId15"/>
    <p:sldId id="339" r:id="rId16"/>
    <p:sldId id="362" r:id="rId17"/>
    <p:sldId id="363" r:id="rId18"/>
    <p:sldId id="364" r:id="rId19"/>
    <p:sldId id="366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354" r:id="rId34"/>
    <p:sldId id="355" r:id="rId35"/>
    <p:sldId id="356" r:id="rId36"/>
    <p:sldId id="357" r:id="rId37"/>
    <p:sldId id="358" r:id="rId38"/>
    <p:sldId id="359" r:id="rId39"/>
    <p:sldId id="360" r:id="rId40"/>
    <p:sldId id="361" r:id="rId41"/>
    <p:sldId id="369" r:id="rId42"/>
    <p:sldId id="376" r:id="rId4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D66"/>
    <a:srgbClr val="FFF69C"/>
    <a:srgbClr val="FFFC60"/>
    <a:srgbClr val="FB21B8"/>
    <a:srgbClr val="0000DD"/>
    <a:srgbClr val="000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5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D0FA3-0DA6-7843-90E2-8FA45709174C}" type="datetimeFigureOut">
              <a:rPr lang="fr-FR" smtClean="0"/>
              <a:t>02/04/2014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8F3A4-A0A0-8047-821E-B3EBB64845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9010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9DA01-C0CA-A14A-BA93-D4885D884029}" type="datetimeFigureOut">
              <a:rPr lang="fr-FR" smtClean="0"/>
              <a:pPr/>
              <a:t>02/04/2014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E85B7-0093-504B-B92F-EFAC37E034D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30584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72033-F3E9-884E-B341-7274DFF0827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705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5E4CAD-A49F-D844-B419-2FB6588BAEA7}" type="slidenum">
              <a:rPr lang="en-US"/>
              <a:pPr/>
              <a:t>41</a:t>
            </a:fld>
            <a:endParaRPr lang="en-US"/>
          </a:p>
        </p:txBody>
      </p:sp>
      <p:sp>
        <p:nvSpPr>
          <p:cNvPr id="327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8CB5E8-045D-C440-BC8A-8466EB3854E6}" type="slidenum">
              <a:rPr lang="en-US"/>
              <a:pPr/>
              <a:t>42</a:t>
            </a:fld>
            <a:endParaRPr lang="en-US"/>
          </a:p>
        </p:txBody>
      </p:sp>
      <p:sp>
        <p:nvSpPr>
          <p:cNvPr id="399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R3-MS3-RH - 2014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Fondamentaux de l’enseignement : ordinateur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29D6-AEBA-CB49-B91E-A0325D11F9C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586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R3-MS3-RH - 2014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Fondamentaux de l’enseignement : ordinateur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29D6-AEBA-CB49-B91E-A0325D11F9C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05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R3-MS3-RH - 2014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Fondamentaux de l’enseignement : ordinateur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29D6-AEBA-CB49-B91E-A0325D11F9C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90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R3-MS3-RH - 2014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Fondamentaux de l’enseignement : ordinateur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29D6-AEBA-CB49-B91E-A0325D11F9C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819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R3-MS3-RH - 2014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Fondamentaux de l’enseignement : ordinateur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29D6-AEBA-CB49-B91E-A0325D11F9C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09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R3-MS3-RH - 2014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Fondamentaux de l’enseignement : ordinateur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F2F1-F194-9F47-8A1D-367BB5497899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6" descr="BulleBlanche_avec logo PARISU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623" y="26489"/>
            <a:ext cx="1155375" cy="146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3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899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R3-MS3-RH - 2014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89554" y="6349716"/>
            <a:ext cx="34359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Fondamentaux de l’enseignement : ordinateur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283714" y="6356350"/>
            <a:ext cx="14030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429D6-AEBA-CB49-B91E-A0325D11F9CC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Image 6" descr="logo-transparent_new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6" y="115785"/>
            <a:ext cx="1671061" cy="35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1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Document_Microsoft_Word_97_-_20041.doc"/><Relationship Id="rId5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robase.or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ogiciellibre.net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b="1" dirty="0" smtClean="0"/>
              <a:t>Fondamentaux </a:t>
            </a:r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3600" b="1" dirty="0" smtClean="0"/>
              <a:t>de l’enseignement</a:t>
            </a:r>
            <a:endParaRPr lang="fr-FR" sz="36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 smtClean="0"/>
              <a:t>Ordinateurs </a:t>
            </a:r>
          </a:p>
          <a:p>
            <a:r>
              <a:rPr lang="fr-FR" b="1" dirty="0" smtClean="0"/>
              <a:t>Messagerie</a:t>
            </a:r>
            <a:endParaRPr lang="fr-FR" b="1" dirty="0"/>
          </a:p>
          <a:p>
            <a:r>
              <a:rPr lang="fr-FR" b="1" dirty="0" smtClean="0"/>
              <a:t>Suites bureautiques</a:t>
            </a:r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97" y="697724"/>
            <a:ext cx="7012141" cy="10990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R3-MS3-RH - 2014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525851" y="6349716"/>
            <a:ext cx="4381864" cy="365125"/>
          </a:xfrm>
        </p:spPr>
        <p:txBody>
          <a:bodyPr/>
          <a:lstStyle/>
          <a:p>
            <a:r>
              <a:rPr lang="fr-FR" smtClean="0"/>
              <a:t>Fondamentaux de l’enseignement : ordinateur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29D6-AEBA-CB49-B91E-A0325D11F9CC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88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Fichiers classiques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R3-MS3-RH - 2014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Fondamentaux de l’enseignement : ordinateur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F2F1-F194-9F47-8A1D-367BB5497899}" type="slidenum">
              <a:rPr lang="fr-FR" smtClean="0"/>
              <a:t>10</a:t>
            </a:fld>
            <a:endParaRPr lang="fr-FR"/>
          </a:p>
        </p:txBody>
      </p:sp>
      <p:graphicFrame>
        <p:nvGraphicFramePr>
          <p:cNvPr id="6" name="Object 2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494680"/>
              </p:ext>
            </p:extLst>
          </p:nvPr>
        </p:nvGraphicFramePr>
        <p:xfrm>
          <a:off x="1063642" y="1174750"/>
          <a:ext cx="6246813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Document" r:id="rId4" imgW="7009545" imgH="6584986" progId="Word.Document.8">
                  <p:embed/>
                </p:oleObj>
              </mc:Choice>
              <mc:Fallback>
                <p:oleObj name="Document" r:id="rId4" imgW="7009545" imgH="658498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42" y="1174750"/>
                        <a:ext cx="6246813" cy="51816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7772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L’ordinateur en bref</a:t>
            </a:r>
          </a:p>
          <a:p>
            <a:pPr lvl="1"/>
            <a:r>
              <a:rPr lang="fr-FR" dirty="0" smtClean="0"/>
              <a:t>Matériel</a:t>
            </a:r>
          </a:p>
          <a:p>
            <a:pPr lvl="1"/>
            <a:r>
              <a:rPr lang="fr-FR" dirty="0" smtClean="0"/>
              <a:t>Logiciel</a:t>
            </a:r>
          </a:p>
          <a:p>
            <a:pPr lvl="1"/>
            <a:r>
              <a:rPr lang="fr-FR" dirty="0" smtClean="0"/>
              <a:t>Réseau</a:t>
            </a:r>
          </a:p>
          <a:p>
            <a:pPr lvl="1"/>
            <a:r>
              <a:rPr lang="fr-FR" dirty="0" smtClean="0"/>
              <a:t>Applications </a:t>
            </a:r>
          </a:p>
          <a:p>
            <a:pPr lvl="1"/>
            <a:r>
              <a:rPr lang="fr-FR" dirty="0" smtClean="0"/>
              <a:t>Fichiers</a:t>
            </a:r>
          </a:p>
          <a:p>
            <a:r>
              <a:rPr lang="fr-FR" b="1" dirty="0">
                <a:solidFill>
                  <a:srgbClr val="C00000"/>
                </a:solidFill>
              </a:rPr>
              <a:t>Partie </a:t>
            </a:r>
            <a:r>
              <a:rPr lang="fr-FR" b="1" dirty="0" smtClean="0">
                <a:solidFill>
                  <a:srgbClr val="C00000"/>
                </a:solidFill>
              </a:rPr>
              <a:t>2 </a:t>
            </a:r>
            <a:r>
              <a:rPr lang="fr-FR" b="1" dirty="0">
                <a:solidFill>
                  <a:srgbClr val="C00000"/>
                </a:solidFill>
              </a:rPr>
              <a:t>: Messagerie électronique</a:t>
            </a:r>
          </a:p>
          <a:p>
            <a:r>
              <a:rPr lang="fr-FR" dirty="0" smtClean="0"/>
              <a:t>Suite </a:t>
            </a:r>
            <a:r>
              <a:rPr lang="fr-FR" dirty="0"/>
              <a:t>bureautique Microsoft</a:t>
            </a:r>
          </a:p>
          <a:p>
            <a:pPr lvl="1"/>
            <a:r>
              <a:rPr lang="fr-FR" dirty="0" smtClean="0"/>
              <a:t>Traitement de texte Word</a:t>
            </a:r>
          </a:p>
          <a:p>
            <a:pPr lvl="1"/>
            <a:r>
              <a:rPr lang="fr-FR" dirty="0" smtClean="0"/>
              <a:t>Tableur Excel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R3-MS3-RH - 2014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Fondamentaux de l’enseignement : ordinateur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F2F1-F194-9F47-8A1D-367BB5497899}" type="slidenum">
              <a:rPr lang="fr-FR" smtClean="0"/>
              <a:t>11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9311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7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r-FR" dirty="0" smtClean="0">
                <a:ea typeface="ＭＳ Ｐゴシック" charset="0"/>
                <a:cs typeface="ＭＳ Ｐゴシック" charset="0"/>
              </a:rPr>
              <a:t>Messagerie : architecture</a:t>
            </a:r>
            <a:endParaRPr lang="fr-F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R3-MS3-RH - 2014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Fondamentaux de l’enseignement : ordinateur</a:t>
            </a: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F2F1-F194-9F47-8A1D-367BB5497899}" type="slidenum">
              <a:rPr lang="fr-FR" smtClean="0"/>
              <a:t>12</a:t>
            </a:fld>
            <a:endParaRPr lang="fr-FR"/>
          </a:p>
        </p:txBody>
      </p:sp>
      <p:pic>
        <p:nvPicPr>
          <p:cNvPr id="11" name="Espace réservé du contenu 5" descr="Etapes_envoi_email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44" t="-1" r="-3044" b="34081"/>
          <a:stretch/>
        </p:blipFill>
        <p:spPr bwMode="auto">
          <a:xfrm>
            <a:off x="37156" y="1948193"/>
            <a:ext cx="9106844" cy="37670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892618" y="4676997"/>
            <a:ext cx="821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SMTP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304869" y="4676997"/>
            <a:ext cx="157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POP3 - IMAP</a:t>
            </a:r>
            <a:endParaRPr lang="fr-F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688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7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dirty="0" smtClean="0">
                <a:ea typeface="ＭＳ Ｐゴシック" charset="0"/>
                <a:cs typeface="ＭＳ Ｐゴシック" charset="0"/>
              </a:rPr>
              <a:t>Messagerie</a:t>
            </a:r>
            <a:endParaRPr lang="fr-FR" sz="28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16388" name="Espace réservé du contenu 7" descr="ecrire_un_message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08" r="-15308"/>
          <a:stretch>
            <a:fillRect/>
          </a:stretch>
        </p:blipFill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R3-MS3-RH - 2014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Fondamentaux de l’enseignement : ordinateur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F2F1-F194-9F47-8A1D-367BB549789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029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7"/>
          <p:cNvSpPr>
            <a:spLocks noGrp="1"/>
          </p:cNvSpPr>
          <p:nvPr>
            <p:ph type="title"/>
          </p:nvPr>
        </p:nvSpPr>
        <p:spPr bwMode="auto">
          <a:xfrm>
            <a:off x="457200" y="288907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effectLst/>
                <a:ea typeface="ＭＳ Ｐゴシック" charset="0"/>
                <a:cs typeface="ＭＳ Ｐゴシック" charset="0"/>
              </a:rPr>
              <a:t>Messagerie</a:t>
            </a:r>
            <a:r>
              <a:rPr lang="fr-FR" dirty="0" smtClean="0">
                <a:ea typeface="ＭＳ Ｐゴシック" charset="0"/>
                <a:cs typeface="ＭＳ Ｐゴシック" charset="0"/>
              </a:rPr>
              <a:t> </a:t>
            </a:r>
            <a:endParaRPr lang="fr-F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Espace réservé du contenu 5"/>
          <p:cNvSpPr>
            <a:spLocks noGrp="1"/>
          </p:cNvSpPr>
          <p:nvPr>
            <p:ph idx="1"/>
          </p:nvPr>
        </p:nvSpPr>
        <p:spPr bwMode="auto">
          <a:xfrm>
            <a:off x="457200" y="2002262"/>
            <a:ext cx="8229600" cy="38843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indent="0">
              <a:buNone/>
            </a:pPr>
            <a:r>
              <a:rPr lang="fr-FR" sz="2000" dirty="0">
                <a:latin typeface="Arial" charset="0"/>
                <a:ea typeface="ＭＳ Ｐゴシック" charset="0"/>
                <a:cs typeface="Arial" charset="0"/>
              </a:rPr>
              <a:t>1. Utilisez le mail avec parcimonie</a:t>
            </a:r>
            <a:endParaRPr lang="en-GB" sz="2000" dirty="0">
              <a:latin typeface="Arial" charset="0"/>
              <a:ea typeface="ＭＳ Ｐゴシック" charset="0"/>
              <a:cs typeface="Arial" charset="0"/>
            </a:endParaRPr>
          </a:p>
          <a:p>
            <a:pPr marL="0" indent="0">
              <a:buNone/>
            </a:pPr>
            <a:r>
              <a:rPr lang="fr-FR" sz="2000" dirty="0">
                <a:latin typeface="Arial" charset="0"/>
                <a:ea typeface="ＭＳ Ｐゴシック" charset="0"/>
                <a:cs typeface="Arial" charset="0"/>
              </a:rPr>
              <a:t>2. Identifiez-vous !</a:t>
            </a:r>
            <a:endParaRPr lang="en-GB" sz="2000" dirty="0">
              <a:latin typeface="Arial" charset="0"/>
              <a:ea typeface="ＭＳ Ｐゴシック" charset="0"/>
              <a:cs typeface="Arial" charset="0"/>
            </a:endParaRPr>
          </a:p>
          <a:p>
            <a:pPr marL="0" indent="0">
              <a:buNone/>
            </a:pPr>
            <a:r>
              <a:rPr lang="fr-FR" sz="2000" dirty="0">
                <a:latin typeface="Arial" charset="0"/>
                <a:ea typeface="ＭＳ Ｐゴシック" charset="0"/>
                <a:cs typeface="Arial" charset="0"/>
              </a:rPr>
              <a:t>3. Tournez 7 fois la langue dans votre bouche...</a:t>
            </a:r>
            <a:endParaRPr lang="en-GB" sz="2000" dirty="0">
              <a:latin typeface="Arial" charset="0"/>
              <a:ea typeface="ＭＳ Ｐゴシック" charset="0"/>
              <a:cs typeface="Arial" charset="0"/>
            </a:endParaRPr>
          </a:p>
          <a:p>
            <a:pPr marL="0" indent="0">
              <a:buNone/>
            </a:pPr>
            <a:r>
              <a:rPr lang="fr-FR" sz="2000" dirty="0">
                <a:latin typeface="Arial" charset="0"/>
                <a:ea typeface="ＭＳ Ｐゴシック" charset="0"/>
                <a:cs typeface="Arial" charset="0"/>
              </a:rPr>
              <a:t>4. Soignez vos messages</a:t>
            </a:r>
            <a:endParaRPr lang="en-GB" sz="2000" dirty="0">
              <a:latin typeface="Arial" charset="0"/>
              <a:ea typeface="ＭＳ Ｐゴシック" charset="0"/>
              <a:cs typeface="Arial" charset="0"/>
            </a:endParaRPr>
          </a:p>
          <a:p>
            <a:pPr marL="0" indent="0">
              <a:buNone/>
            </a:pPr>
            <a:r>
              <a:rPr lang="fr-FR" sz="2000" dirty="0">
                <a:latin typeface="Arial" charset="0"/>
                <a:ea typeface="ＭＳ Ｐゴシック" charset="0"/>
                <a:cs typeface="Arial" charset="0"/>
              </a:rPr>
              <a:t>5. Evitez les informations confidentielles</a:t>
            </a:r>
            <a:endParaRPr lang="en-GB" sz="2000" dirty="0">
              <a:latin typeface="Arial" charset="0"/>
              <a:ea typeface="ＭＳ Ｐゴシック" charset="0"/>
              <a:cs typeface="Arial" charset="0"/>
            </a:endParaRPr>
          </a:p>
          <a:p>
            <a:pPr marL="0" indent="0">
              <a:buNone/>
            </a:pPr>
            <a:r>
              <a:rPr lang="fr-FR" sz="2000" dirty="0">
                <a:latin typeface="Arial" charset="0"/>
                <a:ea typeface="ＭＳ Ｐゴシック" charset="0"/>
                <a:cs typeface="Arial" charset="0"/>
              </a:rPr>
              <a:t>6. Evitez les mots tout en majuscules</a:t>
            </a:r>
            <a:endParaRPr lang="en-GB" sz="2000" dirty="0">
              <a:latin typeface="Arial" charset="0"/>
              <a:ea typeface="ＭＳ Ｐゴシック" charset="0"/>
              <a:cs typeface="Arial" charset="0"/>
            </a:endParaRPr>
          </a:p>
          <a:p>
            <a:pPr marL="0" indent="0">
              <a:buNone/>
            </a:pPr>
            <a:r>
              <a:rPr lang="fr-FR" sz="2000" dirty="0">
                <a:latin typeface="Arial" charset="0"/>
                <a:ea typeface="ＭＳ Ｐゴシック" charset="0"/>
                <a:cs typeface="Arial" charset="0"/>
              </a:rPr>
              <a:t>7. Définissez des priorités aux messages</a:t>
            </a:r>
          </a:p>
          <a:p>
            <a:pPr marL="0" indent="0">
              <a:buNone/>
            </a:pPr>
            <a:r>
              <a:rPr lang="fr-FR" sz="2000" dirty="0">
                <a:latin typeface="Arial" charset="0"/>
                <a:ea typeface="ＭＳ Ｐゴシック" charset="0"/>
                <a:cs typeface="Arial" charset="0"/>
              </a:rPr>
              <a:t>8. Sélectionnez les bons destinataires</a:t>
            </a:r>
            <a:endParaRPr lang="en-GB" sz="2000" dirty="0">
              <a:latin typeface="Arial" charset="0"/>
              <a:ea typeface="ＭＳ Ｐゴシック" charset="0"/>
              <a:cs typeface="Arial" charset="0"/>
            </a:endParaRPr>
          </a:p>
          <a:p>
            <a:pPr marL="0" indent="0">
              <a:buNone/>
            </a:pPr>
            <a:r>
              <a:rPr lang="fr-FR" sz="2000" dirty="0">
                <a:latin typeface="Arial" charset="0"/>
                <a:ea typeface="ＭＳ Ｐゴシック" charset="0"/>
                <a:cs typeface="Arial" charset="0"/>
              </a:rPr>
              <a:t>9. Prenez garde aux envois en nombre </a:t>
            </a:r>
            <a:endParaRPr lang="en-GB" sz="2000" dirty="0">
              <a:latin typeface="Arial" charset="0"/>
              <a:ea typeface="ＭＳ Ｐゴシック" charset="0"/>
              <a:cs typeface="Arial" charset="0"/>
            </a:endParaRPr>
          </a:p>
          <a:p>
            <a:pPr marL="0" indent="0">
              <a:buNone/>
            </a:pPr>
            <a:r>
              <a:rPr lang="fr-FR" sz="2000" dirty="0">
                <a:latin typeface="Arial" charset="0"/>
                <a:ea typeface="ＭＳ Ｐゴシック" charset="0"/>
                <a:cs typeface="Arial" charset="0"/>
              </a:rPr>
              <a:t>10. Réfléchissez à deux fois avant de « rediriger » un mél</a:t>
            </a:r>
          </a:p>
          <a:p>
            <a:endParaRPr lang="fr-FR" sz="2000" dirty="0" smtClean="0"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fr-FR" sz="2000" dirty="0" smtClean="0">
                <a:latin typeface="Arial" charset="0"/>
                <a:ea typeface="ＭＳ Ｐゴシック" charset="0"/>
                <a:cs typeface="Arial" charset="0"/>
              </a:rPr>
              <a:t>Source : </a:t>
            </a:r>
            <a:r>
              <a:rPr lang="fr-FR" sz="2000" dirty="0" smtClean="0">
                <a:ea typeface="ＭＳ Ｐゴシック" charset="0"/>
                <a:cs typeface="ＭＳ Ｐゴシック" charset="0"/>
                <a:hlinkClick r:id="rId2"/>
              </a:rPr>
              <a:t>www.arobase.org</a:t>
            </a:r>
            <a:endParaRPr lang="fr-FR" sz="2000" dirty="0">
              <a:latin typeface="Arial" charset="0"/>
              <a:ea typeface="ＭＳ Ｐゴシック" charset="0"/>
              <a:cs typeface="Arial" charset="0"/>
            </a:endParaRPr>
          </a:p>
          <a:p>
            <a:endParaRPr lang="en-GB" sz="20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R3-MS3-RH - 2014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Fondamentaux de l’enseignement : ordinateur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F2F1-F194-9F47-8A1D-367BB549789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322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7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41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dirty="0">
                <a:effectLst/>
                <a:ea typeface="ＭＳ Ｐゴシック" charset="0"/>
                <a:cs typeface="ＭＳ Ｐゴシック" charset="0"/>
              </a:rPr>
              <a:t>Signatures</a:t>
            </a:r>
            <a:endParaRPr lang="fr-FR" sz="2800" dirty="0">
              <a:effectLst/>
              <a:ea typeface="ＭＳ Ｐゴシック" charset="0"/>
              <a:cs typeface="ＭＳ Ｐゴシック" charset="0"/>
            </a:endParaRPr>
          </a:p>
        </p:txBody>
      </p:sp>
      <p:sp>
        <p:nvSpPr>
          <p:cNvPr id="18436" name="Espace réservé du contenu 5"/>
          <p:cNvSpPr>
            <a:spLocks noGrp="1"/>
          </p:cNvSpPr>
          <p:nvPr>
            <p:ph idx="1"/>
          </p:nvPr>
        </p:nvSpPr>
        <p:spPr bwMode="auto">
          <a:xfrm>
            <a:off x="457200" y="1611491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latin typeface="Arial" charset="0"/>
                <a:ea typeface="ＭＳ Ｐゴシック" charset="0"/>
                <a:cs typeface="Arial" charset="0"/>
              </a:rPr>
              <a:t>La signature professionnelle</a:t>
            </a:r>
            <a:endParaRPr lang="en-GB" dirty="0"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fr-FR" dirty="0">
                <a:latin typeface="Arial" charset="0"/>
                <a:ea typeface="ＭＳ Ｐゴシック" charset="0"/>
                <a:cs typeface="Arial" charset="0"/>
              </a:rPr>
              <a:t>Doit être sobre - pas plus de 4 lignes - pas plus de 70 caractères par ligne</a:t>
            </a:r>
            <a:r>
              <a:rPr lang="fr-FR" sz="2000" dirty="0">
                <a:latin typeface="Arial" charset="0"/>
                <a:ea typeface="ＭＳ Ｐゴシック" charset="0"/>
                <a:cs typeface="Arial" charset="0"/>
              </a:rPr>
              <a:t> </a:t>
            </a:r>
          </a:p>
          <a:p>
            <a:r>
              <a:rPr lang="fr-FR" sz="2000" dirty="0">
                <a:latin typeface="Arial" charset="0"/>
                <a:ea typeface="ＭＳ Ｐゴシック" charset="0"/>
                <a:cs typeface="Arial" charset="0"/>
              </a:rPr>
              <a:t>nom, fonction, société, site Web, @, numéro téléphone (fax).</a:t>
            </a:r>
          </a:p>
          <a:p>
            <a:endParaRPr lang="en-GB" sz="2000" dirty="0"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fr-FR" b="1" dirty="0">
                <a:latin typeface="Arial" charset="0"/>
                <a:ea typeface="ＭＳ Ｐゴシック" charset="0"/>
                <a:cs typeface="Arial" charset="0"/>
              </a:rPr>
              <a:t>La signature personnelle</a:t>
            </a:r>
            <a:endParaRPr lang="en-GB" dirty="0"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fr-FR" dirty="0">
                <a:latin typeface="Arial" charset="0"/>
                <a:ea typeface="ＭＳ Ｐゴシック" charset="0"/>
                <a:cs typeface="Arial" charset="0"/>
              </a:rPr>
              <a:t>Impose moins de </a:t>
            </a:r>
            <a:r>
              <a:rPr lang="fr-FR" dirty="0" smtClean="0">
                <a:latin typeface="Arial" charset="0"/>
                <a:ea typeface="ＭＳ Ｐゴシック" charset="0"/>
                <a:cs typeface="Arial" charset="0"/>
              </a:rPr>
              <a:t>contraintes. </a:t>
            </a:r>
            <a:r>
              <a:rPr lang="fr-FR" dirty="0">
                <a:latin typeface="Arial" charset="0"/>
                <a:ea typeface="ＭＳ Ｐゴシック" charset="0"/>
                <a:cs typeface="Arial" charset="0"/>
              </a:rPr>
              <a:t>On peut </a:t>
            </a:r>
            <a:r>
              <a:rPr lang="fr-FR" dirty="0" smtClean="0">
                <a:latin typeface="Arial" charset="0"/>
                <a:ea typeface="ＭＳ Ｐゴシック" charset="0"/>
                <a:cs typeface="Arial" charset="0"/>
              </a:rPr>
              <a:t>« se lâcher »</a:t>
            </a:r>
          </a:p>
          <a:p>
            <a:endParaRPr lang="en-GB" sz="2000" dirty="0"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fr-FR" sz="2000" dirty="0">
                <a:latin typeface="Arial" charset="0"/>
                <a:ea typeface="ＭＳ Ｐゴシック" charset="0"/>
                <a:cs typeface="Arial" charset="0"/>
              </a:rPr>
              <a:t>nom, numéros de téléphone, adresses Windows Live / MSN,  identifiant </a:t>
            </a:r>
            <a:r>
              <a:rPr lang="fr-FR" sz="2000" dirty="0" err="1">
                <a:latin typeface="Arial" charset="0"/>
                <a:ea typeface="ＭＳ Ｐゴシック" charset="0"/>
                <a:cs typeface="Arial" charset="0"/>
              </a:rPr>
              <a:t>FaceBook</a:t>
            </a:r>
            <a:r>
              <a:rPr lang="fr-FR" sz="2000" dirty="0">
                <a:latin typeface="Arial" charset="0"/>
                <a:ea typeface="ＭＳ Ｐゴシック" charset="0"/>
                <a:cs typeface="Arial" charset="0"/>
              </a:rPr>
              <a:t>, liens vers site Web perso, album photo en ligne, page MySpace ou blog personnel … une citation </a:t>
            </a:r>
            <a:r>
              <a:rPr lang="fr-FR" sz="2000" dirty="0" smtClean="0">
                <a:latin typeface="Arial" charset="0"/>
                <a:ea typeface="ＭＳ Ｐゴシック" charset="0"/>
                <a:cs typeface="Arial" charset="0"/>
              </a:rPr>
              <a:t>…</a:t>
            </a:r>
            <a:endParaRPr lang="fr-FR" sz="2000" b="1" dirty="0">
              <a:latin typeface="Arial" charset="0"/>
              <a:ea typeface="ＭＳ Ｐゴシック" charset="0"/>
              <a:cs typeface="Arial" charset="0"/>
            </a:endParaRPr>
          </a:p>
          <a:p>
            <a:endParaRPr lang="en-GB" sz="2000" b="1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R3-MS3-RH - 2014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Fondamentaux de l’enseignement : ordinateur</a:t>
            </a: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F2F1-F194-9F47-8A1D-367BB549789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06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L’ordinateur en bref</a:t>
            </a:r>
          </a:p>
          <a:p>
            <a:pPr lvl="1"/>
            <a:r>
              <a:rPr lang="fr-FR" dirty="0" smtClean="0"/>
              <a:t>Matériel</a:t>
            </a:r>
          </a:p>
          <a:p>
            <a:pPr lvl="1"/>
            <a:r>
              <a:rPr lang="fr-FR" dirty="0" smtClean="0"/>
              <a:t>Logiciel</a:t>
            </a:r>
          </a:p>
          <a:p>
            <a:pPr lvl="1"/>
            <a:r>
              <a:rPr lang="fr-FR" dirty="0" smtClean="0"/>
              <a:t>Réseau</a:t>
            </a:r>
          </a:p>
          <a:p>
            <a:pPr lvl="1"/>
            <a:r>
              <a:rPr lang="fr-FR" dirty="0" smtClean="0"/>
              <a:t>Applications </a:t>
            </a:r>
          </a:p>
          <a:p>
            <a:pPr lvl="1"/>
            <a:r>
              <a:rPr lang="fr-FR" dirty="0" smtClean="0"/>
              <a:t>Fichiers</a:t>
            </a:r>
          </a:p>
          <a:p>
            <a:r>
              <a:rPr lang="fr-FR" dirty="0"/>
              <a:t>Messagerie électronique</a:t>
            </a:r>
          </a:p>
          <a:p>
            <a:r>
              <a:rPr lang="fr-FR" b="1" dirty="0">
                <a:solidFill>
                  <a:srgbClr val="C00000"/>
                </a:solidFill>
              </a:rPr>
              <a:t>Partie </a:t>
            </a:r>
            <a:r>
              <a:rPr lang="fr-FR" b="1" dirty="0" smtClean="0">
                <a:solidFill>
                  <a:srgbClr val="C00000"/>
                </a:solidFill>
              </a:rPr>
              <a:t>3 </a:t>
            </a:r>
            <a:r>
              <a:rPr lang="fr-FR" b="1" dirty="0">
                <a:solidFill>
                  <a:srgbClr val="C00000"/>
                </a:solidFill>
              </a:rPr>
              <a:t>: Suite bureautique Microsoft</a:t>
            </a:r>
          </a:p>
          <a:p>
            <a:pPr lvl="1"/>
            <a:r>
              <a:rPr lang="fr-FR" dirty="0" smtClean="0"/>
              <a:t>Traitement de texte Word</a:t>
            </a:r>
          </a:p>
          <a:p>
            <a:pPr lvl="1"/>
            <a:r>
              <a:rPr lang="fr-FR" dirty="0" smtClean="0"/>
              <a:t>Tableur Excel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R3-MS3-RH - 2014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Fondamentaux de l’enseignement : ordinateur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F2F1-F194-9F47-8A1D-367BB5497899}" type="slidenum">
              <a:rPr lang="fr-FR" smtClean="0"/>
              <a:t>16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4809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r-FR" b="1" dirty="0" smtClean="0"/>
              <a:t>Traitement </a:t>
            </a:r>
            <a:r>
              <a:rPr lang="fr-FR" b="1" dirty="0"/>
              <a:t>de texte</a:t>
            </a:r>
            <a:r>
              <a:rPr lang="fr-FR" dirty="0"/>
              <a:t> </a:t>
            </a:r>
            <a:r>
              <a:rPr lang="fr-FR" dirty="0" smtClean="0"/>
              <a:t>: créer des documents « administratifs »: </a:t>
            </a:r>
            <a:r>
              <a:rPr lang="fr-FR" dirty="0"/>
              <a:t>lettres, dossiers… </a:t>
            </a:r>
            <a:r>
              <a:rPr lang="fr-FR" dirty="0" smtClean="0"/>
              <a:t>incluant des </a:t>
            </a:r>
            <a:r>
              <a:rPr lang="fr-FR" dirty="0"/>
              <a:t>éléments externes provenant de logiciels différents (images, tableaux…).</a:t>
            </a:r>
          </a:p>
          <a:p>
            <a:pPr algn="just"/>
            <a:r>
              <a:rPr lang="fr-FR" b="1" dirty="0" smtClean="0"/>
              <a:t>Tableur</a:t>
            </a:r>
            <a:r>
              <a:rPr lang="fr-FR" dirty="0" smtClean="0"/>
              <a:t> : saisir </a:t>
            </a:r>
            <a:r>
              <a:rPr lang="fr-FR" dirty="0"/>
              <a:t>des données numériques pour </a:t>
            </a:r>
            <a:r>
              <a:rPr lang="fr-FR" dirty="0" smtClean="0"/>
              <a:t>les traiter (</a:t>
            </a:r>
            <a:r>
              <a:rPr lang="fr-FR" dirty="0"/>
              <a:t>sommes, divisions, </a:t>
            </a:r>
            <a:r>
              <a:rPr lang="fr-FR" dirty="0" smtClean="0"/>
              <a:t>formules …) et en faire l’analyse</a:t>
            </a:r>
          </a:p>
          <a:p>
            <a:pPr algn="just"/>
            <a:r>
              <a:rPr lang="fr-FR" b="1" dirty="0" smtClean="0"/>
              <a:t>Base </a:t>
            </a:r>
            <a:r>
              <a:rPr lang="fr-FR" b="1" dirty="0"/>
              <a:t>de donnée</a:t>
            </a:r>
            <a:r>
              <a:rPr lang="fr-FR" dirty="0"/>
              <a:t> </a:t>
            </a:r>
            <a:r>
              <a:rPr lang="fr-FR" dirty="0" smtClean="0"/>
              <a:t>: saisir des </a:t>
            </a:r>
            <a:r>
              <a:rPr lang="fr-FR" dirty="0"/>
              <a:t>données pour ensuite </a:t>
            </a:r>
            <a:r>
              <a:rPr lang="fr-FR" dirty="0" smtClean="0"/>
              <a:t>les trier</a:t>
            </a:r>
            <a:r>
              <a:rPr lang="fr-FR" dirty="0"/>
              <a:t>, à l</a:t>
            </a:r>
            <a:r>
              <a:rPr lang="ja-JP" altLang="fr-FR" dirty="0"/>
              <a:t>’</a:t>
            </a:r>
            <a:r>
              <a:rPr lang="fr-FR" dirty="0"/>
              <a:t>aide de requêtes, </a:t>
            </a:r>
            <a:r>
              <a:rPr lang="fr-FR" dirty="0" smtClean="0"/>
              <a:t>les </a:t>
            </a:r>
            <a:r>
              <a:rPr lang="fr-FR" dirty="0"/>
              <a:t>informations </a:t>
            </a:r>
            <a:r>
              <a:rPr lang="fr-FR" dirty="0" smtClean="0"/>
              <a:t>répondant à des critères définis.</a:t>
            </a:r>
            <a:endParaRPr lang="fr-FR" b="1" dirty="0" smtClean="0"/>
          </a:p>
          <a:p>
            <a:pPr algn="just"/>
            <a:r>
              <a:rPr lang="fr-FR" b="1" dirty="0" smtClean="0"/>
              <a:t>Présentation Assistée par Ordinateur </a:t>
            </a:r>
            <a:r>
              <a:rPr lang="fr-FR" dirty="0" smtClean="0"/>
              <a:t>: </a:t>
            </a:r>
            <a:r>
              <a:rPr lang="fr-FR" dirty="0"/>
              <a:t>construire des diaporamas </a:t>
            </a:r>
            <a:r>
              <a:rPr lang="fr-FR" dirty="0" smtClean="0"/>
              <a:t>qui servent à </a:t>
            </a:r>
            <a:r>
              <a:rPr lang="fr-FR" dirty="0"/>
              <a:t>présenter une information sur un sujet</a:t>
            </a:r>
            <a:r>
              <a:rPr lang="fr-FR" dirty="0" smtClean="0"/>
              <a:t>.</a:t>
            </a:r>
          </a:p>
          <a:p>
            <a:pPr algn="just"/>
            <a:r>
              <a:rPr lang="fr-FR" b="1" dirty="0" smtClean="0"/>
              <a:t>Outlook</a:t>
            </a:r>
            <a:r>
              <a:rPr lang="fr-FR" dirty="0" smtClean="0"/>
              <a:t> : organiser et communiquer (client de messagerie électronique, gestionnaire d’agenda, de tâches et de contacts).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R3-MS3-RH - 2014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Fondamentaux de l’enseignement : ordinateur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F2F1-F194-9F47-8A1D-367BB5497899}" type="slidenum">
              <a:rPr lang="fr-FR" smtClean="0"/>
              <a:t>17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suite bureautique Microsoft Office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9110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Ergonomie Office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R3-MS3-RH - 2014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Fondamentaux de l’enseignement : ordinateur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F2F1-F194-9F47-8A1D-367BB5497899}" type="slidenum">
              <a:rPr lang="fr-FR" smtClean="0"/>
              <a:t>18</a:t>
            </a:fld>
            <a:endParaRPr lang="fr-FR"/>
          </a:p>
        </p:txBody>
      </p:sp>
      <p:pic>
        <p:nvPicPr>
          <p:cNvPr id="6" name="Image 5"/>
          <p:cNvPicPr/>
          <p:nvPr/>
        </p:nvPicPr>
        <p:blipFill rotWithShape="1">
          <a:blip r:embed="rId2"/>
          <a:srcRect l="6482" t="10817" r="12028" b="15102"/>
          <a:stretch/>
        </p:blipFill>
        <p:spPr bwMode="auto">
          <a:xfrm>
            <a:off x="406750" y="2228850"/>
            <a:ext cx="7486989" cy="38285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AutoShape 18"/>
          <p:cNvSpPr>
            <a:spLocks noChangeArrowheads="1"/>
          </p:cNvSpPr>
          <p:nvPr/>
        </p:nvSpPr>
        <p:spPr bwMode="auto">
          <a:xfrm>
            <a:off x="626038" y="1721891"/>
            <a:ext cx="1447800" cy="381000"/>
          </a:xfrm>
          <a:prstGeom prst="wedgeRectCallout">
            <a:avLst>
              <a:gd name="adj1" fmla="val 36066"/>
              <a:gd name="adj2" fmla="val 106051"/>
            </a:avLst>
          </a:prstGeom>
          <a:solidFill>
            <a:srgbClr val="D1FF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CA" sz="1400" dirty="0">
                <a:latin typeface="Arial" charset="0"/>
              </a:rPr>
              <a:t>Barre de Titre</a:t>
            </a:r>
          </a:p>
        </p:txBody>
      </p:sp>
      <p:sp>
        <p:nvSpPr>
          <p:cNvPr id="9" name="AutoShape 19"/>
          <p:cNvSpPr>
            <a:spLocks noChangeArrowheads="1"/>
          </p:cNvSpPr>
          <p:nvPr/>
        </p:nvSpPr>
        <p:spPr bwMode="auto">
          <a:xfrm>
            <a:off x="2590800" y="1779712"/>
            <a:ext cx="1524000" cy="304800"/>
          </a:xfrm>
          <a:prstGeom prst="wedgeRectCallout">
            <a:avLst>
              <a:gd name="adj1" fmla="val -53605"/>
              <a:gd name="adj2" fmla="val 191935"/>
            </a:avLst>
          </a:prstGeom>
          <a:solidFill>
            <a:srgbClr val="D1FF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CA" sz="1400">
                <a:latin typeface="Arial" charset="0"/>
              </a:rPr>
              <a:t>Barre de menus</a:t>
            </a:r>
          </a:p>
        </p:txBody>
      </p:sp>
      <p:sp>
        <p:nvSpPr>
          <p:cNvPr id="10" name="AutoShape 20"/>
          <p:cNvSpPr>
            <a:spLocks noChangeArrowheads="1"/>
          </p:cNvSpPr>
          <p:nvPr/>
        </p:nvSpPr>
        <p:spPr bwMode="auto">
          <a:xfrm>
            <a:off x="5047474" y="1780830"/>
            <a:ext cx="1371600" cy="303682"/>
          </a:xfrm>
          <a:prstGeom prst="wedgeRectCallout">
            <a:avLst>
              <a:gd name="adj1" fmla="val -32124"/>
              <a:gd name="adj2" fmla="val 250603"/>
            </a:avLst>
          </a:prstGeom>
          <a:solidFill>
            <a:srgbClr val="D1FF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sz="1400" dirty="0" smtClean="0">
                <a:latin typeface="Arial" charset="0"/>
              </a:rPr>
              <a:t>Ruba</a:t>
            </a:r>
            <a:r>
              <a:rPr lang="fr-FR" sz="1400" dirty="0">
                <a:latin typeface="Arial" charset="0"/>
              </a:rPr>
              <a:t>n</a:t>
            </a:r>
            <a:endParaRPr lang="fr-CA" sz="1400" dirty="0">
              <a:latin typeface="Arial" charset="0"/>
            </a:endParaRPr>
          </a:p>
        </p:txBody>
      </p:sp>
      <p:sp>
        <p:nvSpPr>
          <p:cNvPr id="11" name="AutoShape 29"/>
          <p:cNvSpPr>
            <a:spLocks noChangeArrowheads="1"/>
          </p:cNvSpPr>
          <p:nvPr/>
        </p:nvSpPr>
        <p:spPr bwMode="auto">
          <a:xfrm>
            <a:off x="5613400" y="5038725"/>
            <a:ext cx="1879600" cy="381000"/>
          </a:xfrm>
          <a:prstGeom prst="wedgeRectCallout">
            <a:avLst>
              <a:gd name="adj1" fmla="val 66963"/>
              <a:gd name="adj2" fmla="val -409485"/>
            </a:avLst>
          </a:prstGeom>
          <a:solidFill>
            <a:srgbClr val="D1FF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CA" sz="1400">
                <a:latin typeface="Arial" charset="0"/>
              </a:rPr>
              <a:t>Barres de défilement</a:t>
            </a:r>
          </a:p>
        </p:txBody>
      </p:sp>
      <p:sp>
        <p:nvSpPr>
          <p:cNvPr id="12" name="AutoShape 30"/>
          <p:cNvSpPr>
            <a:spLocks noChangeArrowheads="1"/>
          </p:cNvSpPr>
          <p:nvPr/>
        </p:nvSpPr>
        <p:spPr bwMode="auto">
          <a:xfrm>
            <a:off x="5613400" y="5038725"/>
            <a:ext cx="1879600" cy="381000"/>
          </a:xfrm>
          <a:prstGeom prst="wedgeRectCallout">
            <a:avLst>
              <a:gd name="adj1" fmla="val -52733"/>
              <a:gd name="adj2" fmla="val 150315"/>
            </a:avLst>
          </a:prstGeom>
          <a:solidFill>
            <a:srgbClr val="D1FF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CA" sz="1400" dirty="0" smtClean="0">
                <a:latin typeface="Arial" charset="0"/>
              </a:rPr>
              <a:t>Barres de défilement</a:t>
            </a:r>
            <a:endParaRPr lang="fr-CA" sz="1400" dirty="0">
              <a:latin typeface="Arial" charset="0"/>
            </a:endParaRPr>
          </a:p>
        </p:txBody>
      </p:sp>
      <p:sp>
        <p:nvSpPr>
          <p:cNvPr id="16" name="AutoShape 21"/>
          <p:cNvSpPr>
            <a:spLocks noChangeArrowheads="1"/>
          </p:cNvSpPr>
          <p:nvPr/>
        </p:nvSpPr>
        <p:spPr bwMode="auto">
          <a:xfrm>
            <a:off x="8286633" y="2402595"/>
            <a:ext cx="649497" cy="283696"/>
          </a:xfrm>
          <a:prstGeom prst="wedgeRectCallout">
            <a:avLst>
              <a:gd name="adj1" fmla="val -88456"/>
              <a:gd name="adj2" fmla="val -17881"/>
            </a:avLst>
          </a:prstGeom>
          <a:solidFill>
            <a:srgbClr val="D1FF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CA" sz="1400" dirty="0" smtClean="0">
                <a:latin typeface="Arial" charset="0"/>
              </a:rPr>
              <a:t>Aide</a:t>
            </a:r>
            <a:endParaRPr lang="fr-CA" sz="1400" dirty="0">
              <a:latin typeface="Arial" charset="0"/>
            </a:endParaRPr>
          </a:p>
        </p:txBody>
      </p:sp>
      <p:sp>
        <p:nvSpPr>
          <p:cNvPr id="17" name="AutoShape 22"/>
          <p:cNvSpPr>
            <a:spLocks noChangeArrowheads="1"/>
          </p:cNvSpPr>
          <p:nvPr/>
        </p:nvSpPr>
        <p:spPr bwMode="auto">
          <a:xfrm>
            <a:off x="7567386" y="1510417"/>
            <a:ext cx="1219200" cy="685800"/>
          </a:xfrm>
          <a:prstGeom prst="wedgeRectCallout">
            <a:avLst>
              <a:gd name="adj1" fmla="val -38480"/>
              <a:gd name="adj2" fmla="val 69380"/>
            </a:avLst>
          </a:prstGeom>
          <a:solidFill>
            <a:srgbClr val="D1FF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CA" sz="1400" dirty="0">
                <a:latin typeface="Arial" charset="0"/>
              </a:rPr>
              <a:t>Bouton de fermeture de </a:t>
            </a:r>
            <a:r>
              <a:rPr lang="fr-CA" sz="1400" dirty="0" smtClean="0">
                <a:latin typeface="Arial" charset="0"/>
              </a:rPr>
              <a:t>l’application</a:t>
            </a:r>
            <a:endParaRPr lang="fr-CA" sz="1400" dirty="0">
              <a:latin typeface="Arial" charset="0"/>
            </a:endParaRPr>
          </a:p>
        </p:txBody>
      </p:sp>
      <p:sp>
        <p:nvSpPr>
          <p:cNvPr id="18" name="AutoShape 24"/>
          <p:cNvSpPr>
            <a:spLocks noChangeArrowheads="1"/>
          </p:cNvSpPr>
          <p:nvPr/>
        </p:nvSpPr>
        <p:spPr bwMode="auto">
          <a:xfrm>
            <a:off x="5473150" y="3736975"/>
            <a:ext cx="1727200" cy="504825"/>
          </a:xfrm>
          <a:prstGeom prst="wedgeRectCallout">
            <a:avLst>
              <a:gd name="adj1" fmla="val 64704"/>
              <a:gd name="adj2" fmla="val -332074"/>
            </a:avLst>
          </a:prstGeom>
          <a:solidFill>
            <a:srgbClr val="D1FF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CA" sz="1400">
                <a:latin typeface="Arial" charset="0"/>
              </a:rPr>
              <a:t>Boutons de dimensionnement</a:t>
            </a:r>
          </a:p>
        </p:txBody>
      </p:sp>
      <p:sp>
        <p:nvSpPr>
          <p:cNvPr id="19" name="AutoShape 27"/>
          <p:cNvSpPr>
            <a:spLocks noChangeArrowheads="1"/>
          </p:cNvSpPr>
          <p:nvPr/>
        </p:nvSpPr>
        <p:spPr bwMode="auto">
          <a:xfrm>
            <a:off x="2073838" y="4751388"/>
            <a:ext cx="1447800" cy="381000"/>
          </a:xfrm>
          <a:prstGeom prst="wedgeRectCallout">
            <a:avLst>
              <a:gd name="adj1" fmla="val 31250"/>
              <a:gd name="adj2" fmla="val 265417"/>
            </a:avLst>
          </a:prstGeom>
          <a:solidFill>
            <a:srgbClr val="D1FF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CA" sz="1400">
                <a:latin typeface="Arial" charset="0"/>
              </a:rPr>
              <a:t>Barre d</a:t>
            </a:r>
            <a:r>
              <a:rPr lang="ja-JP" altLang="fr-CA" sz="1400">
                <a:latin typeface="Arial"/>
              </a:rPr>
              <a:t>’</a:t>
            </a:r>
            <a:r>
              <a:rPr lang="fr-CA" sz="1400">
                <a:latin typeface="Arial" charset="0"/>
              </a:rPr>
              <a:t>état</a:t>
            </a:r>
          </a:p>
        </p:txBody>
      </p:sp>
      <p:sp>
        <p:nvSpPr>
          <p:cNvPr id="20" name="AutoShape 27"/>
          <p:cNvSpPr>
            <a:spLocks noChangeArrowheads="1"/>
          </p:cNvSpPr>
          <p:nvPr/>
        </p:nvSpPr>
        <p:spPr bwMode="auto">
          <a:xfrm>
            <a:off x="7985106" y="2987599"/>
            <a:ext cx="1030974" cy="526286"/>
          </a:xfrm>
          <a:prstGeom prst="wedgeRectCallout">
            <a:avLst>
              <a:gd name="adj1" fmla="val -83143"/>
              <a:gd name="adj2" fmla="val -142546"/>
            </a:avLst>
          </a:prstGeom>
          <a:solidFill>
            <a:srgbClr val="D1FF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sz="1400" dirty="0" smtClean="0">
                <a:latin typeface="Arial" charset="0"/>
              </a:rPr>
              <a:t>Masquage ruban</a:t>
            </a:r>
            <a:endParaRPr lang="fr-CA" sz="1400" dirty="0">
              <a:latin typeface="Arial" charset="0"/>
            </a:endParaRPr>
          </a:p>
        </p:txBody>
      </p:sp>
      <p:sp>
        <p:nvSpPr>
          <p:cNvPr id="21" name="AutoShape 27"/>
          <p:cNvSpPr>
            <a:spLocks noChangeArrowheads="1"/>
          </p:cNvSpPr>
          <p:nvPr/>
        </p:nvSpPr>
        <p:spPr bwMode="auto">
          <a:xfrm>
            <a:off x="7953929" y="5038725"/>
            <a:ext cx="1059212" cy="381000"/>
          </a:xfrm>
          <a:prstGeom prst="wedgeRectCallout">
            <a:avLst>
              <a:gd name="adj1" fmla="val -131539"/>
              <a:gd name="adj2" fmla="val 185120"/>
            </a:avLst>
          </a:prstGeom>
          <a:solidFill>
            <a:srgbClr val="D1FF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sz="1400" dirty="0" smtClean="0">
                <a:latin typeface="Arial" charset="0"/>
              </a:rPr>
              <a:t>zoom</a:t>
            </a:r>
            <a:endParaRPr lang="fr-CA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121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L’ordinateur en bref</a:t>
            </a:r>
          </a:p>
          <a:p>
            <a:pPr lvl="1"/>
            <a:r>
              <a:rPr lang="fr-FR" dirty="0" smtClean="0"/>
              <a:t>Matériel</a:t>
            </a:r>
          </a:p>
          <a:p>
            <a:pPr lvl="1"/>
            <a:r>
              <a:rPr lang="fr-FR" dirty="0" smtClean="0"/>
              <a:t>Logiciel</a:t>
            </a:r>
          </a:p>
          <a:p>
            <a:pPr lvl="1"/>
            <a:r>
              <a:rPr lang="fr-FR" dirty="0" smtClean="0"/>
              <a:t>Réseau</a:t>
            </a:r>
          </a:p>
          <a:p>
            <a:pPr lvl="1"/>
            <a:r>
              <a:rPr lang="fr-FR" dirty="0" smtClean="0"/>
              <a:t>Applications </a:t>
            </a:r>
          </a:p>
          <a:p>
            <a:pPr lvl="1"/>
            <a:r>
              <a:rPr lang="fr-FR" dirty="0" smtClean="0"/>
              <a:t>Fichiers</a:t>
            </a:r>
          </a:p>
          <a:p>
            <a:r>
              <a:rPr lang="fr-FR" dirty="0"/>
              <a:t>Messagerie électronique</a:t>
            </a:r>
          </a:p>
          <a:p>
            <a:r>
              <a:rPr lang="fr-FR" dirty="0" smtClean="0"/>
              <a:t>Suite </a:t>
            </a:r>
            <a:r>
              <a:rPr lang="fr-FR" dirty="0"/>
              <a:t>bureautique Microsoft</a:t>
            </a:r>
          </a:p>
          <a:p>
            <a:pPr lvl="1"/>
            <a:r>
              <a:rPr lang="fr-FR" b="1" dirty="0" smtClean="0">
                <a:solidFill>
                  <a:srgbClr val="C00000"/>
                </a:solidFill>
              </a:rPr>
              <a:t>Traitement de texte Word</a:t>
            </a:r>
          </a:p>
          <a:p>
            <a:pPr lvl="1"/>
            <a:r>
              <a:rPr lang="fr-FR" dirty="0" smtClean="0"/>
              <a:t>Tableur Excel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R3-MS3-RH - 2014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Fondamentaux de l’enseignement : ordinateur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F2F1-F194-9F47-8A1D-367BB5497899}" type="slidenum">
              <a:rPr lang="fr-FR" smtClean="0"/>
              <a:t>19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effectLst/>
              </a:rPr>
              <a:t>Sommaire</a:t>
            </a:r>
            <a:endParaRPr lang="fr-F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62811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Partie 1 : L’ordinateur en bref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Matériel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Logiciel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Réseau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Applications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Fichiers</a:t>
            </a:r>
          </a:p>
          <a:p>
            <a:r>
              <a:rPr lang="fr-FR" dirty="0" smtClean="0"/>
              <a:t>Partie 2 : Messagerie </a:t>
            </a:r>
            <a:r>
              <a:rPr lang="fr-FR" dirty="0"/>
              <a:t>électronique</a:t>
            </a:r>
          </a:p>
          <a:p>
            <a:r>
              <a:rPr lang="fr-FR" dirty="0" smtClean="0"/>
              <a:t>Partie 3 : Suite </a:t>
            </a:r>
            <a:r>
              <a:rPr lang="fr-FR" dirty="0"/>
              <a:t>bureautique Microsoft</a:t>
            </a:r>
          </a:p>
          <a:p>
            <a:pPr lvl="1"/>
            <a:r>
              <a:rPr lang="fr-FR" dirty="0" smtClean="0"/>
              <a:t>Traitement de texte Word</a:t>
            </a:r>
          </a:p>
          <a:p>
            <a:pPr lvl="1"/>
            <a:r>
              <a:rPr lang="fr-FR" dirty="0" smtClean="0"/>
              <a:t>Tableur Excel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R3-MS3-RH - 2014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789554" y="6349716"/>
            <a:ext cx="4229800" cy="365125"/>
          </a:xfrm>
        </p:spPr>
        <p:txBody>
          <a:bodyPr/>
          <a:lstStyle/>
          <a:p>
            <a:r>
              <a:rPr lang="fr-FR" smtClean="0"/>
              <a:t>Fondamentaux de l’enseignement : ordinateur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F2F1-F194-9F47-8A1D-367BB5497899}" type="slidenum">
              <a:rPr lang="fr-FR" smtClean="0"/>
              <a:t>2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5244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4582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>
                <a:ea typeface="ＭＳ Ｐゴシック" charset="0"/>
                <a:cs typeface="ＭＳ Ｐゴシック" charset="0"/>
              </a:rPr>
              <a:t>Fonctionnalités </a:t>
            </a:r>
            <a:r>
              <a:rPr lang="fr-FR" dirty="0" smtClean="0">
                <a:ea typeface="ＭＳ Ｐゴシック" charset="0"/>
                <a:cs typeface="ＭＳ Ｐゴシック" charset="0"/>
              </a:rPr>
              <a:t/>
            </a:r>
            <a:br>
              <a:rPr lang="fr-FR" dirty="0" smtClean="0">
                <a:ea typeface="ＭＳ Ｐゴシック" charset="0"/>
                <a:cs typeface="ＭＳ Ｐゴシック" charset="0"/>
              </a:rPr>
            </a:br>
            <a:r>
              <a:rPr lang="fr-FR" dirty="0" smtClean="0">
                <a:ea typeface="ＭＳ Ｐゴシック" charset="0"/>
                <a:cs typeface="ＭＳ Ｐゴシック" charset="0"/>
              </a:rPr>
              <a:t>d’un </a:t>
            </a:r>
            <a:r>
              <a:rPr lang="fr-FR" dirty="0">
                <a:ea typeface="ＭＳ Ｐゴシック" charset="0"/>
                <a:cs typeface="ＭＳ Ｐゴシック" charset="0"/>
              </a:rPr>
              <a:t>traitement de texte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25" y="1647000"/>
            <a:ext cx="7820025" cy="40883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fr-FR" sz="2400" dirty="0" smtClean="0">
                <a:latin typeface="Arial" charset="0"/>
                <a:ea typeface="ＭＳ Ｐゴシック" charset="0"/>
                <a:cs typeface="Arial" charset="0"/>
              </a:rPr>
              <a:t>Texte : suite </a:t>
            </a:r>
            <a:r>
              <a:rPr lang="fr-FR" sz="2400" dirty="0">
                <a:latin typeface="Arial" charset="0"/>
                <a:ea typeface="ＭＳ Ｐゴシック" charset="0"/>
                <a:cs typeface="Arial" charset="0"/>
              </a:rPr>
              <a:t>de caractères regroupés en paragraphes constituant des </a:t>
            </a:r>
            <a:r>
              <a:rPr lang="fr-FR" sz="2400" dirty="0" smtClean="0">
                <a:latin typeface="Arial" charset="0"/>
                <a:ea typeface="ＭＳ Ｐゴシック" charset="0"/>
                <a:cs typeface="Arial" charset="0"/>
              </a:rPr>
              <a:t>documents</a:t>
            </a:r>
          </a:p>
          <a:p>
            <a:endParaRPr lang="fr-FR" sz="2400" u="sng" dirty="0"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fr-FR" sz="2400" dirty="0" smtClean="0">
                <a:latin typeface="Arial" charset="0"/>
                <a:ea typeface="ＭＳ Ｐゴシック" charset="0"/>
                <a:cs typeface="Arial" charset="0"/>
              </a:rPr>
              <a:t>Traitement </a:t>
            </a:r>
            <a:r>
              <a:rPr lang="fr-FR" sz="2400" dirty="0">
                <a:latin typeface="Arial" charset="0"/>
                <a:ea typeface="ＭＳ Ｐゴシック" charset="0"/>
                <a:cs typeface="Arial" charset="0"/>
              </a:rPr>
              <a:t>de texte </a:t>
            </a:r>
            <a:r>
              <a:rPr lang="fr-FR" sz="2400" dirty="0" smtClean="0">
                <a:latin typeface="Arial" charset="0"/>
                <a:ea typeface="ＭＳ Ｐゴシック" charset="0"/>
                <a:cs typeface="Arial" charset="0"/>
              </a:rPr>
              <a:t>permet</a:t>
            </a:r>
            <a:endParaRPr lang="fr-FR" sz="2400" dirty="0">
              <a:latin typeface="Arial" charset="0"/>
              <a:ea typeface="ＭＳ Ｐゴシック" charset="0"/>
              <a:cs typeface="Arial" charset="0"/>
            </a:endParaRPr>
          </a:p>
          <a:p>
            <a:pPr lvl="1"/>
            <a:r>
              <a:rPr lang="fr-FR" sz="2000" dirty="0">
                <a:latin typeface="Arial" charset="0"/>
                <a:ea typeface="ＭＳ Ｐゴシック" charset="0"/>
                <a:cs typeface="Arial" charset="0"/>
              </a:rPr>
              <a:t>fonctions sur les caractères (police, taille, couleur, etc…)</a:t>
            </a:r>
          </a:p>
          <a:p>
            <a:pPr lvl="1"/>
            <a:r>
              <a:rPr lang="fr-FR" sz="2000" dirty="0">
                <a:latin typeface="Arial" charset="0"/>
                <a:ea typeface="ＭＳ Ｐゴシック" charset="0"/>
                <a:cs typeface="Arial" charset="0"/>
              </a:rPr>
              <a:t>fonctions sur les paragraphes alignements, bordures, langue, enchaînements etc…</a:t>
            </a:r>
          </a:p>
          <a:p>
            <a:pPr lvl="1"/>
            <a:r>
              <a:rPr lang="fr-FR" sz="2000" dirty="0">
                <a:latin typeface="Arial" charset="0"/>
                <a:ea typeface="ＭＳ Ｐゴシック" charset="0"/>
                <a:cs typeface="Arial" charset="0"/>
              </a:rPr>
              <a:t>fonctions sur les documents ( sauvegarde mise en pages, styles, notes, impression, exportation (</a:t>
            </a:r>
            <a:r>
              <a:rPr lang="fr-FR" sz="2000" dirty="0" err="1">
                <a:latin typeface="Arial" charset="0"/>
                <a:ea typeface="ＭＳ Ｐゴシック" charset="0"/>
                <a:cs typeface="Arial" charset="0"/>
              </a:rPr>
              <a:t>pdf</a:t>
            </a:r>
            <a:r>
              <a:rPr lang="fr-FR" sz="2000" dirty="0">
                <a:latin typeface="Arial" charset="0"/>
                <a:ea typeface="ＭＳ Ｐゴシック" charset="0"/>
                <a:cs typeface="Arial" charset="0"/>
              </a:rPr>
              <a:t>, html ))</a:t>
            </a:r>
          </a:p>
          <a:p>
            <a:pPr lvl="1"/>
            <a:r>
              <a:rPr lang="fr-FR" sz="2000" dirty="0" smtClean="0">
                <a:latin typeface="Arial" charset="0"/>
                <a:ea typeface="ＭＳ Ｐゴシック" charset="0"/>
                <a:cs typeface="Arial" charset="0"/>
              </a:rPr>
              <a:t>fonctions </a:t>
            </a:r>
            <a:r>
              <a:rPr lang="fr-FR" sz="2000" dirty="0">
                <a:latin typeface="Arial" charset="0"/>
                <a:ea typeface="ＭＳ Ｐゴシック" charset="0"/>
                <a:cs typeface="Arial" charset="0"/>
              </a:rPr>
              <a:t>« document long </a:t>
            </a:r>
            <a:r>
              <a:rPr lang="fr-FR" sz="2000" dirty="0" smtClean="0">
                <a:latin typeface="Arial" charset="0"/>
                <a:ea typeface="ＭＳ Ｐゴシック" charset="0"/>
                <a:cs typeface="Arial" charset="0"/>
              </a:rPr>
              <a:t>structuré» </a:t>
            </a:r>
            <a:r>
              <a:rPr lang="fr-FR" sz="2000" dirty="0">
                <a:latin typeface="Arial" charset="0"/>
                <a:ea typeface="ＭＳ Ｐゴシック" charset="0"/>
                <a:cs typeface="Arial" charset="0"/>
              </a:rPr>
              <a:t>avec de nombreux paragraphes et chapitres de « style homogène » </a:t>
            </a:r>
          </a:p>
          <a:p>
            <a:pPr lvl="1">
              <a:buFontTx/>
              <a:buNone/>
            </a:pPr>
            <a:r>
              <a:rPr lang="fr-FR" sz="20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  <a:sym typeface="Wingdings" charset="0"/>
              </a:rPr>
              <a:t> </a:t>
            </a:r>
            <a:r>
              <a:rPr lang="fr-FR" sz="20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On définit les styles d ’abord, on les utilise ensuite</a:t>
            </a:r>
          </a:p>
          <a:p>
            <a:pPr lvl="1"/>
            <a:endParaRPr lang="fr-FR" sz="24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R3-MS3-RH - 2014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Fondamentaux de l’enseignement : ordinateur</a:t>
            </a: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F2F1-F194-9F47-8A1D-367BB5497899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046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>
                <a:ea typeface="ＭＳ Ｐゴシック" charset="0"/>
                <a:cs typeface="ＭＳ Ｐゴシック" charset="0"/>
              </a:rPr>
              <a:t>Concevoir un document avec </a:t>
            </a:r>
            <a:r>
              <a:rPr lang="fr-FR" dirty="0" err="1" smtClean="0">
                <a:ea typeface="ＭＳ Ｐゴシック" charset="0"/>
                <a:cs typeface="ＭＳ Ｐゴシック" charset="0"/>
              </a:rPr>
              <a:t>word</a:t>
            </a:r>
            <a:endParaRPr lang="fr-F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1507" name="Espace réservé du contenu 4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 typeface="Wingdings" charset="0"/>
              <a:buChar char="ü"/>
            </a:pPr>
            <a:r>
              <a:rPr lang="fr-FR" sz="2200" dirty="0">
                <a:latin typeface="+mj-lt"/>
                <a:ea typeface="ＭＳ Ｐゴシック" charset="0"/>
                <a:cs typeface="Arial" charset="0"/>
              </a:rPr>
              <a:t>Idées  </a:t>
            </a:r>
            <a:r>
              <a:rPr lang="fr-FR" sz="2200" dirty="0">
                <a:latin typeface="+mj-lt"/>
                <a:ea typeface="ＭＳ Ｐゴシック" charset="0"/>
                <a:cs typeface="Arial" charset="0"/>
                <a:sym typeface="Wingdings" charset="0"/>
              </a:rPr>
              <a:t> c</a:t>
            </a:r>
            <a:r>
              <a:rPr lang="fr-FR" sz="2200" dirty="0">
                <a:latin typeface="+mj-lt"/>
                <a:ea typeface="ＭＳ Ｐゴシック" charset="0"/>
                <a:cs typeface="Arial" charset="0"/>
              </a:rPr>
              <a:t>ontenu </a:t>
            </a:r>
            <a:r>
              <a:rPr lang="fr-FR" sz="2600" b="1" dirty="0">
                <a:latin typeface="+mj-lt"/>
                <a:ea typeface="ＭＳ Ｐゴシック" charset="0"/>
                <a:cs typeface="ＭＳ Ｐゴシック" charset="0"/>
                <a:sym typeface="Symbol" charset="0"/>
              </a:rPr>
              <a:t> </a:t>
            </a:r>
            <a:r>
              <a:rPr lang="fr-FR" sz="2200" dirty="0">
                <a:latin typeface="+mj-lt"/>
                <a:ea typeface="ＭＳ Ｐゴシック" charset="0"/>
                <a:cs typeface="Arial" charset="0"/>
              </a:rPr>
              <a:t>rédigé </a:t>
            </a:r>
            <a:r>
              <a:rPr lang="fr-FR" sz="2200" dirty="0">
                <a:latin typeface="+mj-lt"/>
                <a:ea typeface="ＭＳ Ｐゴシック" charset="0"/>
                <a:cs typeface="Arial" charset="0"/>
                <a:sym typeface="Wingdings" charset="0"/>
              </a:rPr>
              <a:t> </a:t>
            </a:r>
            <a:r>
              <a:rPr lang="fr-FR" sz="2200" dirty="0">
                <a:latin typeface="+mj-lt"/>
                <a:ea typeface="ＭＳ Ｐゴシック" charset="0"/>
                <a:cs typeface="Arial" charset="0"/>
              </a:rPr>
              <a:t>texte tapé au kilomètre </a:t>
            </a:r>
            <a:r>
              <a:rPr lang="fr-FR" sz="2200" dirty="0">
                <a:latin typeface="+mj-lt"/>
                <a:ea typeface="ＭＳ Ｐゴシック" charset="0"/>
                <a:cs typeface="Arial" charset="0"/>
                <a:sym typeface="Wingdings" charset="0"/>
              </a:rPr>
              <a:t> document</a:t>
            </a:r>
            <a:endParaRPr lang="fr-FR" sz="2200" dirty="0">
              <a:latin typeface="+mj-lt"/>
              <a:ea typeface="ＭＳ Ｐゴシック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" charset="0"/>
              <a:buChar char="ü"/>
            </a:pPr>
            <a:endParaRPr lang="en-GB" sz="2200" dirty="0">
              <a:latin typeface="+mj-lt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 typeface="Wingdings" charset="0"/>
              <a:buChar char="ü"/>
            </a:pPr>
            <a:r>
              <a:rPr lang="en-GB" sz="2200" dirty="0" err="1">
                <a:latin typeface="+mj-lt"/>
                <a:ea typeface="ＭＳ Ｐゴシック" charset="0"/>
                <a:cs typeface="ＭＳ Ｐゴシック" charset="0"/>
              </a:rPr>
              <a:t>Séparer</a:t>
            </a:r>
            <a:r>
              <a:rPr lang="en-GB" sz="2200" dirty="0">
                <a:latin typeface="+mj-lt"/>
                <a:ea typeface="ＭＳ Ｐゴシック" charset="0"/>
                <a:cs typeface="ＭＳ Ｐゴシック" charset="0"/>
              </a:rPr>
              <a:t> le fond (</a:t>
            </a:r>
            <a:r>
              <a:rPr lang="en-GB" sz="2200" dirty="0" err="1">
                <a:latin typeface="+mj-lt"/>
                <a:ea typeface="ＭＳ Ｐゴシック" charset="0"/>
                <a:cs typeface="ＭＳ Ｐゴシック" charset="0"/>
              </a:rPr>
              <a:t>texte</a:t>
            </a:r>
            <a:r>
              <a:rPr lang="en-GB" sz="2200" dirty="0">
                <a:latin typeface="+mj-lt"/>
                <a:ea typeface="ＭＳ Ｐゴシック" charset="0"/>
                <a:cs typeface="ＭＳ Ｐゴシック" charset="0"/>
              </a:rPr>
              <a:t>) de la </a:t>
            </a:r>
            <a:r>
              <a:rPr lang="en-GB" sz="2200" dirty="0" err="1">
                <a:latin typeface="+mj-lt"/>
                <a:ea typeface="ＭＳ Ｐゴシック" charset="0"/>
                <a:cs typeface="ＭＳ Ｐゴシック" charset="0"/>
              </a:rPr>
              <a:t>forme</a:t>
            </a:r>
            <a:r>
              <a:rPr lang="en-GB" sz="2200" dirty="0">
                <a:latin typeface="+mj-lt"/>
                <a:ea typeface="ＭＳ Ｐゴシック" charset="0"/>
                <a:cs typeface="ＭＳ Ｐゴシック" charset="0"/>
              </a:rPr>
              <a:t> (</a:t>
            </a:r>
            <a:r>
              <a:rPr lang="en-GB" sz="2200" dirty="0" err="1">
                <a:latin typeface="+mj-lt"/>
                <a:ea typeface="ＭＳ Ｐゴシック" charset="0"/>
                <a:cs typeface="ＭＳ Ｐゴシック" charset="0"/>
              </a:rPr>
              <a:t>mise</a:t>
            </a:r>
            <a:r>
              <a:rPr lang="en-GB" sz="2200" dirty="0">
                <a:latin typeface="+mj-lt"/>
                <a:ea typeface="ＭＳ Ｐゴシック" charset="0"/>
                <a:cs typeface="ＭＳ Ｐゴシック" charset="0"/>
              </a:rPr>
              <a:t> en page)</a:t>
            </a:r>
          </a:p>
          <a:p>
            <a:pPr>
              <a:lnSpc>
                <a:spcPct val="80000"/>
              </a:lnSpc>
              <a:buFont typeface="Wingdings" charset="0"/>
              <a:buChar char="ü"/>
            </a:pPr>
            <a:endParaRPr lang="en-GB" sz="2200" dirty="0">
              <a:latin typeface="+mj-lt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 typeface="Wingdings" charset="0"/>
              <a:buChar char="ü"/>
            </a:pPr>
            <a:r>
              <a:rPr lang="en-GB" sz="2200" dirty="0">
                <a:latin typeface="+mj-lt"/>
                <a:ea typeface="ＭＳ Ｐゴシック" charset="0"/>
                <a:cs typeface="ＭＳ Ｐゴシック" charset="0"/>
              </a:rPr>
              <a:t>mot </a:t>
            </a:r>
            <a:r>
              <a:rPr lang="fr-FR" sz="2200" dirty="0">
                <a:latin typeface="+mj-lt"/>
                <a:ea typeface="ＭＳ Ｐゴシック" charset="0"/>
                <a:cs typeface="ＭＳ Ｐゴシック" charset="0"/>
              </a:rPr>
              <a:t>–</a:t>
            </a:r>
            <a:r>
              <a:rPr lang="en-GB" sz="2200" dirty="0">
                <a:latin typeface="+mj-lt"/>
                <a:ea typeface="ＭＳ Ｐゴシック" charset="0"/>
                <a:cs typeface="ＭＳ Ｐゴシック" charset="0"/>
              </a:rPr>
              <a:t> phrase </a:t>
            </a:r>
            <a:r>
              <a:rPr lang="fr-FR" sz="2200" dirty="0">
                <a:latin typeface="+mj-lt"/>
                <a:ea typeface="ＭＳ Ｐゴシック" charset="0"/>
                <a:cs typeface="ＭＳ Ｐゴシック" charset="0"/>
              </a:rPr>
              <a:t>–</a:t>
            </a:r>
            <a:r>
              <a:rPr lang="en-GB" sz="2200" dirty="0"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GB" sz="2200" dirty="0" err="1">
                <a:latin typeface="+mj-lt"/>
                <a:ea typeface="ＭＳ Ｐゴシック" charset="0"/>
                <a:cs typeface="ＭＳ Ｐゴシック" charset="0"/>
              </a:rPr>
              <a:t>paragraphe</a:t>
            </a:r>
            <a:r>
              <a:rPr lang="en-GB" sz="2200" dirty="0">
                <a:latin typeface="+mj-lt"/>
                <a:ea typeface="ＭＳ Ｐゴシック" charset="0"/>
                <a:cs typeface="ＭＳ Ｐゴシック" charset="0"/>
              </a:rPr>
              <a:t> -  section </a:t>
            </a:r>
            <a:r>
              <a:rPr lang="fr-FR" sz="2200" dirty="0">
                <a:latin typeface="+mj-lt"/>
                <a:ea typeface="ＭＳ Ｐゴシック" charset="0"/>
                <a:cs typeface="ＭＳ Ｐゴシック" charset="0"/>
              </a:rPr>
              <a:t>–</a:t>
            </a:r>
            <a:r>
              <a:rPr lang="en-GB" sz="2200" dirty="0"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GB" sz="2200" dirty="0" err="1">
                <a:latin typeface="+mj-lt"/>
                <a:ea typeface="ＭＳ Ｐゴシック" charset="0"/>
                <a:cs typeface="ＭＳ Ｐゴシック" charset="0"/>
              </a:rPr>
              <a:t>chapitre</a:t>
            </a:r>
            <a:r>
              <a:rPr lang="en-GB" sz="2200" dirty="0">
                <a:latin typeface="+mj-lt"/>
                <a:ea typeface="ＭＳ Ｐゴシック" charset="0"/>
                <a:cs typeface="ＭＳ Ｐゴシック" charset="0"/>
              </a:rPr>
              <a:t> - document</a:t>
            </a:r>
          </a:p>
          <a:p>
            <a:pPr>
              <a:lnSpc>
                <a:spcPct val="74000"/>
              </a:lnSpc>
              <a:buClr>
                <a:srgbClr val="000000"/>
              </a:buClr>
              <a:buFont typeface="Wingdings" charset="0"/>
              <a:buChar char="ü"/>
            </a:pPr>
            <a:endParaRPr lang="en-GB" sz="2200" dirty="0">
              <a:latin typeface="+mj-lt"/>
              <a:ea typeface="ＭＳ Ｐゴシック" charset="0"/>
              <a:cs typeface="ＭＳ Ｐゴシック" charset="0"/>
            </a:endParaRPr>
          </a:p>
          <a:p>
            <a:pPr>
              <a:lnSpc>
                <a:spcPct val="74000"/>
              </a:lnSpc>
              <a:buClr>
                <a:srgbClr val="000000"/>
              </a:buClr>
              <a:buFont typeface="Wingdings" charset="0"/>
              <a:buChar char="ü"/>
            </a:pPr>
            <a:r>
              <a:rPr lang="en-GB" sz="2200" dirty="0">
                <a:latin typeface="+mj-lt"/>
                <a:ea typeface="ＭＳ Ｐゴシック" charset="0"/>
                <a:cs typeface="ＭＳ Ｐゴシック" charset="0"/>
              </a:rPr>
              <a:t>Document </a:t>
            </a:r>
            <a:r>
              <a:rPr lang="en-GB" sz="2200" dirty="0" err="1">
                <a:latin typeface="+mj-lt"/>
                <a:ea typeface="ＭＳ Ｐゴシック" charset="0"/>
                <a:cs typeface="ＭＳ Ｐゴシック" charset="0"/>
              </a:rPr>
              <a:t>structuré</a:t>
            </a:r>
            <a:r>
              <a:rPr lang="en-GB" sz="2200" dirty="0">
                <a:latin typeface="+mj-lt"/>
                <a:ea typeface="ＭＳ Ｐゴシック" charset="0"/>
                <a:cs typeface="ＭＳ Ｐゴシック" charset="0"/>
              </a:rPr>
              <a:t> :</a:t>
            </a:r>
          </a:p>
          <a:p>
            <a:pPr lvl="1">
              <a:lnSpc>
                <a:spcPct val="74000"/>
              </a:lnSpc>
              <a:buClr>
                <a:srgbClr val="000000"/>
              </a:buClr>
              <a:buFont typeface="Wingdings" charset="0"/>
              <a:buChar char="ü"/>
            </a:pPr>
            <a:r>
              <a:rPr lang="en-GB" sz="2200" dirty="0" err="1">
                <a:latin typeface="+mj-lt"/>
                <a:ea typeface="ＭＳ Ｐゴシック" charset="0"/>
              </a:rPr>
              <a:t>mise</a:t>
            </a:r>
            <a:r>
              <a:rPr lang="en-GB" sz="2200" dirty="0">
                <a:latin typeface="+mj-lt"/>
                <a:ea typeface="ＭＳ Ｐゴシック" charset="0"/>
              </a:rPr>
              <a:t> en </a:t>
            </a:r>
            <a:r>
              <a:rPr lang="en-GB" sz="2200" dirty="0" err="1">
                <a:latin typeface="+mj-lt"/>
                <a:ea typeface="ＭＳ Ｐゴシック" charset="0"/>
              </a:rPr>
              <a:t>forme</a:t>
            </a:r>
            <a:r>
              <a:rPr lang="en-GB" sz="2200" dirty="0">
                <a:latin typeface="+mj-lt"/>
                <a:ea typeface="ＭＳ Ｐゴシック" charset="0"/>
              </a:rPr>
              <a:t> facile et </a:t>
            </a:r>
            <a:r>
              <a:rPr lang="en-GB" sz="2200" dirty="0" err="1">
                <a:latin typeface="+mj-lt"/>
                <a:ea typeface="ＭＳ Ｐゴシック" charset="0"/>
              </a:rPr>
              <a:t>homogène</a:t>
            </a:r>
            <a:endParaRPr lang="en-GB" sz="2200" dirty="0">
              <a:latin typeface="+mj-lt"/>
              <a:ea typeface="ＭＳ Ｐゴシック" charset="0"/>
            </a:endParaRPr>
          </a:p>
          <a:p>
            <a:pPr lvl="1">
              <a:lnSpc>
                <a:spcPct val="80000"/>
              </a:lnSpc>
              <a:buClr>
                <a:srgbClr val="000000"/>
              </a:buClr>
              <a:buFont typeface="Wingdings" charset="0"/>
              <a:buChar char="ü"/>
            </a:pPr>
            <a:r>
              <a:rPr lang="en-GB" sz="2200" dirty="0">
                <a:latin typeface="+mj-lt"/>
                <a:ea typeface="ＭＳ Ｐゴシック" charset="0"/>
              </a:rPr>
              <a:t>multiples formats de sortie </a:t>
            </a:r>
            <a:r>
              <a:rPr lang="en-GB" sz="2200" dirty="0" err="1">
                <a:latin typeface="+mj-lt"/>
                <a:ea typeface="ＭＳ Ｐゴシック" charset="0"/>
              </a:rPr>
              <a:t>possibles</a:t>
            </a:r>
            <a:r>
              <a:rPr lang="en-GB" sz="2200" dirty="0">
                <a:latin typeface="+mj-lt"/>
                <a:ea typeface="ＭＳ Ｐゴシック" charset="0"/>
              </a:rPr>
              <a:t> (HTML, Word, PDF)</a:t>
            </a:r>
          </a:p>
          <a:p>
            <a:pPr lvl="1">
              <a:lnSpc>
                <a:spcPct val="80000"/>
              </a:lnSpc>
              <a:buClr>
                <a:srgbClr val="000000"/>
              </a:buClr>
              <a:buFont typeface="Wingdings" charset="0"/>
              <a:buChar char="ü"/>
            </a:pPr>
            <a:r>
              <a:rPr lang="fr-FR" sz="2200" dirty="0">
                <a:latin typeface="+mj-lt"/>
                <a:ea typeface="ＭＳ Ｐゴシック" charset="0"/>
              </a:rPr>
              <a:t>L</a:t>
            </a:r>
            <a:r>
              <a:rPr lang="en-GB" sz="2200" dirty="0" err="1">
                <a:latin typeface="+mj-lt"/>
                <a:ea typeface="ＭＳ Ｐゴシック" charset="0"/>
              </a:rPr>
              <a:t>ecture</a:t>
            </a:r>
            <a:r>
              <a:rPr lang="en-GB" sz="2200" dirty="0">
                <a:latin typeface="+mj-lt"/>
                <a:ea typeface="ＭＳ Ｐゴシック" charset="0"/>
              </a:rPr>
              <a:t> </a:t>
            </a:r>
            <a:r>
              <a:rPr lang="en-GB" sz="2200" dirty="0" err="1">
                <a:latin typeface="+mj-lt"/>
                <a:ea typeface="ＭＳ Ｐゴシック" charset="0"/>
              </a:rPr>
              <a:t>aisée</a:t>
            </a:r>
            <a:r>
              <a:rPr lang="en-GB" sz="2200" dirty="0">
                <a:latin typeface="+mj-lt"/>
                <a:ea typeface="ＭＳ Ｐゴシック" charset="0"/>
              </a:rPr>
              <a:t> des parties du </a:t>
            </a:r>
            <a:r>
              <a:rPr lang="en-GB" sz="2200" dirty="0" err="1">
                <a:latin typeface="+mj-lt"/>
                <a:ea typeface="ＭＳ Ｐゴシック" charset="0"/>
              </a:rPr>
              <a:t>texte</a:t>
            </a:r>
            <a:r>
              <a:rPr lang="en-GB" sz="2200" dirty="0">
                <a:latin typeface="+mj-lt"/>
                <a:ea typeface="ＭＳ Ｐゴシック" charset="0"/>
              </a:rPr>
              <a:t> via : table des </a:t>
            </a:r>
            <a:r>
              <a:rPr lang="en-GB" sz="2200" dirty="0" err="1">
                <a:latin typeface="+mj-lt"/>
                <a:ea typeface="ＭＳ Ｐゴシック" charset="0"/>
              </a:rPr>
              <a:t>matières</a:t>
            </a:r>
            <a:r>
              <a:rPr lang="en-GB" sz="2200" dirty="0">
                <a:latin typeface="+mj-lt"/>
                <a:ea typeface="ＭＳ Ｐゴシック" charset="0"/>
              </a:rPr>
              <a:t>, table des </a:t>
            </a:r>
            <a:r>
              <a:rPr lang="en-GB" sz="2200" dirty="0" err="1">
                <a:latin typeface="+mj-lt"/>
                <a:ea typeface="ＭＳ Ｐゴシック" charset="0"/>
              </a:rPr>
              <a:t>équations</a:t>
            </a:r>
            <a:r>
              <a:rPr lang="en-GB" sz="2200" dirty="0">
                <a:latin typeface="+mj-lt"/>
                <a:ea typeface="ＭＳ Ｐゴシック" charset="0"/>
              </a:rPr>
              <a:t>, index, etc.</a:t>
            </a:r>
          </a:p>
          <a:p>
            <a:pPr>
              <a:lnSpc>
                <a:spcPct val="80000"/>
              </a:lnSpc>
              <a:buFont typeface="Wingdings" charset="0"/>
              <a:buChar char="ü"/>
            </a:pPr>
            <a:endParaRPr lang="fr-FR" sz="2200" dirty="0">
              <a:latin typeface="+mj-lt"/>
              <a:ea typeface="ＭＳ Ｐゴシック" charset="0"/>
              <a:cs typeface="Arial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R3-MS3-RH - 2014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Fondamentaux de l’enseignement : ordinateur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F2F1-F194-9F47-8A1D-367BB5497899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65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R3-MS3-RH - 2014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Fondamentaux de l’enseignement : ordinateur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F2F1-F194-9F47-8A1D-367BB5497899}" type="slidenum">
              <a:rPr lang="fr-FR" smtClean="0"/>
              <a:t>22</a:t>
            </a:fld>
            <a:endParaRPr lang="fr-FR"/>
          </a:p>
        </p:txBody>
      </p:sp>
      <p:sp>
        <p:nvSpPr>
          <p:cNvPr id="24" name="Titr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Terminologie </a:t>
            </a:r>
            <a:r>
              <a:rPr lang="fr-FR" dirty="0" err="1" smtClean="0"/>
              <a:t>word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2"/>
          <a:stretch>
            <a:fillRect/>
          </a:stretch>
        </p:blipFill>
        <p:spPr bwMode="auto">
          <a:xfrm>
            <a:off x="1599690" y="1574287"/>
            <a:ext cx="5882481" cy="457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204278" y="46355"/>
            <a:ext cx="1993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fr-FR" b="1">
                <a:latin typeface="Arial Narrow" charset="0"/>
                <a:cs typeface="Arial" charset="0"/>
              </a:rPr>
              <a:t>Bouton Microsoft</a:t>
            </a:r>
          </a:p>
        </p:txBody>
      </p:sp>
      <p:sp>
        <p:nvSpPr>
          <p:cNvPr id="10" name="ZoneTexte 7"/>
          <p:cNvSpPr txBox="1">
            <a:spLocks noChangeArrowheads="1"/>
          </p:cNvSpPr>
          <p:nvPr/>
        </p:nvSpPr>
        <p:spPr bwMode="auto">
          <a:xfrm>
            <a:off x="457200" y="1204400"/>
            <a:ext cx="1728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fr-FR" b="1" dirty="0">
                <a:latin typeface="Arial Narrow" charset="0"/>
                <a:cs typeface="Arial" charset="0"/>
              </a:rPr>
              <a:t>Accès rapides</a:t>
            </a:r>
          </a:p>
        </p:txBody>
      </p:sp>
      <p:sp>
        <p:nvSpPr>
          <p:cNvPr id="11" name="ZoneTexte 8"/>
          <p:cNvSpPr txBox="1">
            <a:spLocks noChangeArrowheads="1"/>
          </p:cNvSpPr>
          <p:nvPr/>
        </p:nvSpPr>
        <p:spPr bwMode="auto">
          <a:xfrm>
            <a:off x="4300446" y="1150853"/>
            <a:ext cx="1130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fr-FR" b="1">
                <a:latin typeface="Arial Narrow" charset="0"/>
                <a:cs typeface="Arial" charset="0"/>
              </a:rPr>
              <a:t>Onglet</a:t>
            </a:r>
          </a:p>
        </p:txBody>
      </p:sp>
      <p:sp>
        <p:nvSpPr>
          <p:cNvPr id="18" name="ZoneTexte 29"/>
          <p:cNvSpPr txBox="1">
            <a:spLocks noChangeArrowheads="1"/>
          </p:cNvSpPr>
          <p:nvPr/>
        </p:nvSpPr>
        <p:spPr bwMode="auto">
          <a:xfrm>
            <a:off x="1944122" y="3519375"/>
            <a:ext cx="14620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fr-FR" b="1" dirty="0">
                <a:latin typeface="Arial Narrow" charset="0"/>
                <a:cs typeface="Arial" charset="0"/>
              </a:rPr>
              <a:t>Point insertion</a:t>
            </a:r>
          </a:p>
        </p:txBody>
      </p:sp>
      <p:sp>
        <p:nvSpPr>
          <p:cNvPr id="22" name="ZoneTexte 39"/>
          <p:cNvSpPr txBox="1">
            <a:spLocks noChangeArrowheads="1"/>
          </p:cNvSpPr>
          <p:nvPr/>
        </p:nvSpPr>
        <p:spPr bwMode="auto">
          <a:xfrm>
            <a:off x="7265340" y="1156664"/>
            <a:ext cx="1728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fr-FR" b="1" dirty="0">
                <a:latin typeface="Arial Narrow" charset="0"/>
                <a:cs typeface="Arial" charset="0"/>
              </a:rPr>
              <a:t>Action fenêtre</a:t>
            </a:r>
          </a:p>
        </p:txBody>
      </p:sp>
      <p:sp>
        <p:nvSpPr>
          <p:cNvPr id="26" name="AutoShape 9"/>
          <p:cNvSpPr>
            <a:spLocks noChangeArrowheads="1"/>
          </p:cNvSpPr>
          <p:nvPr/>
        </p:nvSpPr>
        <p:spPr bwMode="auto">
          <a:xfrm>
            <a:off x="524216" y="1839687"/>
            <a:ext cx="1143000" cy="313757"/>
          </a:xfrm>
          <a:prstGeom prst="wedgeRectCallout">
            <a:avLst>
              <a:gd name="adj1" fmla="val 138666"/>
              <a:gd name="adj2" fmla="val 178306"/>
            </a:avLst>
          </a:prstGeom>
          <a:ln>
            <a:headEnd/>
            <a:tailEnd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CA" sz="1400" smtClean="0">
                <a:solidFill>
                  <a:schemeClr val="lt1"/>
                </a:solidFill>
                <a:latin typeface="Arial" charset="0"/>
              </a:rPr>
              <a:t>règle</a:t>
            </a:r>
            <a:endParaRPr lang="fr-CA" sz="1400" dirty="0">
              <a:solidFill>
                <a:schemeClr val="lt1"/>
              </a:solidFill>
              <a:latin typeface="Arial" charset="0"/>
            </a:endParaRPr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204278" y="5246915"/>
            <a:ext cx="1143000" cy="313757"/>
          </a:xfrm>
          <a:prstGeom prst="wedgeRectCallout">
            <a:avLst>
              <a:gd name="adj1" fmla="val 138666"/>
              <a:gd name="adj2" fmla="val 178306"/>
            </a:avLst>
          </a:prstGeom>
          <a:ln>
            <a:headEnd/>
            <a:tailEnd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CA" sz="1400" dirty="0" smtClean="0">
                <a:solidFill>
                  <a:schemeClr val="lt1"/>
                </a:solidFill>
                <a:latin typeface="Arial" charset="0"/>
              </a:rPr>
              <a:t>statistiques</a:t>
            </a:r>
            <a:endParaRPr lang="fr-CA" sz="1400" dirty="0">
              <a:solidFill>
                <a:schemeClr val="lt1"/>
              </a:solidFill>
              <a:latin typeface="Arial" charset="0"/>
            </a:endParaRPr>
          </a:p>
        </p:txBody>
      </p:sp>
      <p:sp>
        <p:nvSpPr>
          <p:cNvPr id="28" name="AutoShape 9"/>
          <p:cNvSpPr>
            <a:spLocks noChangeArrowheads="1"/>
          </p:cNvSpPr>
          <p:nvPr/>
        </p:nvSpPr>
        <p:spPr bwMode="auto">
          <a:xfrm>
            <a:off x="7543799" y="4561114"/>
            <a:ext cx="1234565" cy="473188"/>
          </a:xfrm>
          <a:prstGeom prst="wedgeRectCallout">
            <a:avLst>
              <a:gd name="adj1" fmla="val -165779"/>
              <a:gd name="adj2" fmla="val 233551"/>
            </a:avLst>
          </a:prstGeom>
          <a:ln>
            <a:headEnd/>
            <a:tailEnd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CA" sz="1400" dirty="0" smtClean="0">
                <a:solidFill>
                  <a:schemeClr val="lt1"/>
                </a:solidFill>
                <a:latin typeface="Arial" charset="0"/>
              </a:rPr>
              <a:t>Mode de visualisation</a:t>
            </a:r>
            <a:endParaRPr lang="fr-CA" sz="1400" dirty="0">
              <a:solidFill>
                <a:schemeClr val="lt1"/>
              </a:solidFill>
              <a:latin typeface="Arial" charset="0"/>
            </a:endParaRPr>
          </a:p>
        </p:txBody>
      </p:sp>
      <p:sp>
        <p:nvSpPr>
          <p:cNvPr id="29" name="AutoShape 9"/>
          <p:cNvSpPr>
            <a:spLocks noChangeArrowheads="1"/>
          </p:cNvSpPr>
          <p:nvPr/>
        </p:nvSpPr>
        <p:spPr bwMode="auto">
          <a:xfrm>
            <a:off x="7635365" y="5390979"/>
            <a:ext cx="1143000" cy="313757"/>
          </a:xfrm>
          <a:prstGeom prst="wedgeRectCallout">
            <a:avLst>
              <a:gd name="adj1" fmla="val -115620"/>
              <a:gd name="adj2" fmla="val 167898"/>
            </a:avLst>
          </a:prstGeom>
          <a:ln>
            <a:headEnd/>
            <a:tailEnd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CA" sz="1400" dirty="0" smtClean="0">
                <a:solidFill>
                  <a:schemeClr val="lt1"/>
                </a:solidFill>
                <a:latin typeface="Arial" charset="0"/>
              </a:rPr>
              <a:t>zoom</a:t>
            </a:r>
            <a:endParaRPr lang="fr-CA" sz="1400" dirty="0">
              <a:solidFill>
                <a:schemeClr val="lt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216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58561" y="1447864"/>
            <a:ext cx="7823201" cy="4648200"/>
            <a:chOff x="276" y="1248"/>
            <a:chExt cx="4928" cy="2928"/>
          </a:xfrm>
        </p:grpSpPr>
        <p:sp>
          <p:nvSpPr>
            <p:cNvPr id="20486" name="Line 9"/>
            <p:cNvSpPr>
              <a:spLocks noChangeShapeType="1"/>
            </p:cNvSpPr>
            <p:nvPr/>
          </p:nvSpPr>
          <p:spPr bwMode="auto">
            <a:xfrm flipH="1">
              <a:off x="3417" y="1440"/>
              <a:ext cx="807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20487" name="Text Box 19"/>
            <p:cNvSpPr txBox="1">
              <a:spLocks noChangeArrowheads="1"/>
            </p:cNvSpPr>
            <p:nvPr/>
          </p:nvSpPr>
          <p:spPr bwMode="auto">
            <a:xfrm>
              <a:off x="614" y="2186"/>
              <a:ext cx="106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292929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rgbClr val="292929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rgbClr val="292929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rgbClr val="292929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rgbClr val="292929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92929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92929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92929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92929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>
                  <a:latin typeface="+mj-lt"/>
                </a:rPr>
                <a:t>Retrait gauche</a:t>
              </a:r>
            </a:p>
          </p:txBody>
        </p:sp>
        <p:grpSp>
          <p:nvGrpSpPr>
            <p:cNvPr id="20488" name="Group 25"/>
            <p:cNvGrpSpPr>
              <a:grpSpLocks/>
            </p:cNvGrpSpPr>
            <p:nvPr/>
          </p:nvGrpSpPr>
          <p:grpSpPr bwMode="auto">
            <a:xfrm>
              <a:off x="276" y="1248"/>
              <a:ext cx="4928" cy="2928"/>
              <a:chOff x="276" y="1248"/>
              <a:chExt cx="4928" cy="2928"/>
            </a:xfrm>
          </p:grpSpPr>
          <p:sp>
            <p:nvSpPr>
              <p:cNvPr id="20489" name="Rectangle 4"/>
              <p:cNvSpPr>
                <a:spLocks noChangeArrowheads="1"/>
              </p:cNvSpPr>
              <p:nvPr/>
            </p:nvSpPr>
            <p:spPr bwMode="auto">
              <a:xfrm>
                <a:off x="1679" y="1487"/>
                <a:ext cx="2063" cy="268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20490" name="Rectangle 5"/>
              <p:cNvSpPr>
                <a:spLocks noChangeArrowheads="1"/>
              </p:cNvSpPr>
              <p:nvPr/>
            </p:nvSpPr>
            <p:spPr bwMode="auto">
              <a:xfrm>
                <a:off x="2064" y="1824"/>
                <a:ext cx="1248" cy="196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20491" name="Text Box 6"/>
              <p:cNvSpPr txBox="1">
                <a:spLocks noChangeArrowheads="1"/>
              </p:cNvSpPr>
              <p:nvPr/>
            </p:nvSpPr>
            <p:spPr bwMode="auto">
              <a:xfrm>
                <a:off x="662" y="1610"/>
                <a:ext cx="73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fr-FR" dirty="0">
                    <a:latin typeface="+mj-lt"/>
                  </a:rPr>
                  <a:t>Marge gauche</a:t>
                </a:r>
              </a:p>
            </p:txBody>
          </p:sp>
          <p:sp>
            <p:nvSpPr>
              <p:cNvPr id="20492" name="Line 7"/>
              <p:cNvSpPr>
                <a:spLocks noChangeShapeType="1"/>
              </p:cNvSpPr>
              <p:nvPr/>
            </p:nvSpPr>
            <p:spPr bwMode="auto">
              <a:xfrm>
                <a:off x="1344" y="1824"/>
                <a:ext cx="72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20493" name="Text Box 8"/>
              <p:cNvSpPr txBox="1">
                <a:spLocks noChangeArrowheads="1"/>
              </p:cNvSpPr>
              <p:nvPr/>
            </p:nvSpPr>
            <p:spPr bwMode="auto">
              <a:xfrm>
                <a:off x="4272" y="1248"/>
                <a:ext cx="93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fr-FR" dirty="0">
                    <a:latin typeface="+mj-lt"/>
                  </a:rPr>
                  <a:t>Marge </a:t>
                </a:r>
                <a:r>
                  <a:rPr lang="fr-FR" dirty="0" smtClean="0">
                    <a:latin typeface="+mj-lt"/>
                  </a:rPr>
                  <a:t>haute</a:t>
                </a:r>
                <a:endParaRPr lang="fr-FR" dirty="0">
                  <a:latin typeface="+mj-lt"/>
                </a:endParaRPr>
              </a:p>
            </p:txBody>
          </p:sp>
          <p:sp>
            <p:nvSpPr>
              <p:cNvPr id="20494" name="Rectangle 10"/>
              <p:cNvSpPr>
                <a:spLocks noChangeArrowheads="1"/>
              </p:cNvSpPr>
              <p:nvPr/>
            </p:nvSpPr>
            <p:spPr bwMode="auto">
              <a:xfrm>
                <a:off x="2064" y="3840"/>
                <a:ext cx="1248" cy="2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20495" name="Text Box 11"/>
              <p:cNvSpPr txBox="1">
                <a:spLocks noChangeArrowheads="1"/>
              </p:cNvSpPr>
              <p:nvPr/>
            </p:nvSpPr>
            <p:spPr bwMode="auto">
              <a:xfrm>
                <a:off x="3878" y="3845"/>
                <a:ext cx="97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fr-FR" dirty="0">
                    <a:latin typeface="+mj-lt"/>
                  </a:rPr>
                  <a:t>Pied de page</a:t>
                </a:r>
              </a:p>
            </p:txBody>
          </p:sp>
          <p:sp>
            <p:nvSpPr>
              <p:cNvPr id="20496" name="Line 12"/>
              <p:cNvSpPr>
                <a:spLocks noChangeShapeType="1"/>
              </p:cNvSpPr>
              <p:nvPr/>
            </p:nvSpPr>
            <p:spPr bwMode="auto">
              <a:xfrm flipH="1">
                <a:off x="2976" y="3977"/>
                <a:ext cx="912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20497" name="Rectangle 13"/>
              <p:cNvSpPr>
                <a:spLocks noChangeArrowheads="1"/>
              </p:cNvSpPr>
              <p:nvPr/>
            </p:nvSpPr>
            <p:spPr bwMode="auto">
              <a:xfrm>
                <a:off x="2064" y="1536"/>
                <a:ext cx="1248" cy="2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20498" name="Text Box 14"/>
              <p:cNvSpPr txBox="1">
                <a:spLocks noChangeArrowheads="1"/>
              </p:cNvSpPr>
              <p:nvPr/>
            </p:nvSpPr>
            <p:spPr bwMode="auto">
              <a:xfrm>
                <a:off x="4071" y="1535"/>
                <a:ext cx="53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fr-FR" dirty="0" smtClean="0">
                    <a:latin typeface="+mj-lt"/>
                  </a:rPr>
                  <a:t>Entête</a:t>
                </a:r>
                <a:endParaRPr lang="fr-FR" dirty="0">
                  <a:latin typeface="+mj-lt"/>
                </a:endParaRPr>
              </a:p>
            </p:txBody>
          </p:sp>
          <p:sp>
            <p:nvSpPr>
              <p:cNvPr id="20499" name="Line 15"/>
              <p:cNvSpPr>
                <a:spLocks noChangeShapeType="1"/>
              </p:cNvSpPr>
              <p:nvPr/>
            </p:nvSpPr>
            <p:spPr bwMode="auto">
              <a:xfrm flipH="1" flipV="1">
                <a:off x="3120" y="1652"/>
                <a:ext cx="960" cy="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20500" name="Freeform 18"/>
              <p:cNvSpPr>
                <a:spLocks/>
              </p:cNvSpPr>
              <p:nvPr/>
            </p:nvSpPr>
            <p:spPr bwMode="auto">
              <a:xfrm>
                <a:off x="2304" y="1968"/>
                <a:ext cx="816" cy="384"/>
              </a:xfrm>
              <a:custGeom>
                <a:avLst/>
                <a:gdLst>
                  <a:gd name="T0" fmla="*/ 240 w 816"/>
                  <a:gd name="T1" fmla="*/ 0 h 384"/>
                  <a:gd name="T2" fmla="*/ 816 w 816"/>
                  <a:gd name="T3" fmla="*/ 0 h 384"/>
                  <a:gd name="T4" fmla="*/ 816 w 816"/>
                  <a:gd name="T5" fmla="*/ 384 h 384"/>
                  <a:gd name="T6" fmla="*/ 0 w 816"/>
                  <a:gd name="T7" fmla="*/ 384 h 384"/>
                  <a:gd name="T8" fmla="*/ 0 w 816"/>
                  <a:gd name="T9" fmla="*/ 96 h 384"/>
                  <a:gd name="T10" fmla="*/ 240 w 816"/>
                  <a:gd name="T11" fmla="*/ 96 h 384"/>
                  <a:gd name="T12" fmla="*/ 240 w 816"/>
                  <a:gd name="T13" fmla="*/ 0 h 3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6"/>
                  <a:gd name="T22" fmla="*/ 0 h 384"/>
                  <a:gd name="T23" fmla="*/ 816 w 816"/>
                  <a:gd name="T24" fmla="*/ 384 h 3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6" h="384">
                    <a:moveTo>
                      <a:pt x="240" y="0"/>
                    </a:moveTo>
                    <a:lnTo>
                      <a:pt x="816" y="0"/>
                    </a:lnTo>
                    <a:lnTo>
                      <a:pt x="816" y="384"/>
                    </a:lnTo>
                    <a:lnTo>
                      <a:pt x="0" y="384"/>
                    </a:lnTo>
                    <a:lnTo>
                      <a:pt x="0" y="96"/>
                    </a:lnTo>
                    <a:lnTo>
                      <a:pt x="240" y="96"/>
                    </a:lnTo>
                    <a:lnTo>
                      <a:pt x="24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20501" name="Line 20"/>
              <p:cNvSpPr>
                <a:spLocks noChangeShapeType="1"/>
              </p:cNvSpPr>
              <p:nvPr/>
            </p:nvSpPr>
            <p:spPr bwMode="auto">
              <a:xfrm flipV="1">
                <a:off x="1824" y="2017"/>
                <a:ext cx="700" cy="3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20502" name="Text Box 21"/>
              <p:cNvSpPr txBox="1">
                <a:spLocks noChangeArrowheads="1"/>
              </p:cNvSpPr>
              <p:nvPr/>
            </p:nvSpPr>
            <p:spPr bwMode="auto">
              <a:xfrm>
                <a:off x="3974" y="2090"/>
                <a:ext cx="86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fr-FR">
                    <a:latin typeface="+mj-lt"/>
                  </a:rPr>
                  <a:t>Retrait droit</a:t>
                </a:r>
              </a:p>
            </p:txBody>
          </p:sp>
          <p:sp>
            <p:nvSpPr>
              <p:cNvPr id="20503" name="Line 22"/>
              <p:cNvSpPr>
                <a:spLocks noChangeShapeType="1"/>
              </p:cNvSpPr>
              <p:nvPr/>
            </p:nvSpPr>
            <p:spPr bwMode="auto">
              <a:xfrm flipH="1" flipV="1">
                <a:off x="3120" y="2112"/>
                <a:ext cx="72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20504" name="Text Box 23"/>
              <p:cNvSpPr txBox="1">
                <a:spLocks noChangeArrowheads="1"/>
              </p:cNvSpPr>
              <p:nvPr/>
            </p:nvSpPr>
            <p:spPr bwMode="auto">
              <a:xfrm>
                <a:off x="276" y="2668"/>
                <a:ext cx="1368" cy="5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92929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fr-FR" dirty="0">
                    <a:latin typeface="+mj-lt"/>
                  </a:rPr>
                  <a:t>Paragraphe justifié </a:t>
                </a:r>
                <a:endParaRPr lang="fr-FR" dirty="0" smtClean="0">
                  <a:latin typeface="+mj-lt"/>
                </a:endParaRPr>
              </a:p>
              <a:p>
                <a:pPr eaLnBrk="1" hangingPunct="1"/>
                <a:r>
                  <a:rPr lang="fr-FR" dirty="0" smtClean="0">
                    <a:latin typeface="+mj-lt"/>
                  </a:rPr>
                  <a:t>avec </a:t>
                </a:r>
                <a:r>
                  <a:rPr lang="fr-FR" dirty="0">
                    <a:latin typeface="+mj-lt"/>
                  </a:rPr>
                  <a:t>retrait </a:t>
                </a:r>
              </a:p>
              <a:p>
                <a:pPr eaLnBrk="1" hangingPunct="1"/>
                <a:r>
                  <a:rPr lang="fr-FR" dirty="0">
                    <a:latin typeface="+mj-lt"/>
                  </a:rPr>
                  <a:t>de première ligne</a:t>
                </a:r>
              </a:p>
            </p:txBody>
          </p:sp>
          <p:sp>
            <p:nvSpPr>
              <p:cNvPr id="20505" name="Line 24"/>
              <p:cNvSpPr>
                <a:spLocks noChangeShapeType="1"/>
              </p:cNvSpPr>
              <p:nvPr/>
            </p:nvSpPr>
            <p:spPr bwMode="auto">
              <a:xfrm flipV="1">
                <a:off x="1194" y="2208"/>
                <a:ext cx="1605" cy="7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>
                  <a:latin typeface="+mj-lt"/>
                </a:endParaRPr>
              </a:p>
            </p:txBody>
          </p:sp>
        </p:grpSp>
      </p:grp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7175" y="122238"/>
            <a:ext cx="8429625" cy="1127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ea typeface="ＭＳ Ｐゴシック" charset="0"/>
                <a:cs typeface="ＭＳ Ｐゴシック" charset="0"/>
              </a:rPr>
              <a:t>Terminologie </a:t>
            </a:r>
            <a:br>
              <a:rPr lang="fr-FR" dirty="0" smtClean="0">
                <a:ea typeface="ＭＳ Ｐゴシック" charset="0"/>
                <a:cs typeface="ＭＳ Ｐゴシック" charset="0"/>
              </a:rPr>
            </a:br>
            <a:r>
              <a:rPr lang="fr-FR" dirty="0" smtClean="0">
                <a:ea typeface="ＭＳ Ｐゴシック" charset="0"/>
                <a:cs typeface="ＭＳ Ｐゴシック" charset="0"/>
              </a:rPr>
              <a:t>de mise en page d’un texte</a:t>
            </a:r>
            <a:endParaRPr lang="fr-F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R3-MS3-RH - 2014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Fondamentaux de l’enseignement : ordinateur</a:t>
            </a:r>
            <a:endParaRPr lang="fr-FR" dirty="0" smtClean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F2F1-F194-9F47-8A1D-367BB5497899}" type="slidenum">
              <a:rPr lang="fr-FR" smtClean="0"/>
              <a:t>23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6428335" y="4605048"/>
            <a:ext cx="1038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Marge </a:t>
            </a:r>
            <a:r>
              <a:rPr lang="fr-FR" dirty="0" smtClean="0"/>
              <a:t>droite</a:t>
            </a:r>
            <a:endParaRPr lang="fr-FR" dirty="0"/>
          </a:p>
        </p:txBody>
      </p:sp>
      <p:sp>
        <p:nvSpPr>
          <p:cNvPr id="28" name="Line 22"/>
          <p:cNvSpPr>
            <a:spLocks noChangeShapeType="1"/>
          </p:cNvSpPr>
          <p:nvPr/>
        </p:nvSpPr>
        <p:spPr bwMode="auto">
          <a:xfrm flipH="1" flipV="1">
            <a:off x="5267325" y="4775813"/>
            <a:ext cx="116101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latin typeface="+mj-lt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3286125" y="2089898"/>
            <a:ext cx="0" cy="3668712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5287736" y="2111439"/>
            <a:ext cx="0" cy="3668712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3208564" y="5486464"/>
            <a:ext cx="2134961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3190535" y="2286064"/>
            <a:ext cx="2243818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750661" y="5116576"/>
            <a:ext cx="1518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fr-FR" dirty="0">
                <a:latin typeface="+mj-lt"/>
              </a:rPr>
              <a:t>Marge </a:t>
            </a:r>
            <a:r>
              <a:rPr lang="fr-FR" dirty="0" smtClean="0">
                <a:latin typeface="+mj-lt"/>
              </a:rPr>
              <a:t>basse</a:t>
            </a:r>
            <a:endParaRPr lang="fr-FR" dirty="0">
              <a:latin typeface="+mj-lt"/>
            </a:endParaRPr>
          </a:p>
        </p:txBody>
      </p:sp>
      <p:sp>
        <p:nvSpPr>
          <p:cNvPr id="39" name="Line 22"/>
          <p:cNvSpPr>
            <a:spLocks noChangeShapeType="1"/>
          </p:cNvSpPr>
          <p:nvPr/>
        </p:nvSpPr>
        <p:spPr bwMode="auto">
          <a:xfrm>
            <a:off x="2269024" y="5301242"/>
            <a:ext cx="939539" cy="1852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756808" y="4385619"/>
            <a:ext cx="1038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Zone de 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8882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502275" y="3573463"/>
            <a:ext cx="736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fr-FR" b="1">
                <a:latin typeface="Arial" charset="0"/>
                <a:cs typeface="Arial" charset="0"/>
              </a:rPr>
              <a:t>Style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70"/>
          <a:stretch>
            <a:fillRect/>
          </a:stretch>
        </p:blipFill>
        <p:spPr bwMode="auto">
          <a:xfrm>
            <a:off x="584200" y="2060575"/>
            <a:ext cx="73120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05350" y="2420938"/>
            <a:ext cx="2259013" cy="720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>
              <a:solidFill>
                <a:srgbClr val="EAEAEA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1846263" y="3573463"/>
            <a:ext cx="865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fr-FR" b="1">
                <a:latin typeface="Arial" charset="0"/>
                <a:cs typeface="Arial" charset="0"/>
              </a:rPr>
              <a:t>Police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3375025" y="3573463"/>
            <a:ext cx="1462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fr-FR" b="1">
                <a:latin typeface="Arial" charset="0"/>
                <a:cs typeface="Arial" charset="0"/>
              </a:rPr>
              <a:t>Paragraphe</a:t>
            </a: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384175" y="3573463"/>
            <a:ext cx="106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fr-FR" b="1">
                <a:latin typeface="Arial" charset="0"/>
                <a:cs typeface="Arial" charset="0"/>
              </a:rPr>
              <a:t>Pinceau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76588" y="2420938"/>
            <a:ext cx="1528762" cy="7207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>
              <a:solidFill>
                <a:srgbClr val="EAEAEA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14450" y="2420938"/>
            <a:ext cx="1862138" cy="7207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>
              <a:solidFill>
                <a:srgbClr val="EAEAEA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64363" y="2420938"/>
            <a:ext cx="731837" cy="72072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>
              <a:solidFill>
                <a:srgbClr val="EAEAEA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7297738" y="3573463"/>
            <a:ext cx="1671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fr-FR" b="1">
                <a:latin typeface="Arial" charset="0"/>
                <a:cs typeface="Arial" charset="0"/>
              </a:rPr>
              <a:t>Modifications </a:t>
            </a:r>
          </a:p>
        </p:txBody>
      </p:sp>
      <p:cxnSp>
        <p:nvCxnSpPr>
          <p:cNvPr id="20" name="Connecteur droit avec flèche 19"/>
          <p:cNvCxnSpPr>
            <a:stCxn id="10" idx="0"/>
          </p:cNvCxnSpPr>
          <p:nvPr/>
        </p:nvCxnSpPr>
        <p:spPr>
          <a:xfrm rot="16200000" flipV="1">
            <a:off x="2010569" y="3304382"/>
            <a:ext cx="504825" cy="33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11" idx="0"/>
          </p:cNvCxnSpPr>
          <p:nvPr/>
        </p:nvCxnSpPr>
        <p:spPr>
          <a:xfrm rot="16200000" flipV="1">
            <a:off x="3752850" y="3219450"/>
            <a:ext cx="576263" cy="131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4" idx="0"/>
          </p:cNvCxnSpPr>
          <p:nvPr/>
        </p:nvCxnSpPr>
        <p:spPr>
          <a:xfrm rot="16200000" flipV="1">
            <a:off x="5600700" y="3303588"/>
            <a:ext cx="504825" cy="34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16" idx="0"/>
          </p:cNvCxnSpPr>
          <p:nvPr/>
        </p:nvCxnSpPr>
        <p:spPr>
          <a:xfrm rot="16200000" flipV="1">
            <a:off x="7460456" y="2901157"/>
            <a:ext cx="576263" cy="768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12" idx="0"/>
          </p:cNvCxnSpPr>
          <p:nvPr/>
        </p:nvCxnSpPr>
        <p:spPr>
          <a:xfrm rot="5400000" flipH="1" flipV="1">
            <a:off x="692944" y="3150394"/>
            <a:ext cx="649288" cy="196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R3-MS3-RH - 2014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Fondamentaux de l’enseignement : ordinateur</a:t>
            </a: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F2F1-F194-9F47-8A1D-367BB5497899}" type="slidenum">
              <a:rPr lang="fr-FR" smtClean="0"/>
              <a:t>24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Format du 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0644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70"/>
          <a:stretch>
            <a:fillRect/>
          </a:stretch>
        </p:blipFill>
        <p:spPr bwMode="auto">
          <a:xfrm>
            <a:off x="650875" y="161036"/>
            <a:ext cx="73104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381125" y="521399"/>
            <a:ext cx="1862138" cy="7207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>
              <a:solidFill>
                <a:srgbClr val="EAEAEA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91" b="14735"/>
          <a:stretch>
            <a:fillRect/>
          </a:stretch>
        </p:blipFill>
        <p:spPr bwMode="auto">
          <a:xfrm>
            <a:off x="3775075" y="161036"/>
            <a:ext cx="4168775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Connecteur droit avec flèche 22"/>
          <p:cNvCxnSpPr/>
          <p:nvPr/>
        </p:nvCxnSpPr>
        <p:spPr>
          <a:xfrm rot="16200000" flipH="1">
            <a:off x="2384425" y="1889824"/>
            <a:ext cx="2182813" cy="598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R3-MS3-RH - 2014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Fondamentaux de l’enseignement : ordinateur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F2F1-F194-9F47-8A1D-367BB5497899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97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96" b="68875"/>
          <a:stretch>
            <a:fillRect/>
          </a:stretch>
        </p:blipFill>
        <p:spPr bwMode="auto">
          <a:xfrm>
            <a:off x="384175" y="3110835"/>
            <a:ext cx="2773363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70"/>
          <a:stretch>
            <a:fillRect/>
          </a:stretch>
        </p:blipFill>
        <p:spPr bwMode="auto">
          <a:xfrm>
            <a:off x="584200" y="1418561"/>
            <a:ext cx="73104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84200" y="1742412"/>
            <a:ext cx="863600" cy="7207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>
              <a:solidFill>
                <a:srgbClr val="EAEAEA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2" t="3563" b="47218"/>
          <a:stretch>
            <a:fillRect/>
          </a:stretch>
        </p:blipFill>
        <p:spPr bwMode="auto">
          <a:xfrm>
            <a:off x="3508375" y="2821910"/>
            <a:ext cx="53657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6964363" y="1742412"/>
            <a:ext cx="865187" cy="7207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>
              <a:solidFill>
                <a:srgbClr val="EAEAEA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cxnSp>
        <p:nvCxnSpPr>
          <p:cNvPr id="27" name="Connecteur droit avec flèche 26"/>
          <p:cNvCxnSpPr>
            <a:stCxn id="23" idx="2"/>
          </p:cNvCxnSpPr>
          <p:nvPr/>
        </p:nvCxnSpPr>
        <p:spPr>
          <a:xfrm rot="5400000">
            <a:off x="6434138" y="2220249"/>
            <a:ext cx="719137" cy="1204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14" idx="2"/>
          </p:cNvCxnSpPr>
          <p:nvPr/>
        </p:nvCxnSpPr>
        <p:spPr>
          <a:xfrm rot="16200000" flipH="1">
            <a:off x="889794" y="2589343"/>
            <a:ext cx="1008062" cy="755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R3-MS3-RH - 2014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Fondamentaux de l’enseignement : ordinateur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F2F1-F194-9F47-8A1D-367BB5497899}" type="slidenum">
              <a:rPr lang="fr-FR" smtClean="0"/>
              <a:t>26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Deux fonctions utiles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8246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8" r="7962" b="14362"/>
          <a:stretch>
            <a:fillRect/>
          </a:stretch>
        </p:blipFill>
        <p:spPr bwMode="auto">
          <a:xfrm>
            <a:off x="5533803" y="380873"/>
            <a:ext cx="3455987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ZoneTexte 3"/>
          <p:cNvSpPr txBox="1">
            <a:spLocks noChangeArrowheads="1"/>
          </p:cNvSpPr>
          <p:nvPr/>
        </p:nvSpPr>
        <p:spPr bwMode="auto">
          <a:xfrm>
            <a:off x="4837113" y="2708275"/>
            <a:ext cx="1724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fr-FR" dirty="0">
                <a:latin typeface="+mj-lt"/>
              </a:rPr>
              <a:t>Hiérarchisation</a:t>
            </a:r>
          </a:p>
        </p:txBody>
      </p:sp>
      <p:sp>
        <p:nvSpPr>
          <p:cNvPr id="5" name="Accolade ouvrante 4"/>
          <p:cNvSpPr/>
          <p:nvPr/>
        </p:nvSpPr>
        <p:spPr>
          <a:xfrm>
            <a:off x="6716713" y="2708275"/>
            <a:ext cx="242888" cy="5762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ea typeface="ＭＳ Ｐゴシック" charset="-128"/>
            </a:endParaRPr>
          </a:p>
        </p:txBody>
      </p:sp>
      <p:sp>
        <p:nvSpPr>
          <p:cNvPr id="26629" name="Titre 5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fr-FR" dirty="0">
                <a:latin typeface="Arial" charset="0"/>
                <a:ea typeface="ＭＳ Ｐゴシック" charset="0"/>
                <a:cs typeface="Arial" charset="0"/>
              </a:rPr>
              <a:t>A quoi servent les styles:</a:t>
            </a:r>
          </a:p>
        </p:txBody>
      </p:sp>
      <p:sp>
        <p:nvSpPr>
          <p:cNvPr id="26630" name="Espace réservé du contenu 6"/>
          <p:cNvSpPr>
            <a:spLocks noGrp="1"/>
          </p:cNvSpPr>
          <p:nvPr>
            <p:ph sz="half" idx="1"/>
          </p:nvPr>
        </p:nvSpPr>
        <p:spPr bwMode="auto">
          <a:xfrm>
            <a:off x="280988" y="1600200"/>
            <a:ext cx="4038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lang="fr-FR" sz="2000" dirty="0">
                <a:latin typeface="Arial" charset="0"/>
                <a:ea typeface="ＭＳ Ｐゴシック" charset="0"/>
                <a:cs typeface="Arial" charset="0"/>
              </a:rPr>
              <a:t>organiser un texte et le rendre  plus agréable à lire</a:t>
            </a:r>
          </a:p>
          <a:p>
            <a:pPr>
              <a:lnSpc>
                <a:spcPct val="80000"/>
              </a:lnSpc>
            </a:pPr>
            <a:r>
              <a:rPr lang="fr-FR" sz="2000" dirty="0">
                <a:latin typeface="Arial" charset="0"/>
                <a:ea typeface="ＭＳ Ｐゴシック" charset="0"/>
                <a:cs typeface="Arial" charset="0"/>
              </a:rPr>
              <a:t>définir le format : des titres, des puces, des notes, des citations, etc.</a:t>
            </a:r>
          </a:p>
          <a:p>
            <a:pPr>
              <a:lnSpc>
                <a:spcPct val="80000"/>
              </a:lnSpc>
            </a:pPr>
            <a:r>
              <a:rPr lang="fr-FR" sz="2000" dirty="0">
                <a:latin typeface="Arial" charset="0"/>
                <a:ea typeface="ＭＳ Ｐゴシック" charset="0"/>
                <a:cs typeface="Arial" charset="0"/>
              </a:rPr>
              <a:t>garder une constance, une uniformité de présentation des documents</a:t>
            </a:r>
          </a:p>
          <a:p>
            <a:pPr>
              <a:lnSpc>
                <a:spcPct val="80000"/>
              </a:lnSpc>
            </a:pPr>
            <a:r>
              <a:rPr lang="fr-FR" sz="2000" dirty="0">
                <a:latin typeface="Arial" charset="0"/>
                <a:ea typeface="ＭＳ Ｐゴシック" charset="0"/>
                <a:cs typeface="Arial" charset="0"/>
              </a:rPr>
              <a:t>faire une table des matières</a:t>
            </a:r>
          </a:p>
          <a:p>
            <a:pPr>
              <a:lnSpc>
                <a:spcPct val="80000"/>
              </a:lnSpc>
            </a:pPr>
            <a:r>
              <a:rPr lang="fr-FR" sz="2000" dirty="0">
                <a:latin typeface="Arial" charset="0"/>
                <a:ea typeface="ＭＳ Ｐゴシック" charset="0"/>
                <a:cs typeface="Arial" charset="0"/>
              </a:rPr>
              <a:t>se déplacer rapidement dans un document</a:t>
            </a:r>
          </a:p>
          <a:p>
            <a:pPr>
              <a:lnSpc>
                <a:spcPct val="80000"/>
              </a:lnSpc>
            </a:pPr>
            <a:r>
              <a:rPr lang="fr-FR" sz="2000" dirty="0">
                <a:latin typeface="Arial" charset="0"/>
                <a:ea typeface="ＭＳ Ｐゴシック" charset="0"/>
                <a:cs typeface="Arial" charset="0"/>
              </a:rPr>
              <a:t>organiser ses idées en travaillant en mode plan</a:t>
            </a:r>
          </a:p>
          <a:p>
            <a:pPr>
              <a:lnSpc>
                <a:spcPct val="80000"/>
              </a:lnSpc>
            </a:pPr>
            <a:r>
              <a:rPr lang="fr-FR" sz="2000" dirty="0">
                <a:latin typeface="Arial" charset="0"/>
                <a:ea typeface="ＭＳ Ｐゴシック" charset="0"/>
                <a:cs typeface="Arial" charset="0"/>
              </a:rPr>
              <a:t>uniformiser tous vos documents</a:t>
            </a:r>
          </a:p>
          <a:p>
            <a:pPr>
              <a:lnSpc>
                <a:spcPct val="80000"/>
              </a:lnSpc>
            </a:pPr>
            <a:r>
              <a:rPr lang="fr-FR" sz="2000" dirty="0">
                <a:latin typeface="Arial" charset="0"/>
                <a:ea typeface="ＭＳ Ｐゴシック" charset="0"/>
                <a:cs typeface="Arial" charset="0"/>
              </a:rPr>
              <a:t>ne plus perdre de temps à formater un document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R3-MS3-RH - 2014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Fondamentaux de l’enseignement : ordinateur</a:t>
            </a: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F2F1-F194-9F47-8A1D-367BB5497899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848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4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r-FR" dirty="0">
                <a:latin typeface="Arial" charset="0"/>
                <a:ea typeface="ＭＳ Ｐゴシック" charset="0"/>
                <a:cs typeface="Arial" charset="0"/>
              </a:rPr>
              <a:t>Définir les attributs d’un style</a:t>
            </a:r>
          </a:p>
        </p:txBody>
      </p:sp>
      <p:sp>
        <p:nvSpPr>
          <p:cNvPr id="27651" name="Espace réservé du contenu 5"/>
          <p:cNvSpPr>
            <a:spLocks noGrp="1"/>
          </p:cNvSpPr>
          <p:nvPr>
            <p:ph idx="1"/>
          </p:nvPr>
        </p:nvSpPr>
        <p:spPr bwMode="auto">
          <a:xfrm>
            <a:off x="492125" y="1611092"/>
            <a:ext cx="82296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Font typeface="Wingdings" charset="0"/>
              <a:buChar char="ü"/>
            </a:pPr>
            <a:r>
              <a:rPr lang="fr-FR" sz="2400">
                <a:latin typeface="Arial" charset="0"/>
                <a:ea typeface="ＭＳ Ｐゴシック" charset="0"/>
                <a:cs typeface="Arial" charset="0"/>
              </a:rPr>
              <a:t>Une police de caractère (Arial, Georgia Calibri, etc.), la couleur du caractère (bleu, noir, rouge, vert, etc.), ses attributs (gras, italique, souligné, indice, etc)</a:t>
            </a:r>
          </a:p>
          <a:p>
            <a:pPr>
              <a:buFont typeface="Wingdings" charset="0"/>
              <a:buChar char="ü"/>
            </a:pPr>
            <a:r>
              <a:rPr lang="fr-FR" sz="2400">
                <a:latin typeface="Arial" charset="0"/>
                <a:ea typeface="ＭＳ Ｐゴシック" charset="0"/>
                <a:cs typeface="Arial" charset="0"/>
              </a:rPr>
              <a:t>La tabulation</a:t>
            </a:r>
          </a:p>
          <a:p>
            <a:pPr>
              <a:buFont typeface="Wingdings" charset="0"/>
              <a:buChar char="ü"/>
            </a:pPr>
            <a:r>
              <a:rPr lang="fr-FR" sz="2400">
                <a:latin typeface="Arial" charset="0"/>
                <a:ea typeface="ＭＳ Ｐゴシック" charset="0"/>
                <a:cs typeface="Arial" charset="0"/>
              </a:rPr>
              <a:t>L’alignement choisi (à gauche, centré, à droite, justifié)</a:t>
            </a:r>
          </a:p>
          <a:p>
            <a:pPr>
              <a:buFont typeface="Wingdings" charset="0"/>
              <a:buChar char="ü"/>
            </a:pPr>
            <a:r>
              <a:rPr lang="fr-FR" sz="2400">
                <a:latin typeface="Arial" charset="0"/>
                <a:ea typeface="ＭＳ Ｐゴシック" charset="0"/>
                <a:cs typeface="Arial" charset="0"/>
              </a:rPr>
              <a:t>Les paragraphes (avant, </a:t>
            </a:r>
            <a:r>
              <a:rPr lang="fr-FR">
                <a:latin typeface="Arial" charset="0"/>
                <a:ea typeface="ＭＳ Ｐゴシック" charset="0"/>
                <a:cs typeface="Arial" charset="0"/>
              </a:rPr>
              <a:t>après le paragraphe), inter</a:t>
            </a:r>
            <a:r>
              <a:rPr lang="fr-FR" sz="2400">
                <a:latin typeface="Arial" charset="0"/>
                <a:ea typeface="ＭＳ Ｐゴシック" charset="0"/>
                <a:cs typeface="Arial" charset="0"/>
              </a:rPr>
              <a:t>lignes, veuve, orpheline, solidaire, paragraphe solidaire</a:t>
            </a:r>
          </a:p>
          <a:p>
            <a:pPr>
              <a:buFont typeface="Wingdings" charset="0"/>
              <a:buChar char="ü"/>
            </a:pPr>
            <a:r>
              <a:rPr lang="fr-FR" sz="2400">
                <a:latin typeface="Arial" charset="0"/>
                <a:ea typeface="ＭＳ Ｐゴシック" charset="0"/>
                <a:cs typeface="Arial" charset="0"/>
              </a:rPr>
              <a:t>Cadre éventuel</a:t>
            </a:r>
          </a:p>
          <a:p>
            <a:pPr>
              <a:buFont typeface="Wingdings" charset="0"/>
              <a:buChar char="ü"/>
            </a:pPr>
            <a:r>
              <a:rPr lang="fr-FR" sz="2400">
                <a:latin typeface="Arial" charset="0"/>
                <a:ea typeface="ＭＳ Ｐゴシック" charset="0"/>
                <a:cs typeface="Arial" charset="0"/>
              </a:rPr>
              <a:t>La numérotation (pour les puces et les numéros)</a:t>
            </a:r>
          </a:p>
          <a:p>
            <a:pPr>
              <a:buFont typeface="Wingdings" charset="0"/>
              <a:buChar char="ü"/>
            </a:pPr>
            <a:r>
              <a:rPr lang="fr-FR" sz="2400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Utiliser les styles prédéfinis et les modifier à son choix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R3-MS3-RH - 2014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Fondamentaux de l’enseignement : ordinateur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F2F1-F194-9F47-8A1D-367BB5497899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078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oneTexte 3"/>
          <p:cNvSpPr txBox="1">
            <a:spLocks noChangeArrowheads="1"/>
          </p:cNvSpPr>
          <p:nvPr/>
        </p:nvSpPr>
        <p:spPr bwMode="auto">
          <a:xfrm>
            <a:off x="4837113" y="2708275"/>
            <a:ext cx="187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fr-FR" b="1"/>
              <a:t>Hiérarchisation</a:t>
            </a:r>
          </a:p>
        </p:txBody>
      </p:sp>
      <p:sp>
        <p:nvSpPr>
          <p:cNvPr id="5" name="Accolade ouvrante 4"/>
          <p:cNvSpPr/>
          <p:nvPr/>
        </p:nvSpPr>
        <p:spPr>
          <a:xfrm>
            <a:off x="6365875" y="2636838"/>
            <a:ext cx="242888" cy="5762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ea typeface="ＭＳ Ｐゴシック" charset="-128"/>
            </a:endParaRPr>
          </a:p>
        </p:txBody>
      </p:sp>
      <p:sp>
        <p:nvSpPr>
          <p:cNvPr id="28676" name="Titre 5"/>
          <p:cNvSpPr>
            <a:spLocks noGrp="1"/>
          </p:cNvSpPr>
          <p:nvPr>
            <p:ph type="title"/>
          </p:nvPr>
        </p:nvSpPr>
        <p:spPr bwMode="auto">
          <a:xfrm>
            <a:off x="457200" y="288907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r-FR" dirty="0">
                <a:ea typeface="ＭＳ Ｐゴシック" charset="0"/>
                <a:cs typeface="Arial" charset="0"/>
              </a:rPr>
              <a:t>Les « styles rapides »:</a:t>
            </a:r>
          </a:p>
        </p:txBody>
      </p:sp>
      <p:pic>
        <p:nvPicPr>
          <p:cNvPr id="286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75"/>
          <a:stretch>
            <a:fillRect/>
          </a:stretch>
        </p:blipFill>
        <p:spPr bwMode="auto">
          <a:xfrm>
            <a:off x="69850" y="1514475"/>
            <a:ext cx="90043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R3-MS3-RH - 2014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Fondamentaux de l’enseignement : ordinateur</a:t>
            </a: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F2F1-F194-9F47-8A1D-367BB5497899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6671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R3-MS3-RH - 2014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789554" y="6363673"/>
            <a:ext cx="4494160" cy="365125"/>
          </a:xfrm>
        </p:spPr>
        <p:txBody>
          <a:bodyPr/>
          <a:lstStyle/>
          <a:p>
            <a:r>
              <a:rPr lang="fr-FR" smtClean="0"/>
              <a:t>Fondamentaux de l’enseignement : ordinateur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F2F1-F194-9F47-8A1D-367BB5497899}" type="slidenum">
              <a:rPr lang="fr-FR" smtClean="0"/>
              <a:t>3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L’ordinateur en bref : matériel</a:t>
            </a:r>
            <a:endParaRPr lang="fr-FR" dirty="0"/>
          </a:p>
        </p:txBody>
      </p:sp>
      <p:pic>
        <p:nvPicPr>
          <p:cNvPr id="7" name="Image 6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743" y="2198137"/>
            <a:ext cx="3588057" cy="3181009"/>
          </a:xfrm>
          <a:prstGeom prst="rect">
            <a:avLst/>
          </a:prstGeom>
        </p:spPr>
      </p:pic>
      <p:pic>
        <p:nvPicPr>
          <p:cNvPr id="8" name="Image 7" descr="cartemer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456869"/>
            <a:ext cx="3185043" cy="2922277"/>
          </a:xfrm>
          <a:prstGeom prst="rect">
            <a:avLst/>
          </a:prstGeom>
        </p:spPr>
      </p:pic>
      <p:pic>
        <p:nvPicPr>
          <p:cNvPr id="9" name="Image 8" descr="peripheriques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250" y="1976050"/>
            <a:ext cx="4323950" cy="3859125"/>
          </a:xfrm>
          <a:prstGeom prst="rect">
            <a:avLst/>
          </a:prstGeom>
        </p:spPr>
      </p:pic>
      <p:pic>
        <p:nvPicPr>
          <p:cNvPr id="10" name="Image 9" descr="558px-Personal_computer,_exploded_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422" y="1319941"/>
            <a:ext cx="3960821" cy="425894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731843" y="2518314"/>
            <a:ext cx="2237699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 : écran</a:t>
            </a:r>
          </a:p>
          <a:p>
            <a:r>
              <a:rPr lang="fr-FR" dirty="0" smtClean="0"/>
              <a:t>2 : carte mère</a:t>
            </a:r>
          </a:p>
          <a:p>
            <a:r>
              <a:rPr lang="fr-FR" dirty="0" smtClean="0"/>
              <a:t>3 : processeur</a:t>
            </a:r>
          </a:p>
          <a:p>
            <a:r>
              <a:rPr lang="fr-FR" dirty="0" smtClean="0"/>
              <a:t>4 : RAM</a:t>
            </a:r>
          </a:p>
          <a:p>
            <a:r>
              <a:rPr lang="fr-FR" dirty="0" smtClean="0"/>
              <a:t>5 : cartes dédiées</a:t>
            </a:r>
          </a:p>
          <a:p>
            <a:r>
              <a:rPr lang="fr-FR" dirty="0" smtClean="0"/>
              <a:t>6 : bloc alimentation</a:t>
            </a:r>
          </a:p>
          <a:p>
            <a:r>
              <a:rPr lang="fr-FR" dirty="0" smtClean="0"/>
              <a:t>7 : lecteur graveur</a:t>
            </a:r>
          </a:p>
          <a:p>
            <a:r>
              <a:rPr lang="fr-FR" dirty="0" smtClean="0"/>
              <a:t>8 : disque dur</a:t>
            </a:r>
          </a:p>
          <a:p>
            <a:r>
              <a:rPr lang="fr-FR" dirty="0" smtClean="0"/>
              <a:t>9 : souris</a:t>
            </a:r>
          </a:p>
          <a:p>
            <a:r>
              <a:rPr lang="fr-FR" dirty="0" smtClean="0"/>
              <a:t>10 : clavier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25357" y="5875302"/>
            <a:ext cx="7915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http://</a:t>
            </a:r>
            <a:r>
              <a:rPr lang="fr-FR" dirty="0" err="1"/>
              <a:t>www.regard.org</a:t>
            </a:r>
            <a:r>
              <a:rPr lang="fr-FR" dirty="0"/>
              <a:t>/</a:t>
            </a:r>
            <a:r>
              <a:rPr lang="fr-FR" dirty="0" err="1"/>
              <a:t>eduformempl</a:t>
            </a:r>
            <a:r>
              <a:rPr lang="fr-FR" dirty="0"/>
              <a:t>/</a:t>
            </a:r>
            <a:r>
              <a:rPr lang="fr-FR" dirty="0" err="1"/>
              <a:t>form</a:t>
            </a:r>
            <a:r>
              <a:rPr lang="fr-FR" dirty="0"/>
              <a:t>-auto/</a:t>
            </a:r>
            <a:r>
              <a:rPr lang="fr-FR" dirty="0" err="1"/>
              <a:t>accueil.htm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1687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 bwMode="auto">
          <a:xfrm>
            <a:off x="317500" y="188913"/>
            <a:ext cx="8229600" cy="723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dirty="0">
                <a:ea typeface="ＭＳ Ｐゴシック" charset="0"/>
                <a:cs typeface="ＭＳ Ｐゴシック" charset="0"/>
              </a:rPr>
              <a:t>Indexation d’un document</a:t>
            </a:r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22"/>
          <a:stretch>
            <a:fillRect/>
          </a:stretch>
        </p:blipFill>
        <p:spPr bwMode="auto">
          <a:xfrm>
            <a:off x="69850" y="850900"/>
            <a:ext cx="9004300" cy="560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R3-MS3-RH - 2014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Fondamentaux de l’enseignement : ordinateur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F2F1-F194-9F47-8A1D-367BB5497899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52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5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dirty="0">
                <a:ea typeface="ＭＳ Ｐゴシック" charset="0"/>
                <a:cs typeface="ＭＳ Ｐゴシック" charset="0"/>
              </a:rPr>
              <a:t>Publipostage</a:t>
            </a:r>
          </a:p>
        </p:txBody>
      </p:sp>
      <p:sp>
        <p:nvSpPr>
          <p:cNvPr id="30723" name="Espace réservé du contenu 8"/>
          <p:cNvSpPr>
            <a:spLocks noGrp="1"/>
          </p:cNvSpPr>
          <p:nvPr>
            <p:ph idx="1"/>
          </p:nvPr>
        </p:nvSpPr>
        <p:spPr bwMode="auto">
          <a:xfrm>
            <a:off x="450850" y="1586458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r-FR" sz="2200" dirty="0">
                <a:latin typeface="Verdana" charset="0"/>
                <a:ea typeface="ＭＳ Ｐゴシック" charset="0"/>
                <a:cs typeface="ＭＳ Ｐゴシック" charset="0"/>
              </a:rPr>
              <a:t>Personnaliser des envois : lettres types, méls, enveloppes, étiquettes ... </a:t>
            </a:r>
          </a:p>
          <a:p>
            <a:r>
              <a:rPr lang="fr-FR" sz="2200" dirty="0">
                <a:latin typeface="Verdana" charset="0"/>
                <a:ea typeface="ＭＳ Ｐゴシック" charset="0"/>
                <a:cs typeface="ＭＳ Ｐゴシック" charset="0"/>
              </a:rPr>
              <a:t>Base unique (lettre, invitation, fiche administrative, relevé de notes) </a:t>
            </a:r>
          </a:p>
          <a:p>
            <a:r>
              <a:rPr lang="fr-FR" sz="2200" dirty="0">
                <a:latin typeface="Verdana" charset="0"/>
                <a:ea typeface="ＭＳ Ｐゴシック" charset="0"/>
                <a:cs typeface="ＭＳ Ｐゴシック" charset="0"/>
              </a:rPr>
              <a:t>Insertion d’informations personnalisées (Mr., Mme., nom, prénom, adresse, formule de politesse, note obtenue…) </a:t>
            </a:r>
          </a:p>
          <a:p>
            <a:r>
              <a:rPr lang="fr-FR" sz="2200" b="1" dirty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Créer autant de documents différents que de personnes concernées. 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87"/>
          <a:stretch>
            <a:fillRect/>
          </a:stretch>
        </p:blipFill>
        <p:spPr bwMode="auto">
          <a:xfrm>
            <a:off x="52388" y="4785487"/>
            <a:ext cx="9002712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1236663" y="6296787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fr-FR" b="1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2046288" y="6296787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fr-FR" b="1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4692650" y="6225350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fr-FR" b="1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6886575" y="6225350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fr-FR" b="1"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8493125" y="6225350"/>
            <a:ext cx="31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92929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fr-FR" b="1">
                <a:latin typeface="Arial" charset="0"/>
                <a:cs typeface="Arial" charset="0"/>
              </a:rPr>
              <a:t>5</a:t>
            </a:r>
          </a:p>
        </p:txBody>
      </p:sp>
      <p:cxnSp>
        <p:nvCxnSpPr>
          <p:cNvPr id="16" name="Connecteur droit avec flèche 15"/>
          <p:cNvCxnSpPr>
            <a:stCxn id="10" idx="0"/>
          </p:cNvCxnSpPr>
          <p:nvPr/>
        </p:nvCxnSpPr>
        <p:spPr>
          <a:xfrm rot="16200000" flipV="1">
            <a:off x="1243013" y="6147562"/>
            <a:ext cx="287337" cy="11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rot="5400000" flipH="1" flipV="1">
            <a:off x="1967707" y="6157881"/>
            <a:ext cx="4238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rot="5400000" flipH="1" flipV="1">
            <a:off x="4825207" y="6148356"/>
            <a:ext cx="4238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rot="5400000" flipH="1" flipV="1">
            <a:off x="6885782" y="6148356"/>
            <a:ext cx="4238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rot="5400000" flipH="1" flipV="1">
            <a:off x="8348662" y="6076125"/>
            <a:ext cx="4222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R3-MS3-RH - 2014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Fondamentaux de l’enseignement : ordinateur</a:t>
            </a: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F2F1-F194-9F47-8A1D-367BB5497899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43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L’ordinateur en bref</a:t>
            </a:r>
          </a:p>
          <a:p>
            <a:pPr lvl="1"/>
            <a:r>
              <a:rPr lang="fr-FR" dirty="0" smtClean="0"/>
              <a:t>Matériel</a:t>
            </a:r>
          </a:p>
          <a:p>
            <a:pPr lvl="1"/>
            <a:r>
              <a:rPr lang="fr-FR" dirty="0" smtClean="0"/>
              <a:t>Logiciel</a:t>
            </a:r>
          </a:p>
          <a:p>
            <a:pPr lvl="1"/>
            <a:r>
              <a:rPr lang="fr-FR" dirty="0" smtClean="0"/>
              <a:t>Réseau</a:t>
            </a:r>
          </a:p>
          <a:p>
            <a:pPr lvl="1"/>
            <a:r>
              <a:rPr lang="fr-FR" dirty="0" smtClean="0"/>
              <a:t>Applications </a:t>
            </a:r>
          </a:p>
          <a:p>
            <a:pPr lvl="1"/>
            <a:r>
              <a:rPr lang="fr-FR" dirty="0" smtClean="0"/>
              <a:t>Fichiers</a:t>
            </a:r>
          </a:p>
          <a:p>
            <a:r>
              <a:rPr lang="fr-FR" dirty="0" smtClean="0"/>
              <a:t>Suite </a:t>
            </a:r>
            <a:r>
              <a:rPr lang="fr-FR" dirty="0"/>
              <a:t>bureautique Microsoft</a:t>
            </a:r>
          </a:p>
          <a:p>
            <a:r>
              <a:rPr lang="fr-FR" dirty="0" smtClean="0"/>
              <a:t>Messagerie électronique</a:t>
            </a:r>
            <a:endParaRPr lang="fr-FR" dirty="0"/>
          </a:p>
          <a:p>
            <a:r>
              <a:rPr lang="fr-FR" dirty="0" smtClean="0"/>
              <a:t>Traitement de texte Word</a:t>
            </a:r>
          </a:p>
          <a:p>
            <a:r>
              <a:rPr lang="fr-FR" b="1" dirty="0" smtClean="0">
                <a:solidFill>
                  <a:srgbClr val="C00000"/>
                </a:solidFill>
              </a:rPr>
              <a:t>Tableur Excel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R3-MS3-RH - 2014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Fondamentaux de l’enseignement : ordinateur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F2F1-F194-9F47-8A1D-367BB5497899}" type="slidenum">
              <a:rPr lang="fr-FR" smtClean="0"/>
              <a:t>32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5627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fr-FR" sz="2000" dirty="0" smtClean="0">
                <a:latin typeface="+mj-lt"/>
              </a:rPr>
              <a:t>Réalisation de calculs, plus ou moins complexes, sur </a:t>
            </a:r>
            <a:r>
              <a:rPr lang="fr-FR" sz="2000" dirty="0">
                <a:latin typeface="+mj-lt"/>
              </a:rPr>
              <a:t>des </a:t>
            </a:r>
            <a:r>
              <a:rPr lang="fr-FR" sz="2000" dirty="0" smtClean="0">
                <a:latin typeface="+mj-lt"/>
              </a:rPr>
              <a:t>informations organisées (Numériques, alphanumériques, formules mathématiques) en </a:t>
            </a:r>
            <a:r>
              <a:rPr lang="fr-FR" sz="2000" dirty="0">
                <a:latin typeface="+mj-lt"/>
              </a:rPr>
              <a:t>tableau (feuille de calcul</a:t>
            </a:r>
            <a:r>
              <a:rPr lang="fr-FR" sz="2000" dirty="0" smtClean="0">
                <a:latin typeface="+mj-lt"/>
              </a:rPr>
              <a:t>) </a:t>
            </a:r>
          </a:p>
          <a:p>
            <a:pPr algn="just">
              <a:lnSpc>
                <a:spcPct val="80000"/>
              </a:lnSpc>
            </a:pPr>
            <a:r>
              <a:rPr lang="fr-FR" sz="2000" dirty="0" smtClean="0">
                <a:latin typeface="+mj-lt"/>
              </a:rPr>
              <a:t>Manipulation aisée des cellules</a:t>
            </a:r>
          </a:p>
          <a:p>
            <a:pPr algn="just">
              <a:lnSpc>
                <a:spcPct val="120000"/>
              </a:lnSpc>
            </a:pPr>
            <a:r>
              <a:rPr lang="fr-FR" sz="2000" dirty="0">
                <a:latin typeface="+mj-lt"/>
              </a:rPr>
              <a:t>Bonne adaptation aux </a:t>
            </a:r>
            <a:r>
              <a:rPr lang="fr-FR" sz="2000" dirty="0" smtClean="0">
                <a:latin typeface="+mj-lt"/>
              </a:rPr>
              <a:t>calculs (+ - * / et fonctions mathématiques, statistiques, logiques, manipulation de données)</a:t>
            </a:r>
            <a:endParaRPr lang="fr-FR" sz="2000" dirty="0">
              <a:latin typeface="+mj-lt"/>
            </a:endParaRPr>
          </a:p>
          <a:p>
            <a:pPr algn="just">
              <a:lnSpc>
                <a:spcPct val="120000"/>
              </a:lnSpc>
            </a:pPr>
            <a:r>
              <a:rPr lang="fr-FR" sz="2000" dirty="0" smtClean="0">
                <a:latin typeface="+mj-lt"/>
              </a:rPr>
              <a:t>Visualisation </a:t>
            </a:r>
            <a:r>
              <a:rPr lang="fr-FR" sz="2000" dirty="0">
                <a:latin typeface="+mj-lt"/>
              </a:rPr>
              <a:t>synthétique des données sous forme de </a:t>
            </a:r>
            <a:r>
              <a:rPr lang="fr-FR" sz="2000" dirty="0" smtClean="0">
                <a:latin typeface="+mj-lt"/>
              </a:rPr>
              <a:t>tableau</a:t>
            </a:r>
          </a:p>
          <a:p>
            <a:pPr algn="just"/>
            <a:r>
              <a:rPr lang="fr-FR" sz="2000" dirty="0" smtClean="0">
                <a:latin typeface="+mj-lt"/>
              </a:rPr>
              <a:t>Capacités graphiques pour </a:t>
            </a:r>
            <a:r>
              <a:rPr lang="fr-FR" sz="2000" dirty="0">
                <a:latin typeface="+mj-lt"/>
              </a:rPr>
              <a:t>de convertir des données en </a:t>
            </a:r>
            <a:r>
              <a:rPr lang="fr-FR" sz="2000" i="1" dirty="0">
                <a:latin typeface="+mj-lt"/>
              </a:rPr>
              <a:t> </a:t>
            </a:r>
            <a:r>
              <a:rPr lang="fr-FR" sz="2000" dirty="0" smtClean="0">
                <a:latin typeface="+mj-lt"/>
              </a:rPr>
              <a:t>graphique</a:t>
            </a:r>
          </a:p>
          <a:p>
            <a:pPr algn="just"/>
            <a:r>
              <a:rPr lang="fr-FR" sz="2000" dirty="0">
                <a:latin typeface="+mj-lt"/>
              </a:rPr>
              <a:t>S</a:t>
            </a:r>
            <a:r>
              <a:rPr lang="fr-FR" sz="2000" dirty="0">
                <a:latin typeface="+mj-lt"/>
                <a:cs typeface="Times New Roman" charset="0"/>
              </a:rPr>
              <a:t>olveur mathématique</a:t>
            </a:r>
          </a:p>
          <a:p>
            <a:pPr algn="just"/>
            <a:r>
              <a:rPr lang="fr-FR" sz="2000" dirty="0">
                <a:latin typeface="+mj-lt"/>
              </a:rPr>
              <a:t>Gestion de listes de données (type base de données)</a:t>
            </a:r>
          </a:p>
          <a:p>
            <a:pPr algn="just"/>
            <a:r>
              <a:rPr lang="fr-FR" sz="2000" dirty="0" smtClean="0">
                <a:latin typeface="+mj-lt"/>
              </a:rPr>
              <a:t>Environnement </a:t>
            </a:r>
            <a:r>
              <a:rPr lang="fr-FR" sz="2000" dirty="0">
                <a:latin typeface="+mj-lt"/>
              </a:rPr>
              <a:t>de programmation </a:t>
            </a:r>
            <a:r>
              <a:rPr lang="fr-FR" sz="2000" i="1" dirty="0">
                <a:latin typeface="+mj-lt"/>
              </a:rPr>
              <a:t>(langage VBA)</a:t>
            </a:r>
            <a:r>
              <a:rPr lang="fr-FR" sz="2000" i="1" dirty="0" smtClean="0">
                <a:latin typeface="+mj-lt"/>
              </a:rPr>
              <a:t>.</a:t>
            </a:r>
          </a:p>
          <a:p>
            <a:pPr algn="just"/>
            <a:r>
              <a:rPr lang="fr-FR" sz="2000" dirty="0" smtClean="0">
                <a:latin typeface="+mj-lt"/>
                <a:cs typeface="Times New Roman" charset="0"/>
              </a:rPr>
              <a:t>Vérificateur </a:t>
            </a:r>
            <a:r>
              <a:rPr lang="fr-FR" sz="2000" dirty="0">
                <a:latin typeface="+mj-lt"/>
                <a:cs typeface="Times New Roman" charset="0"/>
              </a:rPr>
              <a:t>d’orthographe, </a:t>
            </a:r>
            <a:r>
              <a:rPr lang="fr-FR" sz="2000" dirty="0" smtClean="0">
                <a:latin typeface="+mj-lt"/>
                <a:cs typeface="Times New Roman" charset="0"/>
              </a:rPr>
              <a:t>de </a:t>
            </a:r>
            <a:r>
              <a:rPr lang="fr-FR" sz="2000" dirty="0">
                <a:latin typeface="+mj-lt"/>
                <a:cs typeface="Times New Roman" charset="0"/>
              </a:rPr>
              <a:t>grammaire, </a:t>
            </a:r>
            <a:r>
              <a:rPr lang="fr-FR" sz="2000" dirty="0" smtClean="0">
                <a:latin typeface="+mj-lt"/>
                <a:cs typeface="Times New Roman" charset="0"/>
              </a:rPr>
              <a:t>etc</a:t>
            </a:r>
            <a:r>
              <a:rPr lang="fr-FR" sz="2000" dirty="0">
                <a:latin typeface="+mj-lt"/>
                <a:cs typeface="Times New Roman" charset="0"/>
              </a:rPr>
              <a:t>…</a:t>
            </a:r>
            <a:r>
              <a:rPr lang="fr-FR" sz="2000" dirty="0">
                <a:latin typeface="+mj-lt"/>
              </a:rPr>
              <a:t> </a:t>
            </a:r>
          </a:p>
          <a:p>
            <a:pPr algn="just"/>
            <a:endParaRPr lang="fr-FR" sz="2000" dirty="0">
              <a:latin typeface="+mj-lt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R3-MS3-RH - 2014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Fondamentaux de l’enseignement : ordinateur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F2F1-F194-9F47-8A1D-367BB5497899}" type="slidenum">
              <a:rPr lang="fr-FR" smtClean="0"/>
              <a:t>33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Tableur EXCEL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6616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73" y="1637735"/>
            <a:ext cx="8090497" cy="4550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R3-MS3-RH - 2014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Fondamentaux de l’enseignement : ordinateur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F2F1-F194-9F47-8A1D-367BB5497899}" type="slidenum">
              <a:rPr lang="fr-FR" smtClean="0"/>
              <a:t>34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Terminologie de base</a:t>
            </a:r>
            <a:endParaRPr lang="fr-FR" dirty="0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76762" y="2770094"/>
            <a:ext cx="1106423" cy="533400"/>
          </a:xfrm>
          <a:prstGeom prst="wedgeRectCallout">
            <a:avLst>
              <a:gd name="adj1" fmla="val 122408"/>
              <a:gd name="adj2" fmla="val -54299"/>
            </a:avLst>
          </a:prstGeom>
          <a:solidFill>
            <a:srgbClr val="D1FF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CA" sz="1400">
                <a:latin typeface="Arial" charset="0"/>
              </a:rPr>
              <a:t>En-tête de colonnes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76762" y="5035551"/>
            <a:ext cx="837897" cy="554038"/>
          </a:xfrm>
          <a:prstGeom prst="wedgeRectCallout">
            <a:avLst>
              <a:gd name="adj1" fmla="val 13716"/>
              <a:gd name="adj2" fmla="val -296947"/>
            </a:avLst>
          </a:prstGeom>
          <a:solidFill>
            <a:srgbClr val="D1FF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CA" sz="1400" dirty="0">
                <a:latin typeface="Arial" charset="0"/>
              </a:rPr>
              <a:t>En-tête de </a:t>
            </a:r>
            <a:r>
              <a:rPr lang="fr-CA" sz="1400" dirty="0" smtClean="0">
                <a:latin typeface="Arial" charset="0"/>
              </a:rPr>
              <a:t>ligne</a:t>
            </a:r>
            <a:endParaRPr lang="fr-CA" sz="1400" dirty="0">
              <a:latin typeface="Arial" charset="0"/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3230973" y="3913188"/>
            <a:ext cx="990600" cy="533400"/>
          </a:xfrm>
          <a:prstGeom prst="wedgeRectCallout">
            <a:avLst>
              <a:gd name="adj1" fmla="val -149473"/>
              <a:gd name="adj2" fmla="val -104423"/>
            </a:avLst>
          </a:prstGeom>
          <a:ln>
            <a:headEnd/>
            <a:tailEnd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CA" sz="1400" dirty="0">
                <a:solidFill>
                  <a:schemeClr val="lt1"/>
                </a:solidFill>
                <a:latin typeface="Arial" charset="0"/>
              </a:rPr>
              <a:t>Cellule active</a:t>
            </a:r>
          </a:p>
        </p:txBody>
      </p:sp>
      <p:sp>
        <p:nvSpPr>
          <p:cNvPr id="18" name="AutoShape 27"/>
          <p:cNvSpPr>
            <a:spLocks noChangeArrowheads="1"/>
          </p:cNvSpPr>
          <p:nvPr/>
        </p:nvSpPr>
        <p:spPr bwMode="auto">
          <a:xfrm>
            <a:off x="2367373" y="4921251"/>
            <a:ext cx="1447800" cy="381000"/>
          </a:xfrm>
          <a:prstGeom prst="wedgeRectCallout">
            <a:avLst>
              <a:gd name="adj1" fmla="val 32531"/>
              <a:gd name="adj2" fmla="val 226485"/>
            </a:avLst>
          </a:prstGeom>
          <a:solidFill>
            <a:srgbClr val="D1FF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CA" sz="1400">
                <a:latin typeface="Arial" charset="0"/>
              </a:rPr>
              <a:t>Barre d</a:t>
            </a:r>
            <a:r>
              <a:rPr lang="ja-JP" altLang="fr-CA" sz="1400">
                <a:latin typeface="Arial"/>
              </a:rPr>
              <a:t>’</a:t>
            </a:r>
            <a:r>
              <a:rPr lang="fr-CA" sz="1400">
                <a:latin typeface="Arial" charset="0"/>
              </a:rPr>
              <a:t>état</a:t>
            </a:r>
          </a:p>
        </p:txBody>
      </p:sp>
      <p:sp>
        <p:nvSpPr>
          <p:cNvPr id="19" name="AutoShape 29"/>
          <p:cNvSpPr>
            <a:spLocks noChangeArrowheads="1"/>
          </p:cNvSpPr>
          <p:nvPr/>
        </p:nvSpPr>
        <p:spPr bwMode="auto">
          <a:xfrm>
            <a:off x="1612774" y="6294120"/>
            <a:ext cx="754599" cy="381000"/>
          </a:xfrm>
          <a:prstGeom prst="wedgeRectCallout">
            <a:avLst>
              <a:gd name="adj1" fmla="val -111619"/>
              <a:gd name="adj2" fmla="val -131769"/>
            </a:avLst>
          </a:prstGeom>
          <a:ln>
            <a:headEnd/>
            <a:tailEnd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CA" sz="1400" dirty="0" smtClean="0">
                <a:latin typeface="Arial" charset="0"/>
              </a:rPr>
              <a:t>onglet</a:t>
            </a:r>
            <a:endParaRPr lang="fr-CA" sz="1400" dirty="0">
              <a:latin typeface="Arial" charset="0"/>
            </a:endParaRPr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4078934" y="1212615"/>
            <a:ext cx="1023317" cy="381000"/>
          </a:xfrm>
          <a:prstGeom prst="wedgeRectCallout">
            <a:avLst>
              <a:gd name="adj1" fmla="val 21869"/>
              <a:gd name="adj2" fmla="val 100374"/>
            </a:avLst>
          </a:prstGeom>
          <a:ln>
            <a:headEnd/>
            <a:tailEnd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CA" sz="1400" dirty="0" smtClean="0">
                <a:latin typeface="Arial" charset="0"/>
              </a:rPr>
              <a:t>classeur</a:t>
            </a:r>
            <a:endParaRPr lang="fr-CA" sz="1400" dirty="0">
              <a:latin typeface="Arial" charset="0"/>
            </a:endParaRP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7593809" y="2997200"/>
            <a:ext cx="1295400" cy="479766"/>
          </a:xfrm>
          <a:prstGeom prst="wedgeRectCallout">
            <a:avLst>
              <a:gd name="adj1" fmla="val -55899"/>
              <a:gd name="adj2" fmla="val 184787"/>
            </a:avLst>
          </a:prstGeom>
          <a:ln>
            <a:headEnd/>
            <a:tailEnd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CA" sz="1400" dirty="0">
                <a:solidFill>
                  <a:schemeClr val="lt1"/>
                </a:solidFill>
                <a:latin typeface="Arial" charset="0"/>
              </a:rPr>
              <a:t>Feuille de calcul</a:t>
            </a: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6679409" y="4921251"/>
            <a:ext cx="914400" cy="381000"/>
          </a:xfrm>
          <a:prstGeom prst="wedgeRectCallout">
            <a:avLst>
              <a:gd name="adj1" fmla="val -94917"/>
              <a:gd name="adj2" fmla="val -152941"/>
            </a:avLst>
          </a:prstGeom>
          <a:ln>
            <a:headEnd/>
            <a:tailEnd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CA" sz="1400" dirty="0">
                <a:solidFill>
                  <a:schemeClr val="lt1"/>
                </a:solidFill>
                <a:latin typeface="Arial" charset="0"/>
              </a:rPr>
              <a:t>cellule</a:t>
            </a:r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76762" y="1123670"/>
            <a:ext cx="1143000" cy="722170"/>
          </a:xfrm>
          <a:prstGeom prst="wedgeRectCallout">
            <a:avLst>
              <a:gd name="adj1" fmla="val 47237"/>
              <a:gd name="adj2" fmla="val 161219"/>
            </a:avLst>
          </a:prstGeom>
          <a:ln>
            <a:headEnd/>
            <a:tailEnd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CA" sz="1400" dirty="0">
                <a:solidFill>
                  <a:schemeClr val="lt1"/>
                </a:solidFill>
                <a:latin typeface="Arial" charset="0"/>
              </a:rPr>
              <a:t>Adresse </a:t>
            </a:r>
          </a:p>
          <a:p>
            <a:pPr algn="ctr"/>
            <a:r>
              <a:rPr lang="fr-CA" sz="1400" dirty="0">
                <a:solidFill>
                  <a:schemeClr val="lt1"/>
                </a:solidFill>
                <a:latin typeface="Arial" charset="0"/>
              </a:rPr>
              <a:t>ou</a:t>
            </a:r>
          </a:p>
          <a:p>
            <a:pPr algn="ctr"/>
            <a:r>
              <a:rPr lang="fr-CA" sz="1400" dirty="0">
                <a:solidFill>
                  <a:schemeClr val="lt1"/>
                </a:solidFill>
                <a:latin typeface="Arial" charset="0"/>
              </a:rPr>
              <a:t> référence</a:t>
            </a:r>
          </a:p>
        </p:txBody>
      </p:sp>
      <p:sp>
        <p:nvSpPr>
          <p:cNvPr id="27" name="AutoShape 11"/>
          <p:cNvSpPr>
            <a:spLocks noChangeArrowheads="1"/>
          </p:cNvSpPr>
          <p:nvPr/>
        </p:nvSpPr>
        <p:spPr bwMode="auto">
          <a:xfrm>
            <a:off x="4555921" y="2889138"/>
            <a:ext cx="1752600" cy="1219200"/>
          </a:xfrm>
          <a:prstGeom prst="wedgeRectCallout">
            <a:avLst>
              <a:gd name="adj1" fmla="val -157532"/>
              <a:gd name="adj2" fmla="val -31744"/>
            </a:avLst>
          </a:prstGeom>
          <a:solidFill>
            <a:srgbClr val="D1FF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CA" sz="1400" dirty="0">
                <a:latin typeface="Arial" charset="0"/>
              </a:rPr>
              <a:t>Valeur</a:t>
            </a:r>
          </a:p>
          <a:p>
            <a:pPr algn="ctr"/>
            <a:r>
              <a:rPr lang="fr-CA" sz="1400" dirty="0">
                <a:latin typeface="Arial" charset="0"/>
              </a:rPr>
              <a:t>Donnée qui prend la forme d</a:t>
            </a:r>
            <a:r>
              <a:rPr lang="ja-JP" altLang="fr-CA" sz="1400" dirty="0">
                <a:latin typeface="Arial"/>
              </a:rPr>
              <a:t>’</a:t>
            </a:r>
            <a:r>
              <a:rPr lang="fr-CA" sz="1400" dirty="0">
                <a:latin typeface="Arial" charset="0"/>
              </a:rPr>
              <a:t>un nombre ou d</a:t>
            </a:r>
            <a:r>
              <a:rPr lang="ja-JP" altLang="fr-CA" sz="1400" dirty="0">
                <a:latin typeface="Arial"/>
              </a:rPr>
              <a:t>’</a:t>
            </a:r>
            <a:r>
              <a:rPr lang="fr-CA" sz="1400" dirty="0">
                <a:latin typeface="Arial" charset="0"/>
              </a:rPr>
              <a:t>une formule</a:t>
            </a:r>
          </a:p>
        </p:txBody>
      </p:sp>
      <p:sp>
        <p:nvSpPr>
          <p:cNvPr id="28" name="AutoShape 20"/>
          <p:cNvSpPr>
            <a:spLocks noChangeArrowheads="1"/>
          </p:cNvSpPr>
          <p:nvPr/>
        </p:nvSpPr>
        <p:spPr bwMode="auto">
          <a:xfrm>
            <a:off x="1075405" y="3913187"/>
            <a:ext cx="1074737" cy="1296987"/>
          </a:xfrm>
          <a:prstGeom prst="wedgeRectCallout">
            <a:avLst>
              <a:gd name="adj1" fmla="val -76479"/>
              <a:gd name="adj2" fmla="val 105591"/>
            </a:avLst>
          </a:prstGeom>
          <a:solidFill>
            <a:srgbClr val="D1FF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CA" sz="1400">
                <a:latin typeface="Arial" charset="0"/>
              </a:rPr>
              <a:t>Boutons défilement des onglets de feuilles</a:t>
            </a:r>
          </a:p>
        </p:txBody>
      </p:sp>
      <p:sp>
        <p:nvSpPr>
          <p:cNvPr id="29" name="AutoShape 24"/>
          <p:cNvSpPr>
            <a:spLocks noChangeArrowheads="1"/>
          </p:cNvSpPr>
          <p:nvPr/>
        </p:nvSpPr>
        <p:spPr bwMode="auto">
          <a:xfrm>
            <a:off x="1727200" y="1332355"/>
            <a:ext cx="1727200" cy="304800"/>
          </a:xfrm>
          <a:prstGeom prst="wedgeRectCallout">
            <a:avLst>
              <a:gd name="adj1" fmla="val -1509"/>
              <a:gd name="adj2" fmla="val 349567"/>
            </a:avLst>
          </a:prstGeom>
          <a:ln>
            <a:headEnd/>
            <a:tailEnd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CA" sz="1400" dirty="0">
                <a:latin typeface="Arial" charset="0"/>
              </a:rPr>
              <a:t>Barre de formules</a:t>
            </a: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8024818" y="4954816"/>
            <a:ext cx="914400" cy="381000"/>
          </a:xfrm>
          <a:prstGeom prst="wedgeRectCallout">
            <a:avLst>
              <a:gd name="adj1" fmla="val -47298"/>
              <a:gd name="adj2" fmla="val 238487"/>
            </a:avLst>
          </a:prstGeom>
          <a:ln>
            <a:headEnd/>
            <a:tailEnd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CA" sz="1400" dirty="0" smtClean="0">
                <a:solidFill>
                  <a:schemeClr val="lt1"/>
                </a:solidFill>
                <a:latin typeface="Arial" charset="0"/>
              </a:rPr>
              <a:t>zoom</a:t>
            </a:r>
            <a:endParaRPr lang="fr-CA" sz="1400" dirty="0">
              <a:solidFill>
                <a:schemeClr val="lt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57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" t="-2170" r="-870" b="68446"/>
          <a:stretch/>
        </p:blipFill>
        <p:spPr bwMode="auto">
          <a:xfrm>
            <a:off x="251520" y="1391012"/>
            <a:ext cx="8664398" cy="164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Formatage des cellules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254829"/>
            <a:ext cx="8229600" cy="287133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R3-MS3-RH - 2014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Fondamentaux de l’enseignement : ordinateur</a:t>
            </a: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F2F1-F194-9F47-8A1D-367BB5497899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0088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7350" algn="just">
              <a:buClr>
                <a:schemeClr val="tx1"/>
              </a:buClr>
              <a:buSzPct val="100000"/>
              <a:tabLst>
                <a:tab pos="2286000" algn="l"/>
              </a:tabLst>
            </a:pPr>
            <a:r>
              <a:rPr lang="fr-FR" dirty="0" smtClean="0">
                <a:latin typeface="+mj-lt"/>
              </a:rPr>
              <a:t>Adaptation automatique des </a:t>
            </a:r>
            <a:r>
              <a:rPr lang="fr-FR" dirty="0">
                <a:latin typeface="+mj-lt"/>
              </a:rPr>
              <a:t>coordonnées des cellules en fonction de leur position </a:t>
            </a:r>
            <a:r>
              <a:rPr lang="fr-FR" dirty="0" smtClean="0">
                <a:latin typeface="+mj-lt"/>
              </a:rPr>
              <a:t>relative </a:t>
            </a:r>
          </a:p>
          <a:p>
            <a:pPr marL="387350" algn="just">
              <a:buClr>
                <a:schemeClr val="tx1"/>
              </a:buClr>
              <a:buSzPct val="100000"/>
              <a:tabLst>
                <a:tab pos="2286000" algn="l"/>
              </a:tabLst>
            </a:pPr>
            <a:r>
              <a:rPr lang="fr-FR" dirty="0" smtClean="0"/>
              <a:t>Référence absolue </a:t>
            </a:r>
            <a:r>
              <a:rPr lang="fr-FR" dirty="0"/>
              <a:t>d'une cellule au sein d'une formule de calcul </a:t>
            </a:r>
            <a:r>
              <a:rPr lang="fr-FR" dirty="0" smtClean="0"/>
              <a:t>via </a:t>
            </a:r>
            <a:r>
              <a:rPr lang="fr-FR" dirty="0"/>
              <a:t>le caractère </a:t>
            </a:r>
            <a:r>
              <a:rPr lang="fr-FR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$</a:t>
            </a:r>
            <a:r>
              <a:rPr lang="fr-FR" dirty="0" smtClean="0"/>
              <a:t> qui bloque </a:t>
            </a:r>
            <a:r>
              <a:rPr lang="fr-FR" dirty="0"/>
              <a:t>la référence de la cellule concernée dans la formule :</a:t>
            </a:r>
          </a:p>
          <a:p>
            <a:endParaRPr lang="fr-FR" dirty="0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>
                <a:effectLst/>
              </a:rPr>
              <a:t>Références relatives </a:t>
            </a:r>
            <a:r>
              <a:rPr lang="fr-FR" dirty="0" smtClean="0">
                <a:effectLst/>
              </a:rPr>
              <a:t/>
            </a:r>
            <a:br>
              <a:rPr lang="fr-FR" dirty="0" smtClean="0">
                <a:effectLst/>
              </a:rPr>
            </a:br>
            <a:r>
              <a:rPr lang="fr-FR" dirty="0">
                <a:effectLst/>
              </a:rPr>
              <a:t>R</a:t>
            </a:r>
            <a:r>
              <a:rPr lang="fr-FR" dirty="0" smtClean="0">
                <a:effectLst/>
              </a:rPr>
              <a:t>éférences absolues</a:t>
            </a:r>
            <a:endParaRPr lang="fr-FR" dirty="0">
              <a:solidFill>
                <a:schemeClr val="tx1"/>
              </a:solidFill>
              <a:effectLst/>
            </a:endParaRPr>
          </a:p>
        </p:txBody>
      </p:sp>
      <p:pic>
        <p:nvPicPr>
          <p:cNvPr id="75783" name="Picture 7" descr="C:\Mes documents\Current\images\XL05UkC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980244"/>
            <a:ext cx="5324475" cy="20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R3-MS3-RH - 2014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Fondamentaux de l’enseignement : ordinateur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F2F1-F194-9F47-8A1D-367BB5497899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790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96" y="197620"/>
            <a:ext cx="7772400" cy="1143000"/>
          </a:xfrm>
        </p:spPr>
        <p:txBody>
          <a:bodyPr/>
          <a:lstStyle/>
          <a:p>
            <a:r>
              <a:rPr lang="fr-FR" dirty="0"/>
              <a:t>Cellule nommée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7475" y="1602350"/>
            <a:ext cx="7924800" cy="37211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  <a:buFont typeface="Wingdings" charset="0"/>
              <a:buNone/>
            </a:pPr>
            <a:r>
              <a:rPr lang="fr-FR" dirty="0"/>
              <a:t>	</a:t>
            </a:r>
            <a:r>
              <a:rPr lang="fr-FR" sz="2800" dirty="0" smtClean="0"/>
              <a:t>Nommer une cellule </a:t>
            </a:r>
            <a:r>
              <a:rPr lang="fr-FR" sz="2800" dirty="0" smtClean="0">
                <a:sym typeface="Wingdings"/>
              </a:rPr>
              <a:t> </a:t>
            </a:r>
            <a:r>
              <a:rPr lang="fr-FR" sz="2800" dirty="0" smtClean="0"/>
              <a:t>mise </a:t>
            </a:r>
            <a:r>
              <a:rPr lang="fr-FR" sz="2800" dirty="0"/>
              <a:t>en absolu </a:t>
            </a:r>
            <a:r>
              <a:rPr lang="fr-FR" sz="2800" dirty="0" smtClean="0"/>
              <a:t>de ses références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fr-FR" sz="2800" dirty="0" smtClean="0"/>
              <a:t>Création </a:t>
            </a:r>
            <a:r>
              <a:rPr lang="fr-FR" sz="2800" dirty="0"/>
              <a:t>d'étiquettes pour une cellule ou un groupe de cellules. Les étiquettes </a:t>
            </a:r>
            <a:r>
              <a:rPr lang="fr-FR" sz="2800" dirty="0" smtClean="0"/>
              <a:t>fixent </a:t>
            </a:r>
            <a:r>
              <a:rPr lang="fr-FR" sz="2800" dirty="0"/>
              <a:t>des références absolues par défaut. </a:t>
            </a:r>
            <a:endParaRPr lang="fr-FR" sz="2800" dirty="0" smtClean="0"/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fr-FR" sz="2800" dirty="0" smtClean="0"/>
              <a:t>Exemple : étiquette </a:t>
            </a:r>
            <a:r>
              <a:rPr lang="fr-FR" sz="2800" b="1" dirty="0"/>
              <a:t>TVA</a:t>
            </a:r>
            <a:r>
              <a:rPr lang="fr-FR" sz="2800" dirty="0"/>
              <a:t> pour la cellule </a:t>
            </a:r>
            <a:r>
              <a:rPr lang="fr-FR" sz="2800" b="1" dirty="0"/>
              <a:t>H106 </a:t>
            </a:r>
            <a:r>
              <a:rPr lang="fr-FR" sz="2800" dirty="0"/>
              <a:t>:</a:t>
            </a:r>
            <a:r>
              <a:rPr lang="fr-FR" dirty="0"/>
              <a:t> </a:t>
            </a:r>
          </a:p>
        </p:txBody>
      </p:sp>
      <p:pic>
        <p:nvPicPr>
          <p:cNvPr id="76804" name="Picture 4" descr="C:\Mes documents\Current\images\cons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4608259"/>
            <a:ext cx="5232400" cy="124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R3-MS3-RH - 2014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Fondamentaux de l’enseignement : ordinateur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F2F1-F194-9F47-8A1D-367BB5497899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553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91" y="1288815"/>
            <a:ext cx="8792412" cy="494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graphiques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R3-MS3-RH - 2014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Fondamentaux de l’enseignement : ordinateur</a:t>
            </a: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F2F1-F194-9F47-8A1D-367BB5497899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8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8976"/>
            <a:ext cx="8664398" cy="487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graphiques : exemple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R3-MS3-RH - 2014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Fondamentaux de l’enseignement : ordinateur</a:t>
            </a: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F2F1-F194-9F47-8A1D-367BB5497899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721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L’ordinateur en bref : réseau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R3-MS3-RH - 2014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789554" y="6349716"/>
            <a:ext cx="4494160" cy="365125"/>
          </a:xfrm>
        </p:spPr>
        <p:txBody>
          <a:bodyPr/>
          <a:lstStyle/>
          <a:p>
            <a:r>
              <a:rPr lang="fr-FR" smtClean="0"/>
              <a:t>Fondamentaux de l’enseignement : ordinateur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F2F1-F194-9F47-8A1D-367BB5497899}" type="slidenum">
              <a:rPr lang="fr-FR" smtClean="0"/>
              <a:t>4</a:t>
            </a:fld>
            <a:endParaRPr lang="fr-FR"/>
          </a:p>
        </p:txBody>
      </p:sp>
      <p:pic>
        <p:nvPicPr>
          <p:cNvPr id="6" name="Image 5" descr="20870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98" y="1527852"/>
            <a:ext cx="5885478" cy="481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8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Tri de données</a:t>
            </a:r>
          </a:p>
          <a:p>
            <a:r>
              <a:rPr lang="fr-FR" dirty="0" smtClean="0"/>
              <a:t>Filtrage des données</a:t>
            </a:r>
          </a:p>
          <a:p>
            <a:r>
              <a:rPr lang="fr-FR" dirty="0" smtClean="0"/>
              <a:t>Solveur</a:t>
            </a:r>
          </a:p>
          <a:p>
            <a:r>
              <a:rPr lang="fr-FR" dirty="0" smtClean="0"/>
              <a:t>Tableau croisé dynamique</a:t>
            </a:r>
          </a:p>
          <a:p>
            <a:r>
              <a:rPr lang="fr-FR" dirty="0" smtClean="0"/>
              <a:t>Programmation </a:t>
            </a:r>
            <a:r>
              <a:rPr lang="fr-FR" dirty="0" err="1" smtClean="0"/>
              <a:t>visual</a:t>
            </a:r>
            <a:r>
              <a:rPr lang="fr-FR" dirty="0" smtClean="0"/>
              <a:t> basic (VBA)</a:t>
            </a:r>
          </a:p>
          <a:p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R3-MS3-RH - 2014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Fondamentaux de l’enseignement : ordinateur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F2F1-F194-9F47-8A1D-367BB5497899}" type="slidenum">
              <a:rPr lang="fr-FR" smtClean="0"/>
              <a:t>40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bien d’autres fonctions à découvrir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4959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 err="1" smtClean="0"/>
              <a:t>Qu’est</a:t>
            </a:r>
            <a:r>
              <a:rPr lang="en-GB" sz="3200" dirty="0" err="1"/>
              <a:t>-ce</a:t>
            </a:r>
            <a:r>
              <a:rPr lang="en-GB" sz="3200" dirty="0"/>
              <a:t> </a:t>
            </a:r>
            <a:r>
              <a:rPr lang="en-GB" sz="3200" dirty="0" err="1"/>
              <a:t>que</a:t>
            </a:r>
            <a:r>
              <a:rPr lang="en-GB" sz="3200" dirty="0"/>
              <a:t> </a:t>
            </a:r>
            <a:r>
              <a:rPr lang="en-GB" sz="3200" dirty="0" err="1"/>
              <a:t>c’est</a:t>
            </a:r>
            <a:r>
              <a:rPr lang="en-GB" sz="3200" dirty="0"/>
              <a:t>?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82668"/>
            <a:ext cx="8229600" cy="5073682"/>
          </a:xfrm>
          <a:ln/>
        </p:spPr>
        <p:txBody>
          <a:bodyPr>
            <a:normAutofit/>
          </a:bodyPr>
          <a:lstStyle/>
          <a:p>
            <a:pPr>
              <a:spcBef>
                <a:spcPts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latin typeface="Arial" charset="0"/>
              </a:rPr>
              <a:t>Virus : </a:t>
            </a:r>
            <a:r>
              <a:rPr lang="en-US" dirty="0">
                <a:latin typeface="Arial" charset="0"/>
                <a:cs typeface="Arial" charset="0"/>
              </a:rPr>
              <a:t>code </a:t>
            </a:r>
            <a:r>
              <a:rPr lang="en-US" dirty="0" err="1">
                <a:latin typeface="Arial" charset="0"/>
                <a:cs typeface="Arial" charset="0"/>
              </a:rPr>
              <a:t>malicieux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inclus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généralement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dans</a:t>
            </a:r>
            <a:r>
              <a:rPr lang="en-US" dirty="0">
                <a:latin typeface="Arial" charset="0"/>
                <a:cs typeface="Arial" charset="0"/>
              </a:rPr>
              <a:t> un format de </a:t>
            </a:r>
            <a:r>
              <a:rPr lang="en-US" dirty="0" err="1">
                <a:latin typeface="Arial" charset="0"/>
                <a:cs typeface="Arial" charset="0"/>
              </a:rPr>
              <a:t>fichier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couramment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utilisé</a:t>
            </a:r>
            <a:r>
              <a:rPr lang="en-US" dirty="0">
                <a:latin typeface="Arial" charset="0"/>
                <a:cs typeface="Arial" charset="0"/>
              </a:rPr>
              <a:t> et </a:t>
            </a:r>
            <a:r>
              <a:rPr lang="en-US" dirty="0" err="1">
                <a:latin typeface="Arial" charset="0"/>
                <a:cs typeface="Arial" charset="0"/>
              </a:rPr>
              <a:t>stocké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dans</a:t>
            </a:r>
            <a:r>
              <a:rPr lang="en-US" dirty="0">
                <a:latin typeface="Arial" charset="0"/>
                <a:cs typeface="Arial" charset="0"/>
              </a:rPr>
              <a:t> un </a:t>
            </a:r>
            <a:r>
              <a:rPr lang="en-US" dirty="0" err="1">
                <a:latin typeface="Arial" charset="0"/>
                <a:cs typeface="Arial" charset="0"/>
              </a:rPr>
              <a:t>système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d’exploitation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à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l’insu</a:t>
            </a:r>
            <a:r>
              <a:rPr lang="en-US" dirty="0">
                <a:latin typeface="Arial" charset="0"/>
                <a:cs typeface="Arial" charset="0"/>
              </a:rPr>
              <a:t> de son </a:t>
            </a:r>
            <a:r>
              <a:rPr lang="en-US" dirty="0" err="1">
                <a:latin typeface="Arial" charset="0"/>
                <a:cs typeface="Arial" charset="0"/>
              </a:rPr>
              <a:t>utilisateur</a:t>
            </a:r>
            <a:r>
              <a:rPr lang="en-US" dirty="0">
                <a:latin typeface="Arial" charset="0"/>
                <a:cs typeface="Arial" charset="0"/>
              </a:rPr>
              <a:t>.</a:t>
            </a:r>
            <a:endParaRPr lang="en-US" dirty="0">
              <a:latin typeface="Arial" charset="0"/>
            </a:endParaRPr>
          </a:p>
          <a:p>
            <a:pPr lvl="1">
              <a:spcBef>
                <a:spcPts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err="1">
                <a:latin typeface="Arial" charset="0"/>
              </a:rPr>
              <a:t>s'exécute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lorsqu'on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ouvre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ou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exécute</a:t>
            </a:r>
            <a:r>
              <a:rPr lang="en-US" dirty="0">
                <a:latin typeface="Arial" charset="0"/>
              </a:rPr>
              <a:t> le </a:t>
            </a:r>
            <a:r>
              <a:rPr lang="en-US" dirty="0" err="1">
                <a:latin typeface="Arial" charset="0"/>
              </a:rPr>
              <a:t>fichier</a:t>
            </a:r>
            <a:r>
              <a:rPr lang="en-US" dirty="0">
                <a:latin typeface="Arial" charset="0"/>
              </a:rPr>
              <a:t>. </a:t>
            </a: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latin typeface="Arial" charset="0"/>
              </a:rPr>
              <a:t>Action </a:t>
            </a:r>
            <a:r>
              <a:rPr lang="en-US" dirty="0">
                <a:latin typeface="Arial" charset="0"/>
              </a:rPr>
              <a:t>: </a:t>
            </a:r>
            <a:r>
              <a:rPr lang="en-US" dirty="0" err="1">
                <a:latin typeface="Arial" charset="0"/>
              </a:rPr>
              <a:t>Contamine</a:t>
            </a:r>
            <a:r>
              <a:rPr lang="en-US" dirty="0">
                <a:latin typeface="Arial" charset="0"/>
              </a:rPr>
              <a:t>, </a:t>
            </a:r>
            <a:r>
              <a:rPr lang="en-US" dirty="0" err="1">
                <a:latin typeface="Arial" charset="0"/>
              </a:rPr>
              <a:t>infecte</a:t>
            </a:r>
            <a:r>
              <a:rPr lang="en-US" dirty="0">
                <a:latin typeface="Arial" charset="0"/>
              </a:rPr>
              <a:t>, </a:t>
            </a:r>
            <a:r>
              <a:rPr lang="en-US" dirty="0" err="1">
                <a:latin typeface="Arial" charset="0"/>
              </a:rPr>
              <a:t>détruit</a:t>
            </a:r>
            <a:r>
              <a:rPr lang="en-US" dirty="0">
                <a:latin typeface="Arial" charset="0"/>
              </a:rPr>
              <a:t>. 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latin typeface="Arial" charset="0"/>
              </a:rPr>
              <a:t>susceptible de </a:t>
            </a:r>
            <a:r>
              <a:rPr lang="en-US" dirty="0" err="1">
                <a:latin typeface="Arial" charset="0"/>
              </a:rPr>
              <a:t>s’auto-exécuter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à</a:t>
            </a:r>
            <a:r>
              <a:rPr lang="en-US" dirty="0">
                <a:latin typeface="Arial" charset="0"/>
              </a:rPr>
              <a:t> un moment précis </a:t>
            </a:r>
            <a:r>
              <a:rPr lang="en-US" dirty="0" err="1">
                <a:latin typeface="Arial" charset="0"/>
              </a:rPr>
              <a:t>ou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lors</a:t>
            </a:r>
            <a:r>
              <a:rPr lang="en-US" dirty="0">
                <a:latin typeface="Arial" charset="0"/>
              </a:rPr>
              <a:t> du </a:t>
            </a:r>
            <a:r>
              <a:rPr lang="en-US" dirty="0" err="1">
                <a:latin typeface="Arial" charset="0"/>
              </a:rPr>
              <a:t>lancement</a:t>
            </a:r>
            <a:r>
              <a:rPr lang="en-US" dirty="0">
                <a:latin typeface="Arial" charset="0"/>
              </a:rPr>
              <a:t> d’un </a:t>
            </a:r>
            <a:r>
              <a:rPr lang="en-US" dirty="0" err="1">
                <a:latin typeface="Arial" charset="0"/>
              </a:rPr>
              <a:t>logiciel</a:t>
            </a:r>
            <a:r>
              <a:rPr lang="en-US" dirty="0">
                <a:latin typeface="Arial" charset="0"/>
              </a:rPr>
              <a:t>. 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err="1" smtClean="0">
                <a:latin typeface="Arial" charset="0"/>
              </a:rPr>
              <a:t>rarement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amical</a:t>
            </a:r>
            <a:r>
              <a:rPr lang="en-US" dirty="0">
                <a:latin typeface="Arial" charset="0"/>
              </a:rPr>
              <a:t>.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err="1" smtClean="0">
                <a:latin typeface="Arial" charset="0"/>
              </a:rPr>
              <a:t>peut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rendre</a:t>
            </a:r>
            <a:r>
              <a:rPr lang="en-US" dirty="0">
                <a:latin typeface="Arial" charset="0"/>
              </a:rPr>
              <a:t> le </a:t>
            </a:r>
            <a:r>
              <a:rPr lang="en-US" dirty="0" err="1">
                <a:latin typeface="Arial" charset="0"/>
              </a:rPr>
              <a:t>système</a:t>
            </a:r>
            <a:r>
              <a:rPr lang="en-US" dirty="0">
                <a:latin typeface="Arial" charset="0"/>
              </a:rPr>
              <a:t> hors </a:t>
            </a:r>
            <a:r>
              <a:rPr lang="en-US" dirty="0" err="1">
                <a:latin typeface="Arial" charset="0"/>
              </a:rPr>
              <a:t>d’usage</a:t>
            </a:r>
            <a:r>
              <a:rPr lang="en-US" dirty="0">
                <a:latin typeface="Arial" charset="0"/>
              </a:rPr>
              <a:t> en </a:t>
            </a:r>
            <a:r>
              <a:rPr lang="en-US" dirty="0" err="1">
                <a:latin typeface="Arial" charset="0"/>
              </a:rPr>
              <a:t>détruisant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certains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fichiers</a:t>
            </a:r>
            <a:r>
              <a:rPr lang="en-US" dirty="0">
                <a:latin typeface="Arial" charset="0"/>
              </a:rPr>
              <a:t> indispensables </a:t>
            </a:r>
            <a:r>
              <a:rPr lang="en-US" dirty="0" err="1">
                <a:latin typeface="Arial" charset="0"/>
              </a:rPr>
              <a:t>ou</a:t>
            </a:r>
            <a:r>
              <a:rPr lang="en-US" dirty="0">
                <a:latin typeface="Arial" charset="0"/>
              </a:rPr>
              <a:t> en </a:t>
            </a:r>
            <a:r>
              <a:rPr lang="en-US" dirty="0" err="1">
                <a:latin typeface="Arial" charset="0"/>
              </a:rPr>
              <a:t>saturant</a:t>
            </a:r>
            <a:r>
              <a:rPr lang="en-US" dirty="0">
                <a:latin typeface="Arial" charset="0"/>
              </a:rPr>
              <a:t> les </a:t>
            </a:r>
            <a:r>
              <a:rPr lang="en-US" dirty="0" err="1">
                <a:latin typeface="Arial" charset="0"/>
              </a:rPr>
              <a:t>ressources</a:t>
            </a:r>
            <a:r>
              <a:rPr lang="en-US" dirty="0">
                <a:latin typeface="Arial" charset="0"/>
              </a:rPr>
              <a:t> de la machine</a:t>
            </a:r>
          </a:p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Provenance : CD, </a:t>
            </a:r>
            <a:r>
              <a:rPr lang="en-GB" dirty="0" err="1" smtClean="0"/>
              <a:t>clés</a:t>
            </a:r>
            <a:r>
              <a:rPr lang="en-GB" dirty="0" smtClean="0"/>
              <a:t>, </a:t>
            </a:r>
            <a:r>
              <a:rPr lang="en-GB" dirty="0" err="1" smtClean="0"/>
              <a:t>téléchargements</a:t>
            </a:r>
            <a:r>
              <a:rPr lang="en-GB" dirty="0" smtClean="0"/>
              <a:t>, </a:t>
            </a:r>
            <a:r>
              <a:rPr lang="en-GB" dirty="0" err="1" smtClean="0"/>
              <a:t>courriels</a:t>
            </a:r>
            <a:r>
              <a:rPr lang="en-GB" dirty="0" smtClean="0"/>
              <a:t>, messages </a:t>
            </a:r>
            <a:r>
              <a:rPr lang="en-GB" dirty="0" err="1" smtClean="0"/>
              <a:t>instantanés</a:t>
            </a:r>
            <a:r>
              <a:rPr lang="en-GB" dirty="0"/>
              <a:t> </a:t>
            </a:r>
            <a:r>
              <a:rPr lang="en-GB" dirty="0" smtClean="0"/>
              <a:t>…</a:t>
            </a:r>
            <a:endParaRPr lang="en-GB" dirty="0"/>
          </a:p>
          <a:p>
            <a:pPr marL="0" indent="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>
              <a:latin typeface="Arial" charset="0"/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E99B-DA26-6341-8A4B-C4246316140A}" type="slidenum">
              <a:rPr lang="en-US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319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215417D-CE33-814C-9B00-D906AB65B799}" type="slidenum">
              <a:rPr lang="en-US"/>
              <a:pPr/>
              <a:t>42</a:t>
            </a:fld>
            <a:endParaRPr lang="en-US"/>
          </a:p>
        </p:txBody>
      </p:sp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6400" y="228600"/>
            <a:ext cx="8051800" cy="1143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Types de </a:t>
            </a:r>
            <a:r>
              <a:rPr lang="en-GB" dirty="0"/>
              <a:t>Virus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7848600" cy="4984750"/>
          </a:xfrm>
          <a:ln/>
        </p:spPr>
        <p:txBody>
          <a:bodyPr>
            <a:normAutofit/>
          </a:bodyPr>
          <a:lstStyle/>
          <a:p>
            <a:pPr>
              <a:spcBef>
                <a:spcPts val="7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1" dirty="0" smtClean="0"/>
              <a:t>Virus </a:t>
            </a:r>
            <a:r>
              <a:rPr lang="en-US" b="1" dirty="0"/>
              <a:t>de </a:t>
            </a:r>
            <a:r>
              <a:rPr lang="en-US" b="1" dirty="0" err="1"/>
              <a:t>secteur</a:t>
            </a:r>
            <a:r>
              <a:rPr lang="en-US" b="1" dirty="0"/>
              <a:t> </a:t>
            </a:r>
            <a:r>
              <a:rPr lang="en-US" b="1" dirty="0" err="1"/>
              <a:t>d'amorce</a:t>
            </a:r>
            <a:r>
              <a:rPr lang="en-US" dirty="0"/>
              <a:t> (= virus de "boot sector“) </a:t>
            </a:r>
          </a:p>
          <a:p>
            <a:pPr>
              <a:spcBef>
                <a:spcPts val="7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1" dirty="0"/>
              <a:t>Cheval de </a:t>
            </a:r>
            <a:r>
              <a:rPr lang="en-US" b="1" dirty="0" err="1" smtClean="0"/>
              <a:t>Troie</a:t>
            </a:r>
            <a:r>
              <a:rPr lang="en-US" b="1" dirty="0" smtClean="0"/>
              <a:t> : </a:t>
            </a:r>
            <a:r>
              <a:rPr lang="en-US" dirty="0" err="1"/>
              <a:t>programme</a:t>
            </a:r>
            <a:r>
              <a:rPr lang="en-US" dirty="0"/>
              <a:t> </a:t>
            </a:r>
            <a:r>
              <a:rPr lang="en-US" dirty="0" err="1"/>
              <a:t>caché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un </a:t>
            </a:r>
            <a:r>
              <a:rPr lang="en-US" dirty="0" err="1"/>
              <a:t>autre</a:t>
            </a:r>
            <a:r>
              <a:rPr lang="en-US" dirty="0"/>
              <a:t> qui </a:t>
            </a:r>
            <a:r>
              <a:rPr lang="en-US" dirty="0" err="1"/>
              <a:t>exécute</a:t>
            </a:r>
            <a:r>
              <a:rPr lang="en-US" dirty="0"/>
              <a:t> des </a:t>
            </a:r>
            <a:r>
              <a:rPr lang="en-US" dirty="0" err="1"/>
              <a:t>commandes</a:t>
            </a:r>
            <a:r>
              <a:rPr lang="en-US" dirty="0"/>
              <a:t> </a:t>
            </a:r>
            <a:r>
              <a:rPr lang="en-US" dirty="0" err="1" smtClean="0"/>
              <a:t>malveillantes</a:t>
            </a:r>
            <a:r>
              <a:rPr lang="en-US" dirty="0" smtClean="0"/>
              <a:t>, </a:t>
            </a:r>
            <a:r>
              <a:rPr lang="en-US" dirty="0"/>
              <a:t>et </a:t>
            </a:r>
            <a:r>
              <a:rPr lang="en-US" dirty="0" smtClean="0"/>
              <a:t>qui, </a:t>
            </a:r>
            <a:r>
              <a:rPr lang="en-US" dirty="0" err="1" smtClean="0"/>
              <a:t>généralement</a:t>
            </a:r>
            <a:r>
              <a:rPr lang="en-US" dirty="0" smtClean="0"/>
              <a:t>, </a:t>
            </a:r>
            <a:r>
              <a:rPr lang="en-US" dirty="0" err="1"/>
              <a:t>donne</a:t>
            </a:r>
            <a:r>
              <a:rPr lang="en-US" dirty="0"/>
              <a:t> un </a:t>
            </a:r>
            <a:r>
              <a:rPr lang="en-US" dirty="0" err="1" smtClean="0"/>
              <a:t>accès</a:t>
            </a:r>
            <a:r>
              <a:rPr lang="en-US" dirty="0" smtClean="0"/>
              <a:t> “</a:t>
            </a:r>
            <a:r>
              <a:rPr lang="en-US" dirty="0" err="1" smtClean="0"/>
              <a:t>dérobé</a:t>
            </a:r>
            <a:r>
              <a:rPr lang="en-US" dirty="0" smtClean="0"/>
              <a:t>” </a:t>
            </a:r>
            <a:r>
              <a:rPr lang="en-US" dirty="0" err="1"/>
              <a:t>à</a:t>
            </a:r>
            <a:r>
              <a:rPr lang="en-US" dirty="0"/>
              <a:t> la </a:t>
            </a:r>
            <a:r>
              <a:rPr lang="en-US" dirty="0" smtClean="0"/>
              <a:t>machine</a:t>
            </a:r>
            <a:endParaRPr lang="en-US" b="1" dirty="0"/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dirty="0" smtClean="0"/>
              <a:t>Macro</a:t>
            </a:r>
            <a:r>
              <a:rPr lang="en-GB" b="1" dirty="0" smtClean="0"/>
              <a:t> virus : </a:t>
            </a:r>
            <a:r>
              <a:rPr lang="en-US" dirty="0" err="1"/>
              <a:t>infectent</a:t>
            </a:r>
            <a:r>
              <a:rPr lang="en-US" dirty="0"/>
              <a:t> </a:t>
            </a:r>
            <a:r>
              <a:rPr lang="en-US" dirty="0" err="1"/>
              <a:t>uniquement</a:t>
            </a:r>
            <a:r>
              <a:rPr lang="en-US" dirty="0"/>
              <a:t> des documents (Word, Excel...), en </a:t>
            </a:r>
            <a:r>
              <a:rPr lang="en-US" dirty="0" err="1"/>
              <a:t>utilisant</a:t>
            </a:r>
            <a:r>
              <a:rPr lang="en-US" dirty="0"/>
              <a:t> le </a:t>
            </a:r>
            <a:r>
              <a:rPr lang="en-US" dirty="0" err="1"/>
              <a:t>langage</a:t>
            </a:r>
            <a:r>
              <a:rPr lang="en-US" dirty="0"/>
              <a:t> Visual Basic pour </a:t>
            </a:r>
            <a:r>
              <a:rPr lang="en-US" dirty="0" smtClean="0"/>
              <a:t>Application.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b="1" dirty="0"/>
          </a:p>
          <a:p>
            <a:pPr marL="341313" indent="-341313">
              <a:spcBef>
                <a:spcPts val="700"/>
              </a:spcBef>
              <a:buClr>
                <a:srgbClr val="FFCC00"/>
              </a:buClr>
              <a:buFont typeface="Monotype Sorts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17492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ouée 8"/>
          <p:cNvSpPr/>
          <p:nvPr/>
        </p:nvSpPr>
        <p:spPr>
          <a:xfrm>
            <a:off x="2911698" y="2292022"/>
            <a:ext cx="3002004" cy="3002004"/>
          </a:xfrm>
          <a:prstGeom prst="donut">
            <a:avLst>
              <a:gd name="adj" fmla="val 2753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R3-MS3-RH - 2014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790996" y="6356350"/>
            <a:ext cx="4492718" cy="365125"/>
          </a:xfrm>
        </p:spPr>
        <p:txBody>
          <a:bodyPr/>
          <a:lstStyle/>
          <a:p>
            <a:r>
              <a:rPr lang="fr-FR" dirty="0" smtClean="0"/>
              <a:t>Fondamentaux de l’enseignement : ordinateur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F2F1-F194-9F47-8A1D-367BB5497899}" type="slidenum">
              <a:rPr lang="fr-FR" smtClean="0"/>
              <a:t>5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L’ordinateur en bref : logiciel</a:t>
            </a:r>
            <a:endParaRPr lang="fr-FR" dirty="0"/>
          </a:p>
        </p:txBody>
      </p:sp>
      <p:sp>
        <p:nvSpPr>
          <p:cNvPr id="7" name="Bouée 6"/>
          <p:cNvSpPr/>
          <p:nvPr/>
        </p:nvSpPr>
        <p:spPr>
          <a:xfrm>
            <a:off x="3753321" y="3123373"/>
            <a:ext cx="1321589" cy="1321589"/>
          </a:xfrm>
          <a:prstGeom prst="donut">
            <a:avLst>
              <a:gd name="adj" fmla="val 31762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Bouée 9"/>
          <p:cNvSpPr/>
          <p:nvPr/>
        </p:nvSpPr>
        <p:spPr>
          <a:xfrm>
            <a:off x="2147582" y="1579498"/>
            <a:ext cx="4538015" cy="4538015"/>
          </a:xfrm>
          <a:prstGeom prst="donut">
            <a:avLst>
              <a:gd name="adj" fmla="val 17547"/>
            </a:avLst>
          </a:prstGeom>
          <a:solidFill>
            <a:srgbClr val="CCFFCC"/>
          </a:solidFill>
          <a:ln>
            <a:solidFill>
              <a:srgbClr val="92B93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Bulle rectangulaire 12"/>
          <p:cNvSpPr/>
          <p:nvPr/>
        </p:nvSpPr>
        <p:spPr>
          <a:xfrm>
            <a:off x="7175814" y="1669051"/>
            <a:ext cx="1682959" cy="850110"/>
          </a:xfrm>
          <a:prstGeom prst="wedgeRectCallout">
            <a:avLst>
              <a:gd name="adj1" fmla="val -208148"/>
              <a:gd name="adj2" fmla="val 15255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Fonctions de base 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Système (BIOS)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Couche cachée</a:t>
            </a:r>
          </a:p>
        </p:txBody>
      </p:sp>
      <p:sp>
        <p:nvSpPr>
          <p:cNvPr id="14" name="Bulle rectangulaire 13"/>
          <p:cNvSpPr/>
          <p:nvPr/>
        </p:nvSpPr>
        <p:spPr>
          <a:xfrm>
            <a:off x="7175814" y="3228039"/>
            <a:ext cx="1682959" cy="850110"/>
          </a:xfrm>
          <a:prstGeom prst="wedgeRectCallout">
            <a:avLst>
              <a:gd name="adj1" fmla="val -165203"/>
              <a:gd name="adj2" fmla="val 22602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Système d’exploitation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(texte, graphique)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5" name="Bulle rectangulaire 14"/>
          <p:cNvSpPr/>
          <p:nvPr/>
        </p:nvSpPr>
        <p:spPr>
          <a:xfrm>
            <a:off x="7175814" y="4848323"/>
            <a:ext cx="1682959" cy="850110"/>
          </a:xfrm>
          <a:prstGeom prst="wedgeRectCallout">
            <a:avLst>
              <a:gd name="adj1" fmla="val -114896"/>
              <a:gd name="adj2" fmla="val -79414"/>
            </a:avLst>
          </a:prstGeom>
          <a:solidFill>
            <a:srgbClr val="CCFFCC"/>
          </a:solidFill>
          <a:ln>
            <a:solidFill>
              <a:srgbClr val="92B93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Logiciels d’application</a:t>
            </a: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12" name="Espace réservé du contenu 11" descr="cartemere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4" t="20029" r="21433" b="20029"/>
          <a:stretch/>
        </p:blipFill>
        <p:spPr>
          <a:xfrm>
            <a:off x="4098990" y="3499984"/>
            <a:ext cx="598845" cy="578165"/>
          </a:xfrm>
        </p:spPr>
      </p:pic>
    </p:spTree>
    <p:extLst>
      <p:ext uri="{BB962C8B-B14F-4D97-AF65-F5344CB8AC3E}">
        <p14:creationId xmlns:p14="http://schemas.microsoft.com/office/powerpoint/2010/main" val="2727006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Bureau</a:t>
            </a:r>
          </a:p>
          <a:p>
            <a:r>
              <a:rPr lang="fr-FR" dirty="0" smtClean="0"/>
              <a:t>Raccourci</a:t>
            </a:r>
          </a:p>
          <a:p>
            <a:r>
              <a:rPr lang="fr-FR" dirty="0" err="1" smtClean="0"/>
              <a:t>Widgets</a:t>
            </a:r>
            <a:r>
              <a:rPr lang="fr-FR" dirty="0" smtClean="0"/>
              <a:t> </a:t>
            </a:r>
          </a:p>
          <a:p>
            <a:r>
              <a:rPr lang="fr-FR" dirty="0" smtClean="0"/>
              <a:t>Barre de tâches</a:t>
            </a:r>
          </a:p>
          <a:p>
            <a:pPr marL="0" indent="0">
              <a:buNone/>
            </a:pPr>
            <a:r>
              <a:rPr lang="fr-FR" dirty="0" smtClean="0"/>
              <a:t>(applications)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Dossiers</a:t>
            </a:r>
          </a:p>
          <a:p>
            <a:r>
              <a:rPr lang="fr-FR" dirty="0" smtClean="0"/>
              <a:t>Fichiers</a:t>
            </a:r>
          </a:p>
          <a:p>
            <a:r>
              <a:rPr lang="fr-FR" dirty="0" smtClean="0"/>
              <a:t>Arborescence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R3-MS3-RH - 2014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Fondamentaux de l’enseignement : ordinateur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F2F1-F194-9F47-8A1D-367BB5497899}" type="slidenum">
              <a:rPr lang="fr-FR" smtClean="0"/>
              <a:t>6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Système d’exploitation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047" y="3855975"/>
            <a:ext cx="4228496" cy="237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046" y="1379474"/>
            <a:ext cx="4209143" cy="236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necteur droit avec flèche 9"/>
          <p:cNvCxnSpPr/>
          <p:nvPr/>
        </p:nvCxnSpPr>
        <p:spPr>
          <a:xfrm>
            <a:off x="2427514" y="1785257"/>
            <a:ext cx="3450772" cy="11974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2329543" y="2155371"/>
            <a:ext cx="2111828" cy="1687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2329543" y="2068286"/>
            <a:ext cx="5736771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3124200" y="3156857"/>
            <a:ext cx="3091543" cy="48985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2944585" y="5584371"/>
            <a:ext cx="2139044" cy="2068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2329543" y="4463143"/>
            <a:ext cx="3701143" cy="8926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2329543" y="4920054"/>
            <a:ext cx="2754086" cy="26154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019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84103" y="3199068"/>
            <a:ext cx="8229600" cy="3013675"/>
          </a:xfrm>
        </p:spPr>
        <p:txBody>
          <a:bodyPr>
            <a:normAutofit/>
          </a:bodyPr>
          <a:lstStyle/>
          <a:p>
            <a:r>
              <a:rPr lang="fr-FR" dirty="0" smtClean="0"/>
              <a:t>Doigt </a:t>
            </a:r>
            <a:r>
              <a:rPr lang="fr-FR" dirty="0"/>
              <a:t>électronique de </a:t>
            </a:r>
            <a:r>
              <a:rPr lang="fr-FR" dirty="0" smtClean="0"/>
              <a:t>l’ordinateur : Pointer </a:t>
            </a:r>
            <a:r>
              <a:rPr lang="fr-FR" dirty="0"/>
              <a:t>sur des éléments dans l’environnement </a:t>
            </a:r>
            <a:r>
              <a:rPr lang="fr-FR" dirty="0" smtClean="0"/>
              <a:t>graphique Windows</a:t>
            </a:r>
            <a:r>
              <a:rPr lang="fr-FR" dirty="0"/>
              <a:t>. </a:t>
            </a:r>
          </a:p>
          <a:p>
            <a:r>
              <a:rPr lang="fr-FR" dirty="0" smtClean="0"/>
              <a:t>Bouton gauche </a:t>
            </a:r>
            <a:r>
              <a:rPr lang="fr-FR" dirty="0"/>
              <a:t>sert à </a:t>
            </a:r>
            <a:r>
              <a:rPr lang="fr-FR" dirty="0" smtClean="0"/>
              <a:t>activer ou ouvrir un élément. </a:t>
            </a:r>
          </a:p>
          <a:p>
            <a:r>
              <a:rPr lang="fr-FR" dirty="0" smtClean="0"/>
              <a:t>Clic et double clic.</a:t>
            </a:r>
          </a:p>
          <a:p>
            <a:r>
              <a:rPr lang="fr-FR" dirty="0" smtClean="0"/>
              <a:t>Bouton droit </a:t>
            </a:r>
            <a:r>
              <a:rPr lang="fr-FR" dirty="0"/>
              <a:t>permet </a:t>
            </a:r>
            <a:r>
              <a:rPr lang="fr-FR" dirty="0" smtClean="0"/>
              <a:t>d’accéder au menu contextuel. </a:t>
            </a:r>
          </a:p>
          <a:p>
            <a:r>
              <a:rPr lang="fr-FR" dirty="0" smtClean="0"/>
              <a:t>Roulette : faire </a:t>
            </a:r>
            <a:r>
              <a:rPr lang="fr-FR" dirty="0"/>
              <a:t>défiler </a:t>
            </a:r>
            <a:r>
              <a:rPr lang="fr-FR" dirty="0" smtClean="0"/>
              <a:t>à l’écran.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R3-MS3-RH - 2014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Fondamentaux de l’enseignement : ordinateur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F2F1-F194-9F47-8A1D-367BB5497899}" type="slidenum">
              <a:rPr lang="fr-FR" smtClean="0"/>
              <a:t>7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souris dans l’environnement </a:t>
            </a:r>
            <a:r>
              <a:rPr lang="fr-FR" dirty="0" err="1" smtClean="0"/>
              <a:t>windows</a:t>
            </a:r>
            <a:endParaRPr lang="fr-FR" dirty="0"/>
          </a:p>
        </p:txBody>
      </p:sp>
      <p:pic>
        <p:nvPicPr>
          <p:cNvPr id="7" name="Image 6" descr="ebddedbf-2e62-42e3-85cb-033a536dd297_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6" y="1647817"/>
            <a:ext cx="2689263" cy="1490864"/>
          </a:xfrm>
          <a:prstGeom prst="rect">
            <a:avLst/>
          </a:prstGeom>
        </p:spPr>
      </p:pic>
      <p:pic>
        <p:nvPicPr>
          <p:cNvPr id="8" name="Image 7" descr="c37bbe12-9f9d-40bb-b6b1-90323735d363_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615" y="1778079"/>
            <a:ext cx="2183239" cy="126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80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Propriétaire : modification et diffusion par l’auteur. Acquisition de droit pour l’utilisation (ex: suite office </a:t>
            </a:r>
            <a:r>
              <a:rPr lang="fr-FR" dirty="0" err="1" smtClean="0"/>
              <a:t>microsoft</a:t>
            </a:r>
            <a:r>
              <a:rPr lang="fr-FR" dirty="0" smtClean="0"/>
              <a:t>, </a:t>
            </a:r>
            <a:r>
              <a:rPr lang="fr-FR" dirty="0" err="1" smtClean="0"/>
              <a:t>photoshop</a:t>
            </a:r>
            <a:r>
              <a:rPr lang="fr-FR" dirty="0" smtClean="0"/>
              <a:t>, </a:t>
            </a:r>
            <a:r>
              <a:rPr lang="fr-FR" dirty="0" err="1" smtClean="0"/>
              <a:t>matlab</a:t>
            </a:r>
            <a:r>
              <a:rPr lang="fr-FR" dirty="0" smtClean="0"/>
              <a:t>, 3Dstudio…) </a:t>
            </a:r>
          </a:p>
          <a:p>
            <a:r>
              <a:rPr lang="fr-FR" dirty="0" smtClean="0"/>
              <a:t>Partagiciel (shareware) : </a:t>
            </a:r>
            <a:r>
              <a:rPr lang="fr-FR" dirty="0"/>
              <a:t>modification par </a:t>
            </a:r>
            <a:r>
              <a:rPr lang="fr-FR" dirty="0" smtClean="0"/>
              <a:t>l’auteur, utilisation « bridée ». L’utilisation prolongée nécessite une « contribution » à l’auteur (3Dshop, </a:t>
            </a:r>
            <a:r>
              <a:rPr lang="fr-FR" dirty="0" err="1"/>
              <a:t>S</a:t>
            </a:r>
            <a:r>
              <a:rPr lang="fr-FR" dirty="0" err="1" smtClean="0"/>
              <a:t>pice</a:t>
            </a:r>
            <a:r>
              <a:rPr lang="fr-FR" dirty="0" smtClean="0"/>
              <a:t> …)</a:t>
            </a:r>
          </a:p>
          <a:p>
            <a:r>
              <a:rPr lang="fr-FR" dirty="0" smtClean="0"/>
              <a:t>Graticiel (freeware) : modification par l’auteur, utilisation et diffusion libre (ex: adobe </a:t>
            </a:r>
            <a:r>
              <a:rPr lang="fr-FR" dirty="0" err="1" smtClean="0"/>
              <a:t>acrobat</a:t>
            </a:r>
            <a:r>
              <a:rPr lang="fr-FR" dirty="0" smtClean="0"/>
              <a:t> </a:t>
            </a:r>
            <a:r>
              <a:rPr lang="fr-FR" dirty="0" err="1" smtClean="0"/>
              <a:t>reader</a:t>
            </a:r>
            <a:r>
              <a:rPr lang="fr-FR" dirty="0" smtClean="0"/>
              <a:t>, VLC media </a:t>
            </a:r>
            <a:r>
              <a:rPr lang="fr-FR" dirty="0" err="1" smtClean="0"/>
              <a:t>player</a:t>
            </a:r>
            <a:r>
              <a:rPr lang="fr-FR" dirty="0" smtClean="0"/>
              <a:t>…)</a:t>
            </a:r>
          </a:p>
          <a:p>
            <a:r>
              <a:rPr lang="fr-FR" dirty="0" smtClean="0"/>
              <a:t>Code source libre (open source) : code mis à disposition gratuitement (ex: Linux, art of illusion …)</a:t>
            </a:r>
          </a:p>
          <a:p>
            <a:r>
              <a:rPr lang="fr-FR" dirty="0" smtClean="0"/>
              <a:t>Logiciel </a:t>
            </a:r>
            <a:r>
              <a:rPr lang="fr-FR" dirty="0"/>
              <a:t>libre (</a:t>
            </a:r>
            <a:r>
              <a:rPr lang="fr-FR" dirty="0">
                <a:hlinkClick r:id="rId2"/>
              </a:rPr>
              <a:t>http://www.logiciellibre.net</a:t>
            </a:r>
            <a:r>
              <a:rPr lang="fr-FR" dirty="0" smtClean="0">
                <a:hlinkClick r:id="rId2"/>
              </a:rPr>
              <a:t>/</a:t>
            </a:r>
            <a:r>
              <a:rPr lang="fr-FR" dirty="0" smtClean="0"/>
              <a:t> ) : copie, modification, diffusion libre te gratuite (ex: suite Open office, libre office, Firefox, </a:t>
            </a:r>
            <a:r>
              <a:rPr lang="fr-FR" dirty="0" err="1" smtClean="0"/>
              <a:t>mySQL</a:t>
            </a:r>
            <a:r>
              <a:rPr lang="fr-FR" dirty="0" smtClean="0"/>
              <a:t>, </a:t>
            </a:r>
            <a:r>
              <a:rPr lang="fr-FR" dirty="0" err="1" smtClean="0"/>
              <a:t>Sylab,openCMS</a:t>
            </a:r>
            <a:r>
              <a:rPr lang="fr-FR" dirty="0" smtClean="0"/>
              <a:t> …)</a:t>
            </a:r>
          </a:p>
          <a:p>
            <a:r>
              <a:rPr lang="fr-FR" dirty="0" err="1" smtClean="0"/>
              <a:t>Sofware</a:t>
            </a:r>
            <a:r>
              <a:rPr lang="fr-FR" dirty="0" smtClean="0"/>
              <a:t> as a service : accès en ligne payant ou non (ex: office live, </a:t>
            </a:r>
            <a:r>
              <a:rPr lang="fr-FR" dirty="0" err="1" smtClean="0"/>
              <a:t>cloud</a:t>
            </a:r>
            <a:r>
              <a:rPr lang="fr-FR" dirty="0" smtClean="0"/>
              <a:t> office …)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R3-MS3-RH - 2014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Fondamentaux de l’enseignement : ordinateur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F2F1-F194-9F47-8A1D-367BB5497899}" type="slidenum">
              <a:rPr lang="fr-FR" smtClean="0"/>
              <a:t>8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Logiciels d’applications : les types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2719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 smtClean="0"/>
              <a:t>Fichier :</a:t>
            </a:r>
          </a:p>
          <a:p>
            <a:pPr lvl="1"/>
            <a:r>
              <a:rPr lang="fr-FR" sz="2200" dirty="0" smtClean="0"/>
              <a:t>Créé </a:t>
            </a:r>
            <a:r>
              <a:rPr lang="fr-FR" sz="2200" dirty="0"/>
              <a:t>par une application</a:t>
            </a:r>
          </a:p>
          <a:p>
            <a:pPr lvl="1"/>
            <a:r>
              <a:rPr lang="fr-FR" sz="2200" dirty="0" smtClean="0"/>
              <a:t>Informations, stockées </a:t>
            </a:r>
            <a:r>
              <a:rPr lang="fr-FR" sz="2200" dirty="0"/>
              <a:t>sous la forme </a:t>
            </a:r>
            <a:r>
              <a:rPr lang="fr-FR" sz="2200" dirty="0" smtClean="0"/>
              <a:t>d’octets pour en garder </a:t>
            </a:r>
            <a:r>
              <a:rPr lang="fr-FR" sz="2200" dirty="0"/>
              <a:t>une trace </a:t>
            </a:r>
            <a:r>
              <a:rPr lang="fr-FR" sz="2200" dirty="0" smtClean="0"/>
              <a:t>et les réutiliser. </a:t>
            </a:r>
          </a:p>
          <a:p>
            <a:pPr lvl="1"/>
            <a:r>
              <a:rPr lang="fr-FR" sz="2200" dirty="0"/>
              <a:t>Enregistré sur le disque dur (ou équivalent) avec </a:t>
            </a:r>
            <a:r>
              <a:rPr lang="fr-FR" sz="2200" dirty="0" smtClean="0"/>
              <a:t>un nom :  	</a:t>
            </a:r>
            <a:r>
              <a:rPr lang="fr-FR" sz="2800" dirty="0" smtClean="0">
                <a:solidFill>
                  <a:srgbClr val="FF0000"/>
                </a:solidFill>
              </a:rPr>
              <a:t>"</a:t>
            </a:r>
            <a:r>
              <a:rPr lang="fr-FR" sz="2800" b="1" dirty="0" err="1">
                <a:solidFill>
                  <a:srgbClr val="FF0000"/>
                </a:solidFill>
              </a:rPr>
              <a:t>nom_du_fichier.ext</a:t>
            </a:r>
            <a:r>
              <a:rPr lang="fr-FR" sz="2800" dirty="0">
                <a:solidFill>
                  <a:srgbClr val="FF0000"/>
                </a:solidFill>
              </a:rPr>
              <a:t>". </a:t>
            </a:r>
            <a:endParaRPr lang="fr-FR" sz="2200" dirty="0" smtClean="0">
              <a:solidFill>
                <a:srgbClr val="FF0000"/>
              </a:solidFill>
            </a:endParaRPr>
          </a:p>
          <a:p>
            <a:pPr lvl="1"/>
            <a:r>
              <a:rPr lang="fr-FR" sz="2200" dirty="0" smtClean="0"/>
              <a:t>Ext </a:t>
            </a:r>
            <a:r>
              <a:rPr lang="fr-FR" sz="2200" dirty="0"/>
              <a:t>= caractéristique de l’application qui l’a créé </a:t>
            </a:r>
            <a:endParaRPr lang="fr-FR" sz="2200" b="1" dirty="0" smtClean="0"/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fr-FR" b="1" dirty="0" smtClean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fr-FR" b="1" dirty="0" smtClean="0"/>
              <a:t>Des règles de nommage à respecter : </a:t>
            </a:r>
            <a:endParaRPr lang="fr-FR" b="1" dirty="0"/>
          </a:p>
          <a:p>
            <a:pPr lvl="1">
              <a:lnSpc>
                <a:spcPct val="95000"/>
              </a:lnSpc>
              <a:spcBef>
                <a:spcPct val="0"/>
              </a:spcBef>
            </a:pPr>
            <a:r>
              <a:rPr lang="fr-FR" sz="2200" dirty="0" smtClean="0"/>
              <a:t>choisir </a:t>
            </a:r>
            <a:r>
              <a:rPr lang="fr-FR" sz="2200" dirty="0"/>
              <a:t>un nom suffisamment explicite</a:t>
            </a:r>
          </a:p>
          <a:p>
            <a:pPr lvl="1">
              <a:lnSpc>
                <a:spcPct val="95000"/>
              </a:lnSpc>
              <a:spcBef>
                <a:spcPct val="0"/>
              </a:spcBef>
            </a:pPr>
            <a:r>
              <a:rPr lang="fr-FR" sz="2200" dirty="0" smtClean="0"/>
              <a:t> </a:t>
            </a:r>
            <a:r>
              <a:rPr lang="fr-FR" sz="2200" dirty="0"/>
              <a:t>éviter les caractères accentués, les signes  de ponctuation, les espaces (préférer _ )</a:t>
            </a:r>
          </a:p>
          <a:p>
            <a:pPr lvl="1">
              <a:lnSpc>
                <a:spcPct val="95000"/>
              </a:lnSpc>
              <a:spcBef>
                <a:spcPct val="0"/>
              </a:spcBef>
            </a:pPr>
            <a:r>
              <a:rPr lang="fr-FR" sz="2200" dirty="0" smtClean="0"/>
              <a:t> </a:t>
            </a:r>
            <a:r>
              <a:rPr lang="fr-FR" sz="2200" dirty="0"/>
              <a:t>si dates, utiliser la date </a:t>
            </a:r>
            <a:r>
              <a:rPr lang="fr-FR" sz="2200" dirty="0" smtClean="0"/>
              <a:t>américaine 4 </a:t>
            </a:r>
            <a:r>
              <a:rPr lang="fr-FR" sz="2200" dirty="0"/>
              <a:t>mars 2008 </a:t>
            </a:r>
            <a:r>
              <a:rPr lang="fr-FR" sz="2200" dirty="0">
                <a:sym typeface="Wingdings" charset="0"/>
              </a:rPr>
              <a:t> </a:t>
            </a:r>
            <a:r>
              <a:rPr lang="fr-FR" sz="2200" dirty="0" smtClean="0">
                <a:sym typeface="Wingdings" charset="0"/>
              </a:rPr>
              <a:t>20080304</a:t>
            </a:r>
            <a:endParaRPr lang="fr-FR" sz="2200" dirty="0">
              <a:sym typeface="Wingdings" charset="0"/>
            </a:endParaRPr>
          </a:p>
          <a:p>
            <a:pPr lvl="1">
              <a:lnSpc>
                <a:spcPct val="95000"/>
              </a:lnSpc>
              <a:spcBef>
                <a:spcPct val="0"/>
              </a:spcBef>
            </a:pPr>
            <a:r>
              <a:rPr lang="fr-FR" sz="2200" dirty="0"/>
              <a:t> identifier clairement les différentes versions d’un même document</a:t>
            </a:r>
            <a:endParaRPr lang="fr-FR" sz="2200" dirty="0">
              <a:sym typeface="Wingdings" charset="0"/>
            </a:endParaRPr>
          </a:p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R3-MS3-RH - 2014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Fondamentaux de l’enseignement : ordinateur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F2F1-F194-9F47-8A1D-367BB5497899}" type="slidenum">
              <a:rPr lang="fr-FR" smtClean="0"/>
              <a:t>9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Fichiers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747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éminaire_MEMP_atelier_4_v0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Séminaire_MEMP_atelier_4_v0.potx</Template>
  <TotalTime>9636</TotalTime>
  <Words>1748</Words>
  <Application>Microsoft Macintosh PowerPoint</Application>
  <PresentationFormat>Présentation à l'écran (4:3)</PresentationFormat>
  <Paragraphs>423</Paragraphs>
  <Slides>42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4" baseType="lpstr">
      <vt:lpstr>Séminaire_MEMP_atelier_4_v0</vt:lpstr>
      <vt:lpstr>Document</vt:lpstr>
      <vt:lpstr>Fondamentaux  de l’enseignement</vt:lpstr>
      <vt:lpstr>Sommaire</vt:lpstr>
      <vt:lpstr>L’ordinateur en bref : matériel</vt:lpstr>
      <vt:lpstr>L’ordinateur en bref : réseau</vt:lpstr>
      <vt:lpstr>L’ordinateur en bref : logiciel</vt:lpstr>
      <vt:lpstr>Système d’exploitation</vt:lpstr>
      <vt:lpstr>La souris dans l’environnement windows</vt:lpstr>
      <vt:lpstr>Logiciels d’applications : les types</vt:lpstr>
      <vt:lpstr>Fichiers</vt:lpstr>
      <vt:lpstr>Fichiers classiques</vt:lpstr>
      <vt:lpstr>Sommaire</vt:lpstr>
      <vt:lpstr>Messagerie : architecture</vt:lpstr>
      <vt:lpstr>Messagerie</vt:lpstr>
      <vt:lpstr>Messagerie </vt:lpstr>
      <vt:lpstr>Signatures</vt:lpstr>
      <vt:lpstr>Sommaire</vt:lpstr>
      <vt:lpstr>La suite bureautique Microsoft Office</vt:lpstr>
      <vt:lpstr>Ergonomie Office</vt:lpstr>
      <vt:lpstr>Sommaire</vt:lpstr>
      <vt:lpstr>Fonctionnalités  d’un traitement de texte</vt:lpstr>
      <vt:lpstr>Concevoir un document avec word</vt:lpstr>
      <vt:lpstr>Terminologie word</vt:lpstr>
      <vt:lpstr>Terminologie  de mise en page d’un texte</vt:lpstr>
      <vt:lpstr>Format du texte</vt:lpstr>
      <vt:lpstr>Présentation PowerPoint</vt:lpstr>
      <vt:lpstr>Deux fonctions utiles</vt:lpstr>
      <vt:lpstr>A quoi servent les styles:</vt:lpstr>
      <vt:lpstr>Définir les attributs d’un style</vt:lpstr>
      <vt:lpstr>Les « styles rapides »:</vt:lpstr>
      <vt:lpstr>Indexation d’un document</vt:lpstr>
      <vt:lpstr>Publipostage</vt:lpstr>
      <vt:lpstr>Sommaire</vt:lpstr>
      <vt:lpstr>Tableur EXCEL</vt:lpstr>
      <vt:lpstr>Terminologie de base</vt:lpstr>
      <vt:lpstr>Formatage des cellules</vt:lpstr>
      <vt:lpstr>Références relatives  Références absolues</vt:lpstr>
      <vt:lpstr>Cellule nommée</vt:lpstr>
      <vt:lpstr>Les graphiques</vt:lpstr>
      <vt:lpstr>Les graphiques : exemple</vt:lpstr>
      <vt:lpstr>Et bien d’autres fonctions à découvrir</vt:lpstr>
      <vt:lpstr>Qu’est-ce que c’est?</vt:lpstr>
      <vt:lpstr>Types de Virus</vt:lpstr>
    </vt:vector>
  </TitlesOfParts>
  <Company>Université Paris-Sud11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Georges Michailesco</dc:creator>
  <cp:lastModifiedBy>Georges Michaïlesco</cp:lastModifiedBy>
  <cp:revision>200</cp:revision>
  <dcterms:created xsi:type="dcterms:W3CDTF">2013-10-05T17:10:48Z</dcterms:created>
  <dcterms:modified xsi:type="dcterms:W3CDTF">2014-04-02T17:37:40Z</dcterms:modified>
</cp:coreProperties>
</file>