
<file path=[Content_Types].xml><?xml version="1.0" encoding="utf-8"?>
<Types xmlns="http://schemas.openxmlformats.org/package/2006/content-types">
  <Default Extension="xml" ContentType="application/xml"/>
  <Default Extension="wav" ContentType="audio/wav"/>
  <Default Extension="wmf" ContentType="image/x-w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32"/>
  </p:notesMasterIdLst>
  <p:handoutMasterIdLst>
    <p:handoutMasterId r:id="rId33"/>
  </p:handoutMasterIdLst>
  <p:sldIdLst>
    <p:sldId id="319" r:id="rId2"/>
    <p:sldId id="320"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66"/>
    <a:srgbClr val="FFF69C"/>
    <a:srgbClr val="FFFC60"/>
    <a:srgbClr val="FB21B8"/>
    <a:srgbClr val="0000DD"/>
    <a:srgbClr val="0000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1" d="100"/>
          <a:sy n="91" d="100"/>
        </p:scale>
        <p:origin x="-155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9D0FA3-0DA6-7843-90E2-8FA45709174C}" type="datetimeFigureOut">
              <a:rPr lang="fr-FR" smtClean="0"/>
              <a:t>02/04/2014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D8F3A4-A0A0-8047-821E-B3EBB648451F}" type="slidenum">
              <a:rPr lang="fr-FR" smtClean="0"/>
              <a:t>‹#›</a:t>
            </a:fld>
            <a:endParaRPr lang="fr-FR"/>
          </a:p>
        </p:txBody>
      </p:sp>
    </p:spTree>
    <p:extLst>
      <p:ext uri="{BB962C8B-B14F-4D97-AF65-F5344CB8AC3E}">
        <p14:creationId xmlns:p14="http://schemas.microsoft.com/office/powerpoint/2010/main" val="29399010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D9DA01-C0CA-A14A-BA93-D4885D884029}" type="datetimeFigureOut">
              <a:rPr lang="fr-FR" smtClean="0"/>
              <a:pPr/>
              <a:t>02/04/2014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E85B7-0093-504B-B92F-EFAC37E034D8}" type="slidenum">
              <a:rPr lang="fr-FR" smtClean="0"/>
              <a:pPr/>
              <a:t>‹#›</a:t>
            </a:fld>
            <a:endParaRPr lang="fr-FR"/>
          </a:p>
        </p:txBody>
      </p:sp>
    </p:spTree>
    <p:extLst>
      <p:ext uri="{BB962C8B-B14F-4D97-AF65-F5344CB8AC3E}">
        <p14:creationId xmlns:p14="http://schemas.microsoft.com/office/powerpoint/2010/main" val="38730584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99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Souligné et majuscules = plus difficile à lire</a:t>
            </a:r>
          </a:p>
        </p:txBody>
      </p:sp>
      <p:sp>
        <p:nvSpPr>
          <p:cNvPr id="399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571ABB-2ACA-4E18-824C-190EF2215CA2}" type="slidenum">
              <a:rPr lang="fr-CA"/>
              <a:pPr fontAlgn="base">
                <a:spcBef>
                  <a:spcPct val="0"/>
                </a:spcBef>
                <a:spcAft>
                  <a:spcPct val="0"/>
                </a:spcAft>
              </a:pPr>
              <a:t>9</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p:spPr>
        <p:txBody>
          <a:bodyPr/>
          <a:lstStyle/>
          <a:p>
            <a:fld id="{D0DFD00A-ECEF-4D6B-83EA-51C615642F83}" type="slidenum">
              <a:rPr lang="fr-FR" smtClean="0">
                <a:cs typeface="Arial" charset="0"/>
              </a:rPr>
              <a:pPr/>
              <a:t>21</a:t>
            </a:fld>
            <a:endParaRPr lang="fr-FR" smtClean="0">
              <a:cs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La diapo est peu lisible : Fond non neutre. Le titre est dans une police peu lisible - Le texte est trop petit. Il y a trop de texte. </a:t>
            </a:r>
          </a:p>
        </p:txBody>
      </p:sp>
      <p:sp>
        <p:nvSpPr>
          <p:cNvPr id="409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615B9-E8D0-48DA-A01E-23A4E8E8D81C}" type="slidenum">
              <a:rPr lang="fr-CA"/>
              <a:pPr fontAlgn="base">
                <a:spcBef>
                  <a:spcPct val="0"/>
                </a:spcBef>
                <a:spcAft>
                  <a:spcPct val="0"/>
                </a:spcAft>
              </a:pPr>
              <a:t>24</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19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La diapo est peu lisible : Fond non neutre. Le titre est dans une police peu lisible - Le texte est trop petit. Il y a trop de texte. </a:t>
            </a:r>
          </a:p>
        </p:txBody>
      </p:sp>
      <p:sp>
        <p:nvSpPr>
          <p:cNvPr id="419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6E7B3D-FED0-4E29-A74D-F24AE51928E5}" type="slidenum">
              <a:rPr lang="fr-CA"/>
              <a:pPr fontAlgn="base">
                <a:spcBef>
                  <a:spcPct val="0"/>
                </a:spcBef>
                <a:spcAft>
                  <a:spcPct val="0"/>
                </a:spcAft>
              </a:pPr>
              <a:t>25</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r>
              <a:rPr lang="fr-FR" smtClean="0"/>
              <a:t>R3-MS3-RH - 2014</a:t>
            </a:r>
            <a:endParaRPr lang="fr-FR"/>
          </a:p>
        </p:txBody>
      </p:sp>
      <p:sp>
        <p:nvSpPr>
          <p:cNvPr id="5" name="Espace réservé du pied de page 4"/>
          <p:cNvSpPr>
            <a:spLocks noGrp="1"/>
          </p:cNvSpPr>
          <p:nvPr>
            <p:ph type="ftr" sz="quarter" idx="11"/>
          </p:nvPr>
        </p:nvSpPr>
        <p:spPr/>
        <p:txBody>
          <a:bodyPr/>
          <a:lstStyle/>
          <a:p>
            <a:r>
              <a:rPr lang="fr-FR" smtClean="0"/>
              <a:t>Socle commun Blida - atelier 7 : doctorat</a:t>
            </a:r>
            <a:endParaRPr lang="fr-FR"/>
          </a:p>
        </p:txBody>
      </p:sp>
      <p:sp>
        <p:nvSpPr>
          <p:cNvPr id="6" name="Espace réservé du numéro de diapositive 5"/>
          <p:cNvSpPr>
            <a:spLocks noGrp="1"/>
          </p:cNvSpPr>
          <p:nvPr>
            <p:ph type="sldNum" sz="quarter" idx="12"/>
          </p:nvPr>
        </p:nvSpPr>
        <p:spPr/>
        <p:txBody>
          <a:bodyPr/>
          <a:lstStyle/>
          <a:p>
            <a:fld id="{918429D6-AEBA-CB49-B91E-A0325D11F9CC}" type="slidenum">
              <a:rPr lang="fr-FR" smtClean="0"/>
              <a:pPr/>
              <a:t>‹#›</a:t>
            </a:fld>
            <a:endParaRPr lang="fr-FR"/>
          </a:p>
        </p:txBody>
      </p:sp>
    </p:spTree>
    <p:extLst>
      <p:ext uri="{BB962C8B-B14F-4D97-AF65-F5344CB8AC3E}">
        <p14:creationId xmlns:p14="http://schemas.microsoft.com/office/powerpoint/2010/main" val="60758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R3-MS3-RH - 2014</a:t>
            </a:r>
            <a:endParaRPr lang="fr-FR"/>
          </a:p>
        </p:txBody>
      </p:sp>
      <p:sp>
        <p:nvSpPr>
          <p:cNvPr id="5" name="Espace réservé du pied de page 4"/>
          <p:cNvSpPr>
            <a:spLocks noGrp="1"/>
          </p:cNvSpPr>
          <p:nvPr>
            <p:ph type="ftr" sz="quarter" idx="11"/>
          </p:nvPr>
        </p:nvSpPr>
        <p:spPr/>
        <p:txBody>
          <a:bodyPr/>
          <a:lstStyle/>
          <a:p>
            <a:r>
              <a:rPr lang="fr-FR" smtClean="0"/>
              <a:t>Socle commun Blida - atelier 7 : doctorat</a:t>
            </a:r>
            <a:endParaRPr lang="fr-FR"/>
          </a:p>
        </p:txBody>
      </p:sp>
      <p:sp>
        <p:nvSpPr>
          <p:cNvPr id="6" name="Espace réservé du numéro de diapositive 5"/>
          <p:cNvSpPr>
            <a:spLocks noGrp="1"/>
          </p:cNvSpPr>
          <p:nvPr>
            <p:ph type="sldNum" sz="quarter" idx="12"/>
          </p:nvPr>
        </p:nvSpPr>
        <p:spPr/>
        <p:txBody>
          <a:bodyPr/>
          <a:lstStyle/>
          <a:p>
            <a:fld id="{918429D6-AEBA-CB49-B91E-A0325D11F9CC}" type="slidenum">
              <a:rPr lang="fr-FR" smtClean="0"/>
              <a:pPr/>
              <a:t>‹#›</a:t>
            </a:fld>
            <a:endParaRPr lang="fr-FR"/>
          </a:p>
        </p:txBody>
      </p:sp>
    </p:spTree>
    <p:extLst>
      <p:ext uri="{BB962C8B-B14F-4D97-AF65-F5344CB8AC3E}">
        <p14:creationId xmlns:p14="http://schemas.microsoft.com/office/powerpoint/2010/main" val="293005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5" name="Espace réservé de la date 4"/>
          <p:cNvSpPr>
            <a:spLocks noGrp="1"/>
          </p:cNvSpPr>
          <p:nvPr>
            <p:ph type="dt" sz="half" idx="10"/>
          </p:nvPr>
        </p:nvSpPr>
        <p:spPr/>
        <p:txBody>
          <a:bodyPr/>
          <a:lstStyle/>
          <a:p>
            <a:r>
              <a:rPr lang="fr-FR" smtClean="0"/>
              <a:t>R3-MS3-RH - 2014</a:t>
            </a:r>
            <a:endParaRPr lang="fr-FR"/>
          </a:p>
        </p:txBody>
      </p:sp>
      <p:sp>
        <p:nvSpPr>
          <p:cNvPr id="6" name="Espace réservé du pied de page 5"/>
          <p:cNvSpPr>
            <a:spLocks noGrp="1"/>
          </p:cNvSpPr>
          <p:nvPr>
            <p:ph type="ftr" sz="quarter" idx="11"/>
          </p:nvPr>
        </p:nvSpPr>
        <p:spPr/>
        <p:txBody>
          <a:bodyPr/>
          <a:lstStyle/>
          <a:p>
            <a:r>
              <a:rPr lang="fr-FR" smtClean="0"/>
              <a:t>Socle commun Blida - atelier 7 : doctorat</a:t>
            </a:r>
            <a:endParaRPr lang="fr-FR"/>
          </a:p>
        </p:txBody>
      </p:sp>
      <p:sp>
        <p:nvSpPr>
          <p:cNvPr id="7" name="Espace réservé du numéro de diapositive 6"/>
          <p:cNvSpPr>
            <a:spLocks noGrp="1"/>
          </p:cNvSpPr>
          <p:nvPr>
            <p:ph type="sldNum" sz="quarter" idx="12"/>
          </p:nvPr>
        </p:nvSpPr>
        <p:spPr/>
        <p:txBody>
          <a:bodyPr/>
          <a:lstStyle/>
          <a:p>
            <a:fld id="{918429D6-AEBA-CB49-B91E-A0325D11F9CC}" type="slidenum">
              <a:rPr lang="fr-FR" smtClean="0"/>
              <a:pPr/>
              <a:t>‹#›</a:t>
            </a:fld>
            <a:endParaRPr lang="fr-FR"/>
          </a:p>
        </p:txBody>
      </p:sp>
    </p:spTree>
    <p:extLst>
      <p:ext uri="{BB962C8B-B14F-4D97-AF65-F5344CB8AC3E}">
        <p14:creationId xmlns:p14="http://schemas.microsoft.com/office/powerpoint/2010/main" val="192790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r>
              <a:rPr lang="fr-FR" smtClean="0"/>
              <a:t>R3-MS3-RH - 2014</a:t>
            </a:r>
            <a:endParaRPr lang="fr-FR"/>
          </a:p>
        </p:txBody>
      </p:sp>
      <p:sp>
        <p:nvSpPr>
          <p:cNvPr id="4" name="Espace réservé du pied de page 3"/>
          <p:cNvSpPr>
            <a:spLocks noGrp="1"/>
          </p:cNvSpPr>
          <p:nvPr>
            <p:ph type="ftr" sz="quarter" idx="11"/>
          </p:nvPr>
        </p:nvSpPr>
        <p:spPr/>
        <p:txBody>
          <a:bodyPr/>
          <a:lstStyle/>
          <a:p>
            <a:r>
              <a:rPr lang="fr-FR" smtClean="0"/>
              <a:t>Socle commun Blida - atelier 7 : doctorat</a:t>
            </a:r>
            <a:endParaRPr lang="fr-FR"/>
          </a:p>
        </p:txBody>
      </p:sp>
      <p:sp>
        <p:nvSpPr>
          <p:cNvPr id="5" name="Espace réservé du numéro de diapositive 4"/>
          <p:cNvSpPr>
            <a:spLocks noGrp="1"/>
          </p:cNvSpPr>
          <p:nvPr>
            <p:ph type="sldNum" sz="quarter" idx="12"/>
          </p:nvPr>
        </p:nvSpPr>
        <p:spPr/>
        <p:txBody>
          <a:bodyPr/>
          <a:lstStyle/>
          <a:p>
            <a:fld id="{918429D6-AEBA-CB49-B91E-A0325D11F9CC}" type="slidenum">
              <a:rPr lang="fr-FR" smtClean="0"/>
              <a:pPr/>
              <a:t>‹#›</a:t>
            </a:fld>
            <a:endParaRPr lang="fr-FR"/>
          </a:p>
        </p:txBody>
      </p:sp>
    </p:spTree>
    <p:extLst>
      <p:ext uri="{BB962C8B-B14F-4D97-AF65-F5344CB8AC3E}">
        <p14:creationId xmlns:p14="http://schemas.microsoft.com/office/powerpoint/2010/main" val="95819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R3-MS3-RH - 2014</a:t>
            </a:r>
            <a:endParaRPr lang="fr-FR"/>
          </a:p>
        </p:txBody>
      </p:sp>
      <p:sp>
        <p:nvSpPr>
          <p:cNvPr id="3" name="Espace réservé du pied de page 2"/>
          <p:cNvSpPr>
            <a:spLocks noGrp="1"/>
          </p:cNvSpPr>
          <p:nvPr>
            <p:ph type="ftr" sz="quarter" idx="11"/>
          </p:nvPr>
        </p:nvSpPr>
        <p:spPr/>
        <p:txBody>
          <a:bodyPr/>
          <a:lstStyle/>
          <a:p>
            <a:r>
              <a:rPr lang="fr-FR" smtClean="0"/>
              <a:t>Socle commun Blida - atelier 7 : doctorat</a:t>
            </a:r>
            <a:endParaRPr lang="fr-FR"/>
          </a:p>
        </p:txBody>
      </p:sp>
      <p:sp>
        <p:nvSpPr>
          <p:cNvPr id="4" name="Espace réservé du numéro de diapositive 3"/>
          <p:cNvSpPr>
            <a:spLocks noGrp="1"/>
          </p:cNvSpPr>
          <p:nvPr>
            <p:ph type="sldNum" sz="quarter" idx="12"/>
          </p:nvPr>
        </p:nvSpPr>
        <p:spPr/>
        <p:txBody>
          <a:bodyPr/>
          <a:lstStyle/>
          <a:p>
            <a:fld id="{918429D6-AEBA-CB49-B91E-A0325D11F9CC}" type="slidenum">
              <a:rPr lang="fr-FR" smtClean="0"/>
              <a:pPr/>
              <a:t>‹#›</a:t>
            </a:fld>
            <a:endParaRPr lang="fr-FR"/>
          </a:p>
        </p:txBody>
      </p:sp>
    </p:spTree>
    <p:extLst>
      <p:ext uri="{BB962C8B-B14F-4D97-AF65-F5344CB8AC3E}">
        <p14:creationId xmlns:p14="http://schemas.microsoft.com/office/powerpoint/2010/main" val="401409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37C1CCA5-FF3F-4320-B8E2-A13D848E5B62}" type="datetime1">
              <a:rPr lang="fr-FR" smtClean="0"/>
              <a:t>02/04/2014</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c2i - IUT I Fares – Balamand - 2011</a:t>
            </a: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5D2DADB-AA74-48B7-9E53-7A44CAC3C78D}" type="slidenum">
              <a:rPr lang="fr-FR"/>
              <a:pPr>
                <a:defRPr/>
              </a:pPr>
              <a:t>‹#›</a:t>
            </a:fld>
            <a:endParaRPr lang="fr-FR"/>
          </a:p>
        </p:txBody>
      </p:sp>
    </p:spTree>
    <p:extLst>
      <p:ext uri="{BB962C8B-B14F-4D97-AF65-F5344CB8AC3E}">
        <p14:creationId xmlns:p14="http://schemas.microsoft.com/office/powerpoint/2010/main" val="4114618648"/>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4" name="Espace réservé de la date 3"/>
          <p:cNvSpPr>
            <a:spLocks noGrp="1"/>
          </p:cNvSpPr>
          <p:nvPr>
            <p:ph type="dt" sz="half" idx="2"/>
          </p:nvPr>
        </p:nvSpPr>
        <p:spPr>
          <a:xfrm>
            <a:off x="457200" y="6356350"/>
            <a:ext cx="138996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R3-MS3-RH - 2014</a:t>
            </a:r>
            <a:endParaRPr lang="fr-FR" dirty="0"/>
          </a:p>
        </p:txBody>
      </p:sp>
      <p:sp>
        <p:nvSpPr>
          <p:cNvPr id="5" name="Espace réservé du pied de page 4"/>
          <p:cNvSpPr>
            <a:spLocks noGrp="1"/>
          </p:cNvSpPr>
          <p:nvPr>
            <p:ph type="ftr" sz="quarter" idx="3"/>
          </p:nvPr>
        </p:nvSpPr>
        <p:spPr>
          <a:xfrm>
            <a:off x="2789554" y="6349716"/>
            <a:ext cx="343591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Socle commun Blida - atelier 7 : doctorat</a:t>
            </a:r>
            <a:endParaRPr lang="fr-FR" dirty="0"/>
          </a:p>
        </p:txBody>
      </p:sp>
      <p:sp>
        <p:nvSpPr>
          <p:cNvPr id="6" name="Espace réservé du numéro de diapositive 5"/>
          <p:cNvSpPr>
            <a:spLocks noGrp="1"/>
          </p:cNvSpPr>
          <p:nvPr>
            <p:ph type="sldNum" sz="quarter" idx="4"/>
          </p:nvPr>
        </p:nvSpPr>
        <p:spPr>
          <a:xfrm>
            <a:off x="7283714" y="6356350"/>
            <a:ext cx="14030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429D6-AEBA-CB49-B91E-A0325D11F9CC}" type="slidenum">
              <a:rPr lang="fr-FR" smtClean="0"/>
              <a:pPr/>
              <a:t>‹#›</a:t>
            </a:fld>
            <a:endParaRPr lang="fr-FR" dirty="0"/>
          </a:p>
        </p:txBody>
      </p:sp>
      <p:pic>
        <p:nvPicPr>
          <p:cNvPr id="7" name="Image 6" descr="logo-transparent_new.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116" y="115785"/>
            <a:ext cx="1671061" cy="359690"/>
          </a:xfrm>
          <a:prstGeom prst="rect">
            <a:avLst/>
          </a:prstGeom>
        </p:spPr>
      </p:pic>
    </p:spTree>
    <p:extLst>
      <p:ext uri="{BB962C8B-B14F-4D97-AF65-F5344CB8AC3E}">
        <p14:creationId xmlns:p14="http://schemas.microsoft.com/office/powerpoint/2010/main" val="971119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hf hdr="0"/>
  <p:txStyles>
    <p:titleStyle>
      <a:lvl1pPr algn="ctr"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Wingdings" charset="2"/>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Wingdings" charset="2"/>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Wingdings" charset="2"/>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Wingdings" charset="2"/>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Wingdings" charset="2"/>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audio" Target="../media/audio3.wav"/><Relationship Id="rId5" Type="http://schemas.openxmlformats.org/officeDocument/2006/relationships/audio" Target="../media/audio4.wav"/><Relationship Id="rId6" Type="http://schemas.openxmlformats.org/officeDocument/2006/relationships/audio" Target="../media/audio5.wav"/><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ctr"/>
            <a:r>
              <a:rPr lang="fr-FR" sz="3600" b="1" dirty="0" smtClean="0"/>
              <a:t>Fondamentaux </a:t>
            </a:r>
            <a:r>
              <a:rPr lang="fr-FR" sz="3600" b="1" dirty="0" smtClean="0"/>
              <a:t/>
            </a:r>
            <a:br>
              <a:rPr lang="fr-FR" sz="3600" b="1" dirty="0" smtClean="0"/>
            </a:br>
            <a:r>
              <a:rPr lang="fr-FR" sz="3600" b="1" dirty="0" smtClean="0"/>
              <a:t>de l’enseignements</a:t>
            </a:r>
            <a:endParaRPr lang="fr-FR" sz="3600" b="1" dirty="0"/>
          </a:p>
        </p:txBody>
      </p:sp>
      <p:sp>
        <p:nvSpPr>
          <p:cNvPr id="3" name="Sous-titre 2"/>
          <p:cNvSpPr>
            <a:spLocks noGrp="1"/>
          </p:cNvSpPr>
          <p:nvPr>
            <p:ph type="subTitle" idx="1"/>
          </p:nvPr>
        </p:nvSpPr>
        <p:spPr/>
        <p:txBody>
          <a:bodyPr/>
          <a:lstStyle/>
          <a:p>
            <a:r>
              <a:rPr lang="fr-FR" dirty="0" smtClean="0"/>
              <a:t>Présentation Assistée par Ordinateur</a:t>
            </a:r>
            <a:endParaRPr lang="fr-FR"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080497" y="697724"/>
            <a:ext cx="7012141" cy="1099091"/>
          </a:xfrm>
          <a:prstGeom prst="rect">
            <a:avLst/>
          </a:prstGeom>
          <a:noFill/>
          <a:ln>
            <a:noFill/>
          </a:ln>
        </p:spPr>
      </p:pic>
      <p:sp>
        <p:nvSpPr>
          <p:cNvPr id="5" name="Espace réservé de la date 4"/>
          <p:cNvSpPr>
            <a:spLocks noGrp="1"/>
          </p:cNvSpPr>
          <p:nvPr>
            <p:ph type="dt" sz="half" idx="10"/>
          </p:nvPr>
        </p:nvSpPr>
        <p:spPr/>
        <p:txBody>
          <a:bodyPr/>
          <a:lstStyle/>
          <a:p>
            <a:r>
              <a:rPr lang="fr-FR" smtClean="0"/>
              <a:t>R3-MS3-RH - 2014</a:t>
            </a:r>
            <a:endParaRPr lang="fr-FR"/>
          </a:p>
        </p:txBody>
      </p:sp>
      <p:sp>
        <p:nvSpPr>
          <p:cNvPr id="6" name="Espace réservé du pied de page 5"/>
          <p:cNvSpPr>
            <a:spLocks noGrp="1"/>
          </p:cNvSpPr>
          <p:nvPr>
            <p:ph type="ftr" sz="quarter" idx="11"/>
          </p:nvPr>
        </p:nvSpPr>
        <p:spPr/>
        <p:txBody>
          <a:bodyPr/>
          <a:lstStyle/>
          <a:p>
            <a:r>
              <a:rPr lang="fr-FR" smtClean="0"/>
              <a:t>Fondamentaux de l’enseignement : PRéAO</a:t>
            </a:r>
            <a:endParaRPr lang="fr-FR" dirty="0"/>
          </a:p>
        </p:txBody>
      </p:sp>
      <p:sp>
        <p:nvSpPr>
          <p:cNvPr id="7" name="Espace réservé du numéro de diapositive 6"/>
          <p:cNvSpPr>
            <a:spLocks noGrp="1"/>
          </p:cNvSpPr>
          <p:nvPr>
            <p:ph type="sldNum" sz="quarter" idx="12"/>
          </p:nvPr>
        </p:nvSpPr>
        <p:spPr/>
        <p:txBody>
          <a:bodyPr/>
          <a:lstStyle/>
          <a:p>
            <a:fld id="{918429D6-AEBA-CB49-B91E-A0325D11F9CC}" type="slidenum">
              <a:rPr lang="fr-FR" smtClean="0"/>
              <a:pPr/>
              <a:t>1</a:t>
            </a:fld>
            <a:endParaRPr lang="fr-FR"/>
          </a:p>
        </p:txBody>
      </p:sp>
    </p:spTree>
    <p:extLst>
      <p:ext uri="{BB962C8B-B14F-4D97-AF65-F5344CB8AC3E}">
        <p14:creationId xmlns:p14="http://schemas.microsoft.com/office/powerpoint/2010/main" val="2699886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fr-CA" dirty="0" smtClean="0"/>
              <a:t>Le texte</a:t>
            </a:r>
          </a:p>
        </p:txBody>
      </p:sp>
      <p:sp>
        <p:nvSpPr>
          <p:cNvPr id="16387" name="Rectangle 3"/>
          <p:cNvSpPr>
            <a:spLocks noGrp="1" noChangeArrowheads="1"/>
          </p:cNvSpPr>
          <p:nvPr>
            <p:ph idx="1"/>
          </p:nvPr>
        </p:nvSpPr>
        <p:spPr>
          <a:xfrm>
            <a:off x="457199" y="1600200"/>
            <a:ext cx="8423755" cy="4781550"/>
          </a:xfrm>
        </p:spPr>
        <p:txBody>
          <a:bodyPr>
            <a:normAutofit/>
          </a:bodyPr>
          <a:lstStyle/>
          <a:p>
            <a:r>
              <a:rPr lang="fr-CA" sz="2400" dirty="0" smtClean="0"/>
              <a:t>Donner des titres originaux qui ont un sens </a:t>
            </a:r>
            <a:r>
              <a:rPr lang="fr-CA"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(titres pleins)</a:t>
            </a:r>
          </a:p>
          <a:p>
            <a:r>
              <a:rPr lang="fr-CA" sz="2400" dirty="0" smtClean="0"/>
              <a:t>10 lignes de texte max par diapositive</a:t>
            </a:r>
          </a:p>
          <a:p>
            <a:r>
              <a:rPr lang="fr-CA" sz="2400" dirty="0" smtClean="0"/>
              <a:t>6 mots par ligne en moyenne</a:t>
            </a:r>
          </a:p>
          <a:p>
            <a:r>
              <a:rPr lang="fr-CA" sz="2400" dirty="0" smtClean="0"/>
              <a:t>Utiliser les puces (</a:t>
            </a:r>
            <a:r>
              <a:rPr lang="fr-CA" sz="2400" dirty="0" smtClean="0">
                <a:cs typeface="Arial" charset="0"/>
              </a:rPr>
              <a:t>●) </a:t>
            </a:r>
            <a:r>
              <a:rPr lang="fr-CA" sz="2400" dirty="0" smtClean="0"/>
              <a:t>en début de ligne</a:t>
            </a:r>
          </a:p>
          <a:p>
            <a:r>
              <a:rPr lang="fr-CA" sz="2400" dirty="0" smtClean="0"/>
              <a:t>Conserver la mise en page proposée dans le modèle</a:t>
            </a:r>
          </a:p>
          <a:p>
            <a:r>
              <a:rPr lang="fr-CA" dirty="0"/>
              <a:t>Aligner le texte à gauche</a:t>
            </a:r>
          </a:p>
          <a:p>
            <a:r>
              <a:rPr lang="fr-CA" dirty="0" smtClean="0"/>
              <a:t>« Aérer » </a:t>
            </a:r>
            <a:r>
              <a:rPr lang="fr-CA" dirty="0"/>
              <a:t>les </a:t>
            </a:r>
            <a:r>
              <a:rPr lang="fr-CA" dirty="0" smtClean="0"/>
              <a:t>idées : des </a:t>
            </a:r>
            <a:r>
              <a:rPr lang="fr-CA" dirty="0"/>
              <a:t>idées </a:t>
            </a:r>
            <a:r>
              <a:rPr lang="fr-CA" dirty="0" smtClean="0"/>
              <a:t>courtes, pas de grandes phrases</a:t>
            </a:r>
            <a:endParaRPr lang="fr-CA" sz="2400" dirty="0"/>
          </a:p>
          <a:p>
            <a:r>
              <a:rPr lang="fr-CA" dirty="0"/>
              <a:t>Éviter les points en fin de ligne</a:t>
            </a:r>
          </a:p>
          <a:p>
            <a:r>
              <a:rPr lang="fr-CA" dirty="0" smtClean="0"/>
              <a:t>Limiter </a:t>
            </a:r>
            <a:r>
              <a:rPr lang="fr-CA" dirty="0"/>
              <a:t>le texte au bas de l’écran</a:t>
            </a:r>
          </a:p>
          <a:p>
            <a:endParaRPr lang="fr-CA" sz="2400" dirty="0" smtClean="0"/>
          </a:p>
        </p:txBody>
      </p:sp>
      <p:sp>
        <p:nvSpPr>
          <p:cNvPr id="2" name="Espace réservé du numéro de diapositive 1"/>
          <p:cNvSpPr>
            <a:spLocks noGrp="1"/>
          </p:cNvSpPr>
          <p:nvPr>
            <p:ph type="sldNum" sz="quarter" idx="12"/>
          </p:nvPr>
        </p:nvSpPr>
        <p:spPr/>
        <p:txBody>
          <a:bodyPr/>
          <a:lstStyle/>
          <a:p>
            <a:pPr>
              <a:defRPr/>
            </a:pPr>
            <a:fld id="{2923ECAB-68BA-4BE4-BD2D-41F60AE30EC1}" type="slidenum">
              <a:rPr lang="fr-FR" smtClean="0"/>
              <a:pPr>
                <a:defRPr/>
              </a:pPr>
              <a:t>10</a:t>
            </a:fld>
            <a:endParaRPr lang="fr-FR"/>
          </a:p>
        </p:txBody>
      </p:sp>
      <p:sp>
        <p:nvSpPr>
          <p:cNvPr id="3" name="Espace réservé de la date 2"/>
          <p:cNvSpPr>
            <a:spLocks noGrp="1"/>
          </p:cNvSpPr>
          <p:nvPr>
            <p:ph type="dt" sz="half" idx="10"/>
          </p:nvPr>
        </p:nvSpPr>
        <p:spPr/>
        <p:txBody>
          <a:bodyPr/>
          <a:lstStyle/>
          <a:p>
            <a:fld id="{C45E7146-F3B1-4B52-A76E-1BAA2759F2C5}" type="datetime1">
              <a:rPr lang="fr-FR" smtClean="0"/>
              <a:t>02/04/2014</a:t>
            </a:fld>
            <a:endParaRPr lang="fr-FR"/>
          </a:p>
        </p:txBody>
      </p:sp>
      <p:sp>
        <p:nvSpPr>
          <p:cNvPr id="4" name="Espace réservé du pied de page 3"/>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246105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r-CA" dirty="0" smtClean="0"/>
              <a:t>Les images</a:t>
            </a:r>
          </a:p>
        </p:txBody>
      </p:sp>
      <p:sp>
        <p:nvSpPr>
          <p:cNvPr id="18435" name="Rectangle 3"/>
          <p:cNvSpPr>
            <a:spLocks noGrp="1" noChangeArrowheads="1"/>
          </p:cNvSpPr>
          <p:nvPr>
            <p:ph idx="1"/>
          </p:nvPr>
        </p:nvSpPr>
        <p:spPr>
          <a:xfrm>
            <a:off x="467544" y="1628800"/>
            <a:ext cx="8229600" cy="4608413"/>
          </a:xfrm>
        </p:spPr>
        <p:txBody>
          <a:bodyPr>
            <a:normAutofit lnSpcReduction="10000"/>
          </a:bodyPr>
          <a:lstStyle/>
          <a:p>
            <a:pPr>
              <a:lnSpc>
                <a:spcPct val="90000"/>
              </a:lnSpc>
            </a:pPr>
            <a:r>
              <a:rPr lang="fr-CA" sz="2400" dirty="0" smtClean="0"/>
              <a:t>Ajouter des images lorsque nécessaire</a:t>
            </a:r>
          </a:p>
          <a:p>
            <a:pPr>
              <a:lnSpc>
                <a:spcPct val="90000"/>
              </a:lnSpc>
            </a:pPr>
            <a:r>
              <a:rPr lang="fr-CA" sz="2400" dirty="0" smtClean="0"/>
              <a:t>Ajouter des images significatives</a:t>
            </a:r>
          </a:p>
          <a:p>
            <a:pPr>
              <a:lnSpc>
                <a:spcPct val="90000"/>
              </a:lnSpc>
            </a:pPr>
            <a:r>
              <a:rPr lang="fr-CA" sz="2400" dirty="0" smtClean="0"/>
              <a:t>Ajouter des images récurrentes dans le masque des diapositives</a:t>
            </a:r>
          </a:p>
          <a:p>
            <a:pPr>
              <a:lnSpc>
                <a:spcPct val="90000"/>
              </a:lnSpc>
            </a:pPr>
            <a:r>
              <a:rPr lang="fr-CA" sz="2400" dirty="0" smtClean="0"/>
              <a:t>Une seule image pour illustrer une idée</a:t>
            </a:r>
          </a:p>
          <a:p>
            <a:pPr>
              <a:lnSpc>
                <a:spcPct val="110000"/>
              </a:lnSpc>
            </a:pPr>
            <a:r>
              <a:rPr lang="fr-CA" sz="2400" dirty="0" smtClean="0"/>
              <a:t>Attention à la résolution des images</a:t>
            </a:r>
          </a:p>
          <a:p>
            <a:pPr>
              <a:lnSpc>
                <a:spcPct val="110000"/>
              </a:lnSpc>
            </a:pPr>
            <a:r>
              <a:rPr lang="fr-CA" dirty="0"/>
              <a:t>Les zones de texte sont explorées avant les </a:t>
            </a:r>
            <a:r>
              <a:rPr lang="fr-CA" dirty="0" smtClean="0"/>
              <a:t>images</a:t>
            </a:r>
          </a:p>
          <a:p>
            <a:pPr>
              <a:lnSpc>
                <a:spcPct val="110000"/>
              </a:lnSpc>
            </a:pPr>
            <a:endParaRPr lang="fr-CA" dirty="0"/>
          </a:p>
          <a:p>
            <a:pPr marL="0" indent="0">
              <a:lnSpc>
                <a:spcPct val="120000"/>
              </a:lnSpc>
              <a:buNone/>
            </a:pPr>
            <a:r>
              <a:rPr lang="fr-CA" sz="1800" i="1" dirty="0" smtClean="0"/>
              <a:t>«La </a:t>
            </a:r>
            <a:r>
              <a:rPr lang="fr-CA" sz="1800" i="1" dirty="0"/>
              <a:t>lecture est un réflexe. En présence de texte on ne peut s'empêcher de lire. De plus, les images utilisées sur Internet n'ont souvent aucune signification, elles sont donc mises en deuxième niveau de lecture par les utilisateurs. »</a:t>
            </a:r>
          </a:p>
          <a:p>
            <a:pPr marL="0" indent="0">
              <a:buNone/>
            </a:pPr>
            <a:r>
              <a:rPr lang="fr-CA" sz="1800" dirty="0" smtClean="0"/>
              <a:t>Sourc</a:t>
            </a:r>
            <a:r>
              <a:rPr lang="fr-CA" sz="1800" i="1" dirty="0" smtClean="0"/>
              <a:t>e </a:t>
            </a:r>
            <a:r>
              <a:rPr lang="fr-CA" sz="1800" i="1" dirty="0"/>
              <a:t>: </a:t>
            </a:r>
            <a:r>
              <a:rPr lang="fr-CA" sz="1800" i="1" dirty="0" err="1"/>
              <a:t>Lergonome.org</a:t>
            </a:r>
            <a:r>
              <a:rPr lang="fr-CA" sz="1800" i="1" dirty="0"/>
              <a:t> </a:t>
            </a:r>
          </a:p>
          <a:p>
            <a:pPr>
              <a:lnSpc>
                <a:spcPct val="110000"/>
              </a:lnSpc>
            </a:pPr>
            <a:endParaRPr lang="fr-CA" sz="2400" dirty="0" smtClean="0"/>
          </a:p>
        </p:txBody>
      </p:sp>
      <p:sp>
        <p:nvSpPr>
          <p:cNvPr id="2" name="Espace réservé du numéro de diapositive 1"/>
          <p:cNvSpPr>
            <a:spLocks noGrp="1"/>
          </p:cNvSpPr>
          <p:nvPr>
            <p:ph type="sldNum" sz="quarter" idx="12"/>
          </p:nvPr>
        </p:nvSpPr>
        <p:spPr/>
        <p:txBody>
          <a:bodyPr/>
          <a:lstStyle/>
          <a:p>
            <a:pPr>
              <a:defRPr/>
            </a:pPr>
            <a:fld id="{2923ECAB-68BA-4BE4-BD2D-41F60AE30EC1}" type="slidenum">
              <a:rPr lang="fr-FR" smtClean="0"/>
              <a:pPr>
                <a:defRPr/>
              </a:pPr>
              <a:t>11</a:t>
            </a:fld>
            <a:endParaRPr lang="fr-FR"/>
          </a:p>
        </p:txBody>
      </p:sp>
      <p:sp>
        <p:nvSpPr>
          <p:cNvPr id="3" name="Espace réservé de la date 2"/>
          <p:cNvSpPr>
            <a:spLocks noGrp="1"/>
          </p:cNvSpPr>
          <p:nvPr>
            <p:ph type="dt" sz="half" idx="10"/>
          </p:nvPr>
        </p:nvSpPr>
        <p:spPr/>
        <p:txBody>
          <a:bodyPr/>
          <a:lstStyle/>
          <a:p>
            <a:fld id="{5F575892-A0D0-4F17-B5D9-994405933BE3}" type="datetime1">
              <a:rPr lang="fr-FR" smtClean="0"/>
              <a:t>02/04/2014</a:t>
            </a:fld>
            <a:endParaRPr lang="fr-FR"/>
          </a:p>
        </p:txBody>
      </p:sp>
      <p:sp>
        <p:nvSpPr>
          <p:cNvPr id="4" name="Espace réservé du pied de page 3"/>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408517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fr-CA" dirty="0" smtClean="0"/>
              <a:t>Tableaux et les graphiques</a:t>
            </a:r>
          </a:p>
        </p:txBody>
      </p:sp>
      <p:sp>
        <p:nvSpPr>
          <p:cNvPr id="20483" name="Rectangle 3"/>
          <p:cNvSpPr>
            <a:spLocks noGrp="1" noChangeArrowheads="1"/>
          </p:cNvSpPr>
          <p:nvPr>
            <p:ph idx="1"/>
          </p:nvPr>
        </p:nvSpPr>
        <p:spPr>
          <a:xfrm>
            <a:off x="457200" y="1855788"/>
            <a:ext cx="8229600" cy="4525962"/>
          </a:xfrm>
        </p:spPr>
        <p:txBody>
          <a:bodyPr/>
          <a:lstStyle/>
          <a:p>
            <a:pPr>
              <a:lnSpc>
                <a:spcPct val="90000"/>
              </a:lnSpc>
            </a:pPr>
            <a:r>
              <a:rPr lang="fr-CA" sz="2400" dirty="0" smtClean="0">
                <a:latin typeface="+mj-lt"/>
              </a:rPr>
              <a:t>Prévoir un titre</a:t>
            </a:r>
          </a:p>
          <a:p>
            <a:pPr>
              <a:lnSpc>
                <a:spcPct val="90000"/>
              </a:lnSpc>
            </a:pPr>
            <a:r>
              <a:rPr lang="fr-CA" sz="2400" dirty="0" smtClean="0">
                <a:latin typeface="+mj-lt"/>
              </a:rPr>
              <a:t>Identifier les colonnes/axes si possible</a:t>
            </a:r>
          </a:p>
          <a:p>
            <a:pPr>
              <a:lnSpc>
                <a:spcPct val="90000"/>
              </a:lnSpc>
            </a:pPr>
            <a:r>
              <a:rPr lang="fr-CA" sz="2400" dirty="0" smtClean="0">
                <a:latin typeface="+mj-lt"/>
              </a:rPr>
              <a:t>Porter attention à la lisibilité</a:t>
            </a:r>
          </a:p>
          <a:p>
            <a:pPr>
              <a:lnSpc>
                <a:spcPct val="90000"/>
              </a:lnSpc>
            </a:pPr>
            <a:r>
              <a:rPr lang="fr-CA" sz="2400" smtClean="0">
                <a:latin typeface="+mj-lt"/>
              </a:rPr>
              <a:t>Varier </a:t>
            </a:r>
            <a:r>
              <a:rPr lang="fr-CA" sz="2400" dirty="0" smtClean="0">
                <a:latin typeface="+mj-lt"/>
              </a:rPr>
              <a:t>la </a:t>
            </a:r>
            <a:r>
              <a:rPr lang="fr-CA" sz="2400" b="1" dirty="0" smtClean="0">
                <a:solidFill>
                  <a:srgbClr val="FF0000"/>
                </a:solidFill>
                <a:latin typeface="+mj-lt"/>
              </a:rPr>
              <a:t>couleur </a:t>
            </a:r>
            <a:r>
              <a:rPr lang="fr-CA" sz="2400" dirty="0" smtClean="0">
                <a:latin typeface="+mj-lt"/>
              </a:rPr>
              <a:t>ou le style pour attirer l’attention sur un aspect précis</a:t>
            </a:r>
          </a:p>
          <a:p>
            <a:pPr>
              <a:lnSpc>
                <a:spcPct val="90000"/>
              </a:lnSpc>
            </a:pPr>
            <a:r>
              <a:rPr lang="fr-CA" sz="2400" smtClean="0">
                <a:latin typeface="+mj-lt"/>
              </a:rPr>
              <a:t>Attention </a:t>
            </a:r>
            <a:r>
              <a:rPr lang="fr-CA" sz="2400" dirty="0" smtClean="0">
                <a:latin typeface="+mj-lt"/>
              </a:rPr>
              <a:t>à la visibilité</a:t>
            </a:r>
          </a:p>
        </p:txBody>
      </p:sp>
      <p:sp>
        <p:nvSpPr>
          <p:cNvPr id="2" name="Espace réservé du numéro de diapositive 1"/>
          <p:cNvSpPr>
            <a:spLocks noGrp="1"/>
          </p:cNvSpPr>
          <p:nvPr>
            <p:ph type="sldNum" sz="quarter" idx="12"/>
          </p:nvPr>
        </p:nvSpPr>
        <p:spPr/>
        <p:txBody>
          <a:bodyPr/>
          <a:lstStyle/>
          <a:p>
            <a:pPr>
              <a:defRPr/>
            </a:pPr>
            <a:fld id="{2923ECAB-68BA-4BE4-BD2D-41F60AE30EC1}" type="slidenum">
              <a:rPr lang="fr-FR" smtClean="0"/>
              <a:pPr>
                <a:defRPr/>
              </a:pPr>
              <a:t>12</a:t>
            </a:fld>
            <a:endParaRPr lang="fr-FR"/>
          </a:p>
        </p:txBody>
      </p:sp>
      <p:sp>
        <p:nvSpPr>
          <p:cNvPr id="3" name="Espace réservé de la date 2"/>
          <p:cNvSpPr>
            <a:spLocks noGrp="1"/>
          </p:cNvSpPr>
          <p:nvPr>
            <p:ph type="dt" sz="half" idx="10"/>
          </p:nvPr>
        </p:nvSpPr>
        <p:spPr/>
        <p:txBody>
          <a:bodyPr/>
          <a:lstStyle/>
          <a:p>
            <a:fld id="{313F6402-6CBF-4FFF-BB2A-42539D2945F1}" type="datetime1">
              <a:rPr lang="fr-FR" smtClean="0"/>
              <a:t>02/04/2014</a:t>
            </a:fld>
            <a:endParaRPr lang="fr-FR"/>
          </a:p>
        </p:txBody>
      </p:sp>
      <p:sp>
        <p:nvSpPr>
          <p:cNvPr id="4" name="Espace réservé du pied de page 3"/>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3129140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274638"/>
            <a:ext cx="8229600" cy="1143000"/>
          </a:xfrm>
        </p:spPr>
        <p:txBody>
          <a:bodyPr/>
          <a:lstStyle/>
          <a:p>
            <a:r>
              <a:rPr lang="fr-CA" dirty="0" smtClean="0"/>
              <a:t>Les schémas</a:t>
            </a:r>
          </a:p>
        </p:txBody>
      </p:sp>
      <p:sp>
        <p:nvSpPr>
          <p:cNvPr id="21507" name="Rectangle 3"/>
          <p:cNvSpPr>
            <a:spLocks noGrp="1" noChangeArrowheads="1"/>
          </p:cNvSpPr>
          <p:nvPr>
            <p:ph idx="1"/>
          </p:nvPr>
        </p:nvSpPr>
        <p:spPr>
          <a:xfrm>
            <a:off x="457200" y="1557338"/>
            <a:ext cx="8229600" cy="4525962"/>
          </a:xfrm>
        </p:spPr>
        <p:txBody>
          <a:bodyPr/>
          <a:lstStyle/>
          <a:p>
            <a:pPr>
              <a:lnSpc>
                <a:spcPct val="90000"/>
              </a:lnSpc>
            </a:pPr>
            <a:r>
              <a:rPr lang="fr-CA" sz="2400" dirty="0" smtClean="0">
                <a:latin typeface="+mj-lt"/>
              </a:rPr>
              <a:t>Prévoir un titre</a:t>
            </a:r>
          </a:p>
          <a:p>
            <a:pPr>
              <a:lnSpc>
                <a:spcPct val="90000"/>
              </a:lnSpc>
            </a:pPr>
            <a:endParaRPr lang="fr-CA" sz="2400" dirty="0" smtClean="0">
              <a:latin typeface="+mj-lt"/>
            </a:endParaRPr>
          </a:p>
          <a:p>
            <a:pPr>
              <a:lnSpc>
                <a:spcPct val="90000"/>
              </a:lnSpc>
            </a:pPr>
            <a:r>
              <a:rPr lang="fr-CA" sz="2400" dirty="0" smtClean="0">
                <a:latin typeface="+mj-lt"/>
              </a:rPr>
              <a:t>Attention à la lisibilité</a:t>
            </a:r>
          </a:p>
          <a:p>
            <a:pPr>
              <a:lnSpc>
                <a:spcPct val="90000"/>
              </a:lnSpc>
            </a:pPr>
            <a:endParaRPr lang="fr-CA" sz="2400" dirty="0" smtClean="0">
              <a:latin typeface="+mj-lt"/>
            </a:endParaRPr>
          </a:p>
          <a:p>
            <a:pPr>
              <a:lnSpc>
                <a:spcPct val="90000"/>
              </a:lnSpc>
            </a:pPr>
            <a:r>
              <a:rPr lang="fr-CA" sz="2400" dirty="0" smtClean="0">
                <a:latin typeface="+mj-lt"/>
              </a:rPr>
              <a:t>Varier la </a:t>
            </a:r>
            <a:r>
              <a:rPr lang="fr-CA" sz="2400" b="1" dirty="0" smtClean="0">
                <a:latin typeface="+mj-lt"/>
              </a:rPr>
              <a:t>couleur</a:t>
            </a:r>
            <a:r>
              <a:rPr lang="fr-CA" sz="2400" dirty="0" smtClean="0">
                <a:latin typeface="+mj-lt"/>
              </a:rPr>
              <a:t> ou le style pour attirer l’attention</a:t>
            </a:r>
          </a:p>
          <a:p>
            <a:pPr>
              <a:lnSpc>
                <a:spcPct val="90000"/>
              </a:lnSpc>
            </a:pPr>
            <a:endParaRPr lang="fr-CA" sz="2400" dirty="0" smtClean="0">
              <a:latin typeface="+mj-lt"/>
            </a:endParaRPr>
          </a:p>
          <a:p>
            <a:pPr>
              <a:lnSpc>
                <a:spcPct val="90000"/>
              </a:lnSpc>
            </a:pPr>
            <a:r>
              <a:rPr lang="fr-CA" sz="2400" dirty="0" smtClean="0">
                <a:latin typeface="+mj-lt"/>
              </a:rPr>
              <a:t>Envisager un affichage progressif pour faciliter la compréhension (animations)</a:t>
            </a:r>
          </a:p>
          <a:p>
            <a:pPr>
              <a:lnSpc>
                <a:spcPct val="90000"/>
              </a:lnSpc>
            </a:pPr>
            <a:endParaRPr lang="fr-CA" sz="2400" dirty="0" smtClean="0">
              <a:latin typeface="+mj-lt"/>
            </a:endParaRPr>
          </a:p>
          <a:p>
            <a:pPr>
              <a:lnSpc>
                <a:spcPct val="90000"/>
              </a:lnSpc>
            </a:pPr>
            <a:r>
              <a:rPr lang="fr-CA" sz="2400" dirty="0" smtClean="0">
                <a:latin typeface="+mj-lt"/>
              </a:rPr>
              <a:t>Utiliser la barre d’outils dessin pour créer des formes et des zones de texte</a:t>
            </a:r>
          </a:p>
        </p:txBody>
      </p:sp>
      <p:sp>
        <p:nvSpPr>
          <p:cNvPr id="2" name="Espace réservé du numéro de diapositive 1"/>
          <p:cNvSpPr>
            <a:spLocks noGrp="1"/>
          </p:cNvSpPr>
          <p:nvPr>
            <p:ph type="sldNum" sz="quarter" idx="12"/>
          </p:nvPr>
        </p:nvSpPr>
        <p:spPr/>
        <p:txBody>
          <a:bodyPr/>
          <a:lstStyle/>
          <a:p>
            <a:pPr>
              <a:defRPr/>
            </a:pPr>
            <a:fld id="{2923ECAB-68BA-4BE4-BD2D-41F60AE30EC1}" type="slidenum">
              <a:rPr lang="fr-FR" smtClean="0"/>
              <a:pPr>
                <a:defRPr/>
              </a:pPr>
              <a:t>13</a:t>
            </a:fld>
            <a:endParaRPr lang="fr-FR"/>
          </a:p>
        </p:txBody>
      </p:sp>
      <p:sp>
        <p:nvSpPr>
          <p:cNvPr id="3" name="Espace réservé de la date 2"/>
          <p:cNvSpPr>
            <a:spLocks noGrp="1"/>
          </p:cNvSpPr>
          <p:nvPr>
            <p:ph type="dt" sz="half" idx="10"/>
          </p:nvPr>
        </p:nvSpPr>
        <p:spPr/>
        <p:txBody>
          <a:bodyPr/>
          <a:lstStyle/>
          <a:p>
            <a:fld id="{13C6CE45-E59E-41AD-A719-CE709E482C51}" type="datetime1">
              <a:rPr lang="fr-FR" smtClean="0"/>
              <a:t>02/04/2014</a:t>
            </a:fld>
            <a:endParaRPr lang="fr-FR"/>
          </a:p>
        </p:txBody>
      </p:sp>
      <p:sp>
        <p:nvSpPr>
          <p:cNvPr id="4" name="Espace réservé du pied de page 3"/>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2552701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r-CA" dirty="0" smtClean="0"/>
              <a:t>Les transitions</a:t>
            </a:r>
            <a:endParaRPr lang="fr-CA" sz="2000" baseline="30000" dirty="0" smtClean="0"/>
          </a:p>
        </p:txBody>
      </p:sp>
      <p:sp>
        <p:nvSpPr>
          <p:cNvPr id="22531" name="Rectangle 3"/>
          <p:cNvSpPr>
            <a:spLocks noGrp="1" noChangeArrowheads="1"/>
          </p:cNvSpPr>
          <p:nvPr>
            <p:ph idx="1"/>
          </p:nvPr>
        </p:nvSpPr>
        <p:spPr>
          <a:xfrm>
            <a:off x="457200" y="1600200"/>
            <a:ext cx="8229600" cy="4205288"/>
          </a:xfrm>
        </p:spPr>
        <p:txBody>
          <a:bodyPr/>
          <a:lstStyle/>
          <a:p>
            <a:r>
              <a:rPr lang="fr-CA" sz="2400" dirty="0" smtClean="0"/>
              <a:t>Utiliser les transitions de façon modérée</a:t>
            </a:r>
          </a:p>
          <a:p>
            <a:pPr>
              <a:buFontTx/>
              <a:buNone/>
            </a:pPr>
            <a:endParaRPr lang="fr-CA" sz="2400" dirty="0" smtClean="0"/>
          </a:p>
          <a:p>
            <a:r>
              <a:rPr lang="fr-CA" sz="2400" dirty="0" smtClean="0"/>
              <a:t>Préférer des transitions sobres, sauf pour attirer l’attention</a:t>
            </a:r>
          </a:p>
          <a:p>
            <a:pPr>
              <a:buFontTx/>
              <a:buNone/>
            </a:pPr>
            <a:endParaRPr lang="fr-CA" sz="2400" dirty="0" smtClean="0"/>
          </a:p>
          <a:p>
            <a:r>
              <a:rPr lang="fr-CA" sz="2400" dirty="0" smtClean="0"/>
              <a:t>Tester les transitions en mode diaporama</a:t>
            </a:r>
          </a:p>
          <a:p>
            <a:pPr>
              <a:buFontTx/>
              <a:buNone/>
            </a:pPr>
            <a:endParaRPr lang="fr-CA" sz="2400" dirty="0" smtClean="0"/>
          </a:p>
          <a:p>
            <a:r>
              <a:rPr lang="fr-CA" sz="2400" dirty="0" smtClean="0"/>
              <a:t>Par défaut, aucune transition n’est appliquée</a:t>
            </a:r>
          </a:p>
        </p:txBody>
      </p:sp>
      <p:sp>
        <p:nvSpPr>
          <p:cNvPr id="2" name="Espace réservé du numéro de diapositive 1"/>
          <p:cNvSpPr>
            <a:spLocks noGrp="1"/>
          </p:cNvSpPr>
          <p:nvPr>
            <p:ph type="sldNum" sz="quarter" idx="12"/>
          </p:nvPr>
        </p:nvSpPr>
        <p:spPr/>
        <p:txBody>
          <a:bodyPr/>
          <a:lstStyle/>
          <a:p>
            <a:pPr>
              <a:defRPr/>
            </a:pPr>
            <a:fld id="{2923ECAB-68BA-4BE4-BD2D-41F60AE30EC1}" type="slidenum">
              <a:rPr lang="fr-FR" smtClean="0"/>
              <a:pPr>
                <a:defRPr/>
              </a:pPr>
              <a:t>14</a:t>
            </a:fld>
            <a:endParaRPr lang="fr-FR"/>
          </a:p>
        </p:txBody>
      </p:sp>
      <p:sp>
        <p:nvSpPr>
          <p:cNvPr id="3" name="Espace réservé de la date 2"/>
          <p:cNvSpPr>
            <a:spLocks noGrp="1"/>
          </p:cNvSpPr>
          <p:nvPr>
            <p:ph type="dt" sz="half" idx="10"/>
          </p:nvPr>
        </p:nvSpPr>
        <p:spPr/>
        <p:txBody>
          <a:bodyPr/>
          <a:lstStyle/>
          <a:p>
            <a:fld id="{54D0B599-84B9-4230-8D0F-9772A15B0053}" type="datetime1">
              <a:rPr lang="fr-FR" smtClean="0"/>
              <a:t>02/04/2014</a:t>
            </a:fld>
            <a:endParaRPr lang="fr-FR"/>
          </a:p>
        </p:txBody>
      </p:sp>
      <p:sp>
        <p:nvSpPr>
          <p:cNvPr id="4" name="Espace réservé du pied de page 3"/>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2399706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fr-CA" dirty="0" smtClean="0"/>
              <a:t>Les animations</a:t>
            </a:r>
            <a:endParaRPr lang="fr-CA" sz="2000" baseline="30000" dirty="0" smtClean="0"/>
          </a:p>
        </p:txBody>
      </p:sp>
      <p:sp>
        <p:nvSpPr>
          <p:cNvPr id="34819" name="Rectangle 3"/>
          <p:cNvSpPr>
            <a:spLocks noGrp="1" noChangeArrowheads="1"/>
          </p:cNvSpPr>
          <p:nvPr>
            <p:ph idx="1"/>
          </p:nvPr>
        </p:nvSpPr>
        <p:spPr>
          <a:xfrm>
            <a:off x="457200" y="1639341"/>
            <a:ext cx="8229600" cy="4525963"/>
          </a:xfrm>
        </p:spPr>
        <p:txBody>
          <a:bodyPr/>
          <a:lstStyle/>
          <a:p>
            <a:r>
              <a:rPr lang="fr-CA" sz="2400" dirty="0" smtClean="0"/>
              <a:t>Utiliser les animations de façon modérée</a:t>
            </a:r>
          </a:p>
          <a:p>
            <a:endParaRPr lang="fr-CA" sz="2400" dirty="0" smtClean="0"/>
          </a:p>
          <a:p>
            <a:r>
              <a:rPr lang="fr-CA" sz="2400" dirty="0" smtClean="0"/>
              <a:t>Préférer des animations sobres, sauf pour attirer l’attention</a:t>
            </a:r>
          </a:p>
          <a:p>
            <a:endParaRPr lang="fr-CA" sz="2400" dirty="0" smtClean="0"/>
          </a:p>
          <a:p>
            <a:r>
              <a:rPr lang="fr-CA" sz="2400" dirty="0" smtClean="0"/>
              <a:t>Prévoir l’entrée ou l’activation des animations au clic</a:t>
            </a:r>
          </a:p>
          <a:p>
            <a:r>
              <a:rPr lang="fr-CA" sz="2400" dirty="0" smtClean="0"/>
              <a:t>Éviter le mode automatique (minutage), selon le cas</a:t>
            </a:r>
          </a:p>
          <a:p>
            <a:endParaRPr lang="fr-CA" sz="2400" dirty="0" smtClean="0"/>
          </a:p>
          <a:p>
            <a:r>
              <a:rPr lang="fr-CA" sz="2400" dirty="0" smtClean="0"/>
              <a:t>Tester les animations en mode diaporama</a:t>
            </a:r>
          </a:p>
        </p:txBody>
      </p:sp>
      <p:sp>
        <p:nvSpPr>
          <p:cNvPr id="23556" name="Text Box 4"/>
          <p:cNvSpPr txBox="1">
            <a:spLocks noChangeArrowheads="1"/>
          </p:cNvSpPr>
          <p:nvPr/>
        </p:nvSpPr>
        <p:spPr bwMode="auto">
          <a:xfrm>
            <a:off x="468313" y="6165850"/>
            <a:ext cx="8207375" cy="366713"/>
          </a:xfrm>
          <a:prstGeom prst="rect">
            <a:avLst/>
          </a:prstGeom>
          <a:noFill/>
          <a:ln w="9525">
            <a:noFill/>
            <a:miter lim="800000"/>
            <a:headEnd/>
            <a:tailEnd/>
          </a:ln>
        </p:spPr>
        <p:txBody>
          <a:bodyPr>
            <a:spAutoFit/>
          </a:bodyPr>
          <a:lstStyle/>
          <a:p>
            <a:pPr>
              <a:spcBef>
                <a:spcPct val="50000"/>
              </a:spcBef>
            </a:pPr>
            <a:endParaRPr lang="fr-FR"/>
          </a:p>
        </p:txBody>
      </p:sp>
      <p:sp>
        <p:nvSpPr>
          <p:cNvPr id="2" name="Espace réservé du numéro de diapositive 1"/>
          <p:cNvSpPr>
            <a:spLocks noGrp="1"/>
          </p:cNvSpPr>
          <p:nvPr>
            <p:ph type="sldNum" sz="quarter" idx="12"/>
          </p:nvPr>
        </p:nvSpPr>
        <p:spPr/>
        <p:txBody>
          <a:bodyPr/>
          <a:lstStyle/>
          <a:p>
            <a:pPr>
              <a:defRPr/>
            </a:pPr>
            <a:fld id="{2923ECAB-68BA-4BE4-BD2D-41F60AE30EC1}" type="slidenum">
              <a:rPr lang="fr-FR" smtClean="0"/>
              <a:pPr>
                <a:defRPr/>
              </a:pPr>
              <a:t>15</a:t>
            </a:fld>
            <a:endParaRPr lang="fr-FR"/>
          </a:p>
        </p:txBody>
      </p:sp>
      <p:sp>
        <p:nvSpPr>
          <p:cNvPr id="4" name="Espace réservé de la date 3"/>
          <p:cNvSpPr>
            <a:spLocks noGrp="1"/>
          </p:cNvSpPr>
          <p:nvPr>
            <p:ph type="dt" sz="half" idx="10"/>
          </p:nvPr>
        </p:nvSpPr>
        <p:spPr/>
        <p:txBody>
          <a:bodyPr/>
          <a:lstStyle/>
          <a:p>
            <a:fld id="{0BF8E61B-378F-4A4E-B141-740739E4F2FF}" type="datetime1">
              <a:rPr lang="fr-FR" smtClean="0"/>
              <a:t>02/04/2014</a:t>
            </a:fld>
            <a:endParaRPr lang="fr-FR"/>
          </a:p>
        </p:txBody>
      </p:sp>
      <p:sp>
        <p:nvSpPr>
          <p:cNvPr id="5" name="Espace réservé du pied de page 4"/>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244685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anim calcmode="lin" valueType="num">
                                      <p:cBhvr>
                                        <p:cTn id="8"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4819">
                                            <p:txEl>
                                              <p:pRg st="2" end="2"/>
                                            </p:txEl>
                                          </p:spTgt>
                                        </p:tgtEl>
                                        <p:attrNameLst>
                                          <p:attrName>style.visibility</p:attrName>
                                        </p:attrNameLst>
                                      </p:cBhvr>
                                      <p:to>
                                        <p:strVal val="visible"/>
                                      </p:to>
                                    </p:set>
                                    <p:animEffect transition="in" filter="fade">
                                      <p:cBhvr>
                                        <p:cTn id="14" dur="1000"/>
                                        <p:tgtEl>
                                          <p:spTgt spid="34819">
                                            <p:txEl>
                                              <p:pRg st="2" end="2"/>
                                            </p:txEl>
                                          </p:spTgt>
                                        </p:tgtEl>
                                      </p:cBhvr>
                                    </p:animEffect>
                                    <p:anim calcmode="lin" valueType="num">
                                      <p:cBhvr>
                                        <p:cTn id="15"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48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4819">
                                            <p:txEl>
                                              <p:pRg st="4" end="4"/>
                                            </p:txEl>
                                          </p:spTgt>
                                        </p:tgtEl>
                                        <p:attrNameLst>
                                          <p:attrName>style.visibility</p:attrName>
                                        </p:attrNameLst>
                                      </p:cBhvr>
                                      <p:to>
                                        <p:strVal val="visible"/>
                                      </p:to>
                                    </p:set>
                                    <p:animEffect transition="in" filter="fade">
                                      <p:cBhvr>
                                        <p:cTn id="21" dur="1000"/>
                                        <p:tgtEl>
                                          <p:spTgt spid="34819">
                                            <p:txEl>
                                              <p:pRg st="4" end="4"/>
                                            </p:txEl>
                                          </p:spTgt>
                                        </p:tgtEl>
                                      </p:cBhvr>
                                    </p:animEffect>
                                    <p:anim calcmode="lin" valueType="num">
                                      <p:cBhvr>
                                        <p:cTn id="22"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48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4819">
                                            <p:txEl>
                                              <p:pRg st="5" end="5"/>
                                            </p:txEl>
                                          </p:spTgt>
                                        </p:tgtEl>
                                        <p:attrNameLst>
                                          <p:attrName>style.visibility</p:attrName>
                                        </p:attrNameLst>
                                      </p:cBhvr>
                                      <p:to>
                                        <p:strVal val="visible"/>
                                      </p:to>
                                    </p:set>
                                    <p:animEffect transition="in" filter="fade">
                                      <p:cBhvr>
                                        <p:cTn id="28" dur="1000"/>
                                        <p:tgtEl>
                                          <p:spTgt spid="34819">
                                            <p:txEl>
                                              <p:pRg st="5" end="5"/>
                                            </p:txEl>
                                          </p:spTgt>
                                        </p:tgtEl>
                                      </p:cBhvr>
                                    </p:animEffect>
                                    <p:anim calcmode="lin" valueType="num">
                                      <p:cBhvr>
                                        <p:cTn id="29" dur="1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48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4819">
                                            <p:txEl>
                                              <p:pRg st="7" end="7"/>
                                            </p:txEl>
                                          </p:spTgt>
                                        </p:tgtEl>
                                        <p:attrNameLst>
                                          <p:attrName>style.visibility</p:attrName>
                                        </p:attrNameLst>
                                      </p:cBhvr>
                                      <p:to>
                                        <p:strVal val="visible"/>
                                      </p:to>
                                    </p:set>
                                    <p:animEffect transition="in" filter="fade">
                                      <p:cBhvr>
                                        <p:cTn id="35" dur="1000"/>
                                        <p:tgtEl>
                                          <p:spTgt spid="34819">
                                            <p:txEl>
                                              <p:pRg st="7" end="7"/>
                                            </p:txEl>
                                          </p:spTgt>
                                        </p:tgtEl>
                                      </p:cBhvr>
                                    </p:animEffect>
                                    <p:anim calcmode="lin" valueType="num">
                                      <p:cBhvr>
                                        <p:cTn id="36" dur="10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481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Sommaire</a:t>
            </a:r>
            <a:endParaRPr lang="fr-FR" dirty="0"/>
          </a:p>
        </p:txBody>
      </p:sp>
      <p:sp>
        <p:nvSpPr>
          <p:cNvPr id="3" name="Espace réservé de la date 2"/>
          <p:cNvSpPr>
            <a:spLocks noGrp="1"/>
          </p:cNvSpPr>
          <p:nvPr>
            <p:ph type="dt" sz="half" idx="10"/>
          </p:nvPr>
        </p:nvSpPr>
        <p:spPr/>
        <p:txBody>
          <a:bodyPr/>
          <a:lstStyle/>
          <a:p>
            <a:fld id="{E6ADBEF5-0BCE-415A-98BC-5B7C53E3E47C}" type="datetime1">
              <a:rPr lang="fr-FR" smtClean="0"/>
              <a:t>02/04/2014</a:t>
            </a:fld>
            <a:endParaRPr lang="fr-FR"/>
          </a:p>
        </p:txBody>
      </p:sp>
      <p:sp>
        <p:nvSpPr>
          <p:cNvPr id="4" name="Espace réservé du pied de page 3"/>
          <p:cNvSpPr>
            <a:spLocks noGrp="1"/>
          </p:cNvSpPr>
          <p:nvPr>
            <p:ph type="ftr" sz="quarter" idx="11"/>
          </p:nvPr>
        </p:nvSpPr>
        <p:spPr/>
        <p:txBody>
          <a:bodyPr/>
          <a:lstStyle/>
          <a:p>
            <a:r>
              <a:rPr lang="fr-FR" smtClean="0"/>
              <a:t>c2i - IUT I Fares – Balamand - 2011</a:t>
            </a:r>
            <a:endParaRPr lang="fr-FR" dirty="0" smtClean="0"/>
          </a:p>
        </p:txBody>
      </p:sp>
      <p:sp>
        <p:nvSpPr>
          <p:cNvPr id="5" name="Espace réservé du numéro de diapositive 4"/>
          <p:cNvSpPr>
            <a:spLocks noGrp="1"/>
          </p:cNvSpPr>
          <p:nvPr>
            <p:ph type="sldNum" sz="quarter" idx="12"/>
          </p:nvPr>
        </p:nvSpPr>
        <p:spPr/>
        <p:txBody>
          <a:bodyPr/>
          <a:lstStyle/>
          <a:p>
            <a:fld id="{8673F2F1-F194-9F47-8A1D-367BB5497899}" type="slidenum">
              <a:rPr lang="fr-FR" smtClean="0"/>
              <a:t>16</a:t>
            </a:fld>
            <a:endParaRPr lang="fr-FR"/>
          </a:p>
        </p:txBody>
      </p:sp>
      <p:sp>
        <p:nvSpPr>
          <p:cNvPr id="2" name="Espace réservé du contenu 1"/>
          <p:cNvSpPr>
            <a:spLocks noGrp="1"/>
          </p:cNvSpPr>
          <p:nvPr>
            <p:ph idx="4294967295"/>
          </p:nvPr>
        </p:nvSpPr>
        <p:spPr>
          <a:xfrm>
            <a:off x="0" y="1611313"/>
            <a:ext cx="8229600" cy="4525962"/>
          </a:xfrm>
        </p:spPr>
        <p:txBody>
          <a:bodyPr>
            <a:normAutofit lnSpcReduction="10000"/>
          </a:bodyPr>
          <a:lstStyle/>
          <a:p>
            <a:r>
              <a:rPr lang="fr-FR" b="1" dirty="0" smtClean="0"/>
              <a:t>Power Point - technique</a:t>
            </a:r>
          </a:p>
          <a:p>
            <a:pPr lvl="2">
              <a:lnSpc>
                <a:spcPct val="90000"/>
              </a:lnSpc>
              <a:buFont typeface="Wingdings" pitchFamily="2" charset="2"/>
              <a:buChar char="ü"/>
            </a:pPr>
            <a:r>
              <a:rPr lang="fr-CA" dirty="0"/>
              <a:t>Modèle de conception</a:t>
            </a:r>
          </a:p>
          <a:p>
            <a:pPr lvl="2">
              <a:lnSpc>
                <a:spcPct val="90000"/>
              </a:lnSpc>
              <a:buFont typeface="Wingdings" pitchFamily="2" charset="2"/>
              <a:buChar char="ü"/>
            </a:pPr>
            <a:r>
              <a:rPr lang="fr-CA" dirty="0"/>
              <a:t>Couleurs</a:t>
            </a:r>
          </a:p>
          <a:p>
            <a:pPr lvl="2">
              <a:lnSpc>
                <a:spcPct val="90000"/>
              </a:lnSpc>
              <a:buFont typeface="Wingdings" pitchFamily="2" charset="2"/>
              <a:buChar char="ü"/>
            </a:pPr>
            <a:r>
              <a:rPr lang="fr-CA" dirty="0"/>
              <a:t>Police (taille et style)</a:t>
            </a:r>
          </a:p>
          <a:p>
            <a:pPr lvl="2">
              <a:lnSpc>
                <a:spcPct val="90000"/>
              </a:lnSpc>
              <a:buFont typeface="Wingdings" pitchFamily="2" charset="2"/>
              <a:buChar char="ü"/>
            </a:pPr>
            <a:r>
              <a:rPr lang="fr-CA" dirty="0"/>
              <a:t>Disposition du texte</a:t>
            </a:r>
          </a:p>
          <a:p>
            <a:pPr lvl="2">
              <a:lnSpc>
                <a:spcPct val="90000"/>
              </a:lnSpc>
              <a:buFont typeface="Wingdings" pitchFamily="2" charset="2"/>
              <a:buChar char="ü"/>
            </a:pPr>
            <a:r>
              <a:rPr lang="fr-CA" dirty="0"/>
              <a:t>Les images</a:t>
            </a:r>
          </a:p>
          <a:p>
            <a:pPr lvl="2">
              <a:lnSpc>
                <a:spcPct val="90000"/>
              </a:lnSpc>
              <a:buFont typeface="Wingdings" pitchFamily="2" charset="2"/>
              <a:buChar char="ü"/>
            </a:pPr>
            <a:r>
              <a:rPr lang="fr-CA" dirty="0"/>
              <a:t>Tableaux, graphiques, schémas</a:t>
            </a:r>
          </a:p>
          <a:p>
            <a:pPr lvl="2">
              <a:lnSpc>
                <a:spcPct val="90000"/>
              </a:lnSpc>
              <a:buFont typeface="Wingdings" pitchFamily="2" charset="2"/>
              <a:buChar char="ü"/>
            </a:pPr>
            <a:r>
              <a:rPr lang="fr-CA" dirty="0"/>
              <a:t>Transitions, animations</a:t>
            </a:r>
          </a:p>
          <a:p>
            <a:r>
              <a:rPr lang="fr-FR" b="1" dirty="0" smtClean="0"/>
              <a:t> </a:t>
            </a:r>
            <a:r>
              <a:rPr lang="fr-FR" b="1" dirty="0" smtClean="0">
                <a:solidFill>
                  <a:srgbClr val="C00000"/>
                </a:solidFill>
              </a:rPr>
              <a:t>Exemples et contre exemples</a:t>
            </a:r>
          </a:p>
          <a:p>
            <a:r>
              <a:rPr lang="fr-CA" dirty="0" smtClean="0"/>
              <a:t> </a:t>
            </a:r>
            <a:r>
              <a:rPr lang="fr-CA" b="1" dirty="0" smtClean="0"/>
              <a:t>Derniers préparatifs</a:t>
            </a:r>
          </a:p>
          <a:p>
            <a:r>
              <a:rPr lang="fr-CA" b="1" dirty="0"/>
              <a:t> </a:t>
            </a:r>
            <a:r>
              <a:rPr lang="fr-CA" b="1" dirty="0" smtClean="0"/>
              <a:t>Pour </a:t>
            </a:r>
            <a:r>
              <a:rPr lang="fr-CA" b="1" dirty="0"/>
              <a:t>en savoir plus</a:t>
            </a:r>
          </a:p>
          <a:p>
            <a:endParaRPr lang="fr-FR" b="1" dirty="0" smtClean="0"/>
          </a:p>
        </p:txBody>
      </p:sp>
    </p:spTree>
    <p:extLst>
      <p:ext uri="{BB962C8B-B14F-4D97-AF65-F5344CB8AC3E}">
        <p14:creationId xmlns:p14="http://schemas.microsoft.com/office/powerpoint/2010/main" val="9816915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graphics8.nytimes.com/images/2010/04/27/world/27powerpoint_CA0_337-span/27powerpoint_CA0-articleLarge.jpg"/>
          <p:cNvPicPr/>
          <p:nvPr/>
        </p:nvPicPr>
        <p:blipFill>
          <a:blip r:embed="rId2" cstate="print"/>
          <a:srcRect/>
          <a:stretch>
            <a:fillRect/>
          </a:stretch>
        </p:blipFill>
        <p:spPr bwMode="auto">
          <a:xfrm>
            <a:off x="317989" y="404664"/>
            <a:ext cx="8375084" cy="6192688"/>
          </a:xfrm>
          <a:prstGeom prst="rect">
            <a:avLst/>
          </a:prstGeom>
          <a:noFill/>
          <a:ln w="9525">
            <a:noFill/>
            <a:miter lim="800000"/>
            <a:headEnd/>
            <a:tailEnd/>
          </a:ln>
        </p:spPr>
      </p:pic>
      <p:sp>
        <p:nvSpPr>
          <p:cNvPr id="3" name="Espace réservé de la date 2"/>
          <p:cNvSpPr>
            <a:spLocks noGrp="1"/>
          </p:cNvSpPr>
          <p:nvPr>
            <p:ph type="dt" sz="half" idx="10"/>
          </p:nvPr>
        </p:nvSpPr>
        <p:spPr/>
        <p:txBody>
          <a:bodyPr/>
          <a:lstStyle/>
          <a:p>
            <a:pPr>
              <a:defRPr/>
            </a:pPr>
            <a:fld id="{BB241CAB-EE3C-41CD-808F-83E22CD2644C}" type="datetime1">
              <a:rPr lang="fr-FR" smtClean="0"/>
              <a:t>02/04/2014</a:t>
            </a:fld>
            <a:endParaRPr lang="fr-FR"/>
          </a:p>
        </p:txBody>
      </p:sp>
      <p:sp>
        <p:nvSpPr>
          <p:cNvPr id="4" name="Espace réservé du pied de page 3"/>
          <p:cNvSpPr>
            <a:spLocks noGrp="1"/>
          </p:cNvSpPr>
          <p:nvPr>
            <p:ph type="ftr" sz="quarter" idx="11"/>
          </p:nvPr>
        </p:nvSpPr>
        <p:spPr/>
        <p:txBody>
          <a:bodyPr/>
          <a:lstStyle/>
          <a:p>
            <a:pPr>
              <a:defRPr/>
            </a:pPr>
            <a:r>
              <a:rPr lang="fr-FR" smtClean="0"/>
              <a:t>c2i - IUT I Fares – Balamand - 2011</a:t>
            </a:r>
            <a:endParaRPr lang="fr-FR"/>
          </a:p>
        </p:txBody>
      </p:sp>
      <p:sp>
        <p:nvSpPr>
          <p:cNvPr id="5" name="Espace réservé du numéro de diapositive 4"/>
          <p:cNvSpPr>
            <a:spLocks noGrp="1"/>
          </p:cNvSpPr>
          <p:nvPr>
            <p:ph type="sldNum" sz="quarter" idx="12"/>
          </p:nvPr>
        </p:nvSpPr>
        <p:spPr/>
        <p:txBody>
          <a:bodyPr/>
          <a:lstStyle/>
          <a:p>
            <a:pPr>
              <a:defRPr/>
            </a:pPr>
            <a:fld id="{43382167-69A9-D647-B91F-DA33D2012EB1}" type="slidenum">
              <a:rPr lang="fr-FR" smtClean="0"/>
              <a:pPr>
                <a:defRPr/>
              </a:pPr>
              <a:t>17</a:t>
            </a:fld>
            <a:endParaRPr lang="fr-FR"/>
          </a:p>
        </p:txBody>
      </p:sp>
    </p:spTree>
    <p:extLst>
      <p:ext uri="{BB962C8B-B14F-4D97-AF65-F5344CB8AC3E}">
        <p14:creationId xmlns:p14="http://schemas.microsoft.com/office/powerpoint/2010/main" val="1522278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graphics8.nytimes.com/images/2010/04/27/world/27powerpoint_CA0_337-span/27powerpoint_CA0-articleLarge.jpg"/>
          <p:cNvPicPr/>
          <p:nvPr/>
        </p:nvPicPr>
        <p:blipFill>
          <a:blip r:embed="rId2" cstate="print"/>
          <a:srcRect/>
          <a:stretch>
            <a:fillRect/>
          </a:stretch>
        </p:blipFill>
        <p:spPr bwMode="auto">
          <a:xfrm>
            <a:off x="317989" y="404664"/>
            <a:ext cx="8375084" cy="6192688"/>
          </a:xfrm>
          <a:prstGeom prst="rect">
            <a:avLst/>
          </a:prstGeom>
          <a:noFill/>
          <a:ln w="9525">
            <a:noFill/>
            <a:miter lim="800000"/>
            <a:headEnd/>
            <a:tailEnd/>
          </a:ln>
        </p:spPr>
      </p:pic>
      <p:sp>
        <p:nvSpPr>
          <p:cNvPr id="3" name="Espace réservé de la date 2"/>
          <p:cNvSpPr>
            <a:spLocks noGrp="1"/>
          </p:cNvSpPr>
          <p:nvPr>
            <p:ph type="dt" sz="half" idx="10"/>
          </p:nvPr>
        </p:nvSpPr>
        <p:spPr/>
        <p:txBody>
          <a:bodyPr/>
          <a:lstStyle/>
          <a:p>
            <a:pPr>
              <a:defRPr/>
            </a:pPr>
            <a:fld id="{41038FFA-AD94-48A1-B6BA-B01A0DA99A60}" type="datetime1">
              <a:rPr lang="fr-FR" smtClean="0"/>
              <a:t>02/04/2014</a:t>
            </a:fld>
            <a:endParaRPr lang="fr-FR"/>
          </a:p>
        </p:txBody>
      </p:sp>
      <p:sp>
        <p:nvSpPr>
          <p:cNvPr id="4" name="Espace réservé du pied de page 3"/>
          <p:cNvSpPr>
            <a:spLocks noGrp="1"/>
          </p:cNvSpPr>
          <p:nvPr>
            <p:ph type="ftr" sz="quarter" idx="11"/>
          </p:nvPr>
        </p:nvSpPr>
        <p:spPr/>
        <p:txBody>
          <a:bodyPr/>
          <a:lstStyle/>
          <a:p>
            <a:pPr>
              <a:defRPr/>
            </a:pPr>
            <a:r>
              <a:rPr lang="fr-FR" smtClean="0"/>
              <a:t>c2i - IUT I Fares – Balamand - 2011</a:t>
            </a:r>
            <a:endParaRPr lang="fr-FR"/>
          </a:p>
        </p:txBody>
      </p:sp>
      <p:sp>
        <p:nvSpPr>
          <p:cNvPr id="5" name="Espace réservé du numéro de diapositive 4"/>
          <p:cNvSpPr>
            <a:spLocks noGrp="1"/>
          </p:cNvSpPr>
          <p:nvPr>
            <p:ph type="sldNum" sz="quarter" idx="12"/>
          </p:nvPr>
        </p:nvSpPr>
        <p:spPr/>
        <p:txBody>
          <a:bodyPr/>
          <a:lstStyle/>
          <a:p>
            <a:pPr>
              <a:defRPr/>
            </a:pPr>
            <a:fld id="{43382167-69A9-D647-B91F-DA33D2012EB1}" type="slidenum">
              <a:rPr lang="fr-FR" smtClean="0"/>
              <a:pPr>
                <a:defRPr/>
              </a:pPr>
              <a:t>18</a:t>
            </a:fld>
            <a:endParaRPr lang="fr-FR"/>
          </a:p>
        </p:txBody>
      </p:sp>
    </p:spTree>
    <p:extLst>
      <p:ext uri="{BB962C8B-B14F-4D97-AF65-F5344CB8AC3E}">
        <p14:creationId xmlns:p14="http://schemas.microsoft.com/office/powerpoint/2010/main" val="74835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style.rotation</p:attrName>
                                        </p:attrNameLst>
                                      </p:cBhvr>
                                      <p:tavLst>
                                        <p:tav tm="0">
                                          <p:val>
                                            <p:fltVal val="720"/>
                                          </p:val>
                                        </p:tav>
                                        <p:tav tm="100000">
                                          <p:val>
                                            <p:fltVal val="0"/>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 calcmode="lin" valueType="num">
                                      <p:cBhvr>
                                        <p:cTn id="16"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graphics8.nytimes.com/images/2010/04/27/world/27powerpoint_CA0_337-span/27powerpoint_CA0-articleLarge.jpg"/>
          <p:cNvPicPr/>
          <p:nvPr/>
        </p:nvPicPr>
        <p:blipFill>
          <a:blip r:embed="rId2" cstate="print"/>
          <a:srcRect/>
          <a:stretch>
            <a:fillRect/>
          </a:stretch>
        </p:blipFill>
        <p:spPr bwMode="auto">
          <a:xfrm>
            <a:off x="317989" y="404664"/>
            <a:ext cx="8375084" cy="6192688"/>
          </a:xfrm>
          <a:prstGeom prst="rect">
            <a:avLst/>
          </a:prstGeom>
          <a:noFill/>
          <a:ln w="9525">
            <a:noFill/>
            <a:miter lim="800000"/>
            <a:headEnd/>
            <a:tailEnd/>
          </a:ln>
        </p:spPr>
      </p:pic>
      <p:sp>
        <p:nvSpPr>
          <p:cNvPr id="3" name="Espace réservé de la date 2"/>
          <p:cNvSpPr>
            <a:spLocks noGrp="1"/>
          </p:cNvSpPr>
          <p:nvPr>
            <p:ph type="dt" sz="half" idx="10"/>
          </p:nvPr>
        </p:nvSpPr>
        <p:spPr/>
        <p:txBody>
          <a:bodyPr/>
          <a:lstStyle/>
          <a:p>
            <a:pPr>
              <a:defRPr/>
            </a:pPr>
            <a:fld id="{9CB30FFB-A31F-4431-B6EB-0C9DAE096ADA}" type="datetime1">
              <a:rPr lang="fr-FR" smtClean="0"/>
              <a:t>02/04/2014</a:t>
            </a:fld>
            <a:endParaRPr lang="fr-FR"/>
          </a:p>
        </p:txBody>
      </p:sp>
      <p:sp>
        <p:nvSpPr>
          <p:cNvPr id="4" name="Espace réservé du pied de page 3"/>
          <p:cNvSpPr>
            <a:spLocks noGrp="1"/>
          </p:cNvSpPr>
          <p:nvPr>
            <p:ph type="ftr" sz="quarter" idx="11"/>
          </p:nvPr>
        </p:nvSpPr>
        <p:spPr/>
        <p:txBody>
          <a:bodyPr/>
          <a:lstStyle/>
          <a:p>
            <a:pPr>
              <a:defRPr/>
            </a:pPr>
            <a:r>
              <a:rPr lang="fr-FR" smtClean="0"/>
              <a:t>c2i - IUT I Fares – Balamand - 2011</a:t>
            </a:r>
            <a:endParaRPr lang="fr-FR"/>
          </a:p>
        </p:txBody>
      </p:sp>
      <p:sp>
        <p:nvSpPr>
          <p:cNvPr id="5" name="Espace réservé du numéro de diapositive 4"/>
          <p:cNvSpPr>
            <a:spLocks noGrp="1"/>
          </p:cNvSpPr>
          <p:nvPr>
            <p:ph type="sldNum" sz="quarter" idx="12"/>
          </p:nvPr>
        </p:nvSpPr>
        <p:spPr/>
        <p:txBody>
          <a:bodyPr/>
          <a:lstStyle/>
          <a:p>
            <a:pPr>
              <a:defRPr/>
            </a:pPr>
            <a:fld id="{43382167-69A9-D647-B91F-DA33D2012EB1}" type="slidenum">
              <a:rPr lang="fr-FR" smtClean="0"/>
              <a:pPr>
                <a:defRPr/>
              </a:pPr>
              <a:t>19</a:t>
            </a:fld>
            <a:endParaRPr lang="fr-FR"/>
          </a:p>
        </p:txBody>
      </p:sp>
    </p:spTree>
    <p:extLst>
      <p:ext uri="{BB962C8B-B14F-4D97-AF65-F5344CB8AC3E}">
        <p14:creationId xmlns:p14="http://schemas.microsoft.com/office/powerpoint/2010/main" val="401664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611086"/>
            <a:ext cx="8229600" cy="4525963"/>
          </a:xfrm>
        </p:spPr>
        <p:txBody>
          <a:bodyPr>
            <a:normAutofit lnSpcReduction="10000"/>
          </a:bodyPr>
          <a:lstStyle/>
          <a:p>
            <a:r>
              <a:rPr lang="fr-FR" b="1" dirty="0" smtClean="0">
                <a:solidFill>
                  <a:srgbClr val="C00000"/>
                </a:solidFill>
              </a:rPr>
              <a:t>Power Point - technique</a:t>
            </a:r>
          </a:p>
          <a:p>
            <a:pPr lvl="2">
              <a:lnSpc>
                <a:spcPct val="90000"/>
              </a:lnSpc>
              <a:buFont typeface="Wingdings" pitchFamily="2" charset="2"/>
              <a:buChar char="ü"/>
            </a:pPr>
            <a:r>
              <a:rPr lang="fr-CA" dirty="0"/>
              <a:t>Modèle de conception</a:t>
            </a:r>
          </a:p>
          <a:p>
            <a:pPr lvl="2">
              <a:lnSpc>
                <a:spcPct val="90000"/>
              </a:lnSpc>
              <a:buFont typeface="Wingdings" pitchFamily="2" charset="2"/>
              <a:buChar char="ü"/>
            </a:pPr>
            <a:r>
              <a:rPr lang="fr-CA" dirty="0"/>
              <a:t>Couleurs</a:t>
            </a:r>
          </a:p>
          <a:p>
            <a:pPr lvl="2">
              <a:lnSpc>
                <a:spcPct val="90000"/>
              </a:lnSpc>
              <a:buFont typeface="Wingdings" pitchFamily="2" charset="2"/>
              <a:buChar char="ü"/>
            </a:pPr>
            <a:r>
              <a:rPr lang="fr-CA" dirty="0"/>
              <a:t>Police (taille et style)</a:t>
            </a:r>
          </a:p>
          <a:p>
            <a:pPr lvl="2">
              <a:lnSpc>
                <a:spcPct val="90000"/>
              </a:lnSpc>
              <a:buFont typeface="Wingdings" pitchFamily="2" charset="2"/>
              <a:buChar char="ü"/>
            </a:pPr>
            <a:r>
              <a:rPr lang="fr-CA" dirty="0"/>
              <a:t>Disposition du texte</a:t>
            </a:r>
          </a:p>
          <a:p>
            <a:pPr lvl="2">
              <a:lnSpc>
                <a:spcPct val="90000"/>
              </a:lnSpc>
              <a:buFont typeface="Wingdings" pitchFamily="2" charset="2"/>
              <a:buChar char="ü"/>
            </a:pPr>
            <a:r>
              <a:rPr lang="fr-CA" dirty="0"/>
              <a:t>Les images</a:t>
            </a:r>
          </a:p>
          <a:p>
            <a:pPr lvl="2">
              <a:lnSpc>
                <a:spcPct val="90000"/>
              </a:lnSpc>
              <a:buFont typeface="Wingdings" pitchFamily="2" charset="2"/>
              <a:buChar char="ü"/>
            </a:pPr>
            <a:r>
              <a:rPr lang="fr-CA" dirty="0"/>
              <a:t>Tableaux, graphiques, schémas</a:t>
            </a:r>
          </a:p>
          <a:p>
            <a:pPr lvl="2">
              <a:lnSpc>
                <a:spcPct val="90000"/>
              </a:lnSpc>
              <a:buFont typeface="Wingdings" pitchFamily="2" charset="2"/>
              <a:buChar char="ü"/>
            </a:pPr>
            <a:r>
              <a:rPr lang="fr-CA" dirty="0"/>
              <a:t>Transitions, animations</a:t>
            </a:r>
          </a:p>
          <a:p>
            <a:r>
              <a:rPr lang="fr-FR" b="1" dirty="0" smtClean="0"/>
              <a:t> Exemples et contre exemples</a:t>
            </a:r>
          </a:p>
          <a:p>
            <a:r>
              <a:rPr lang="fr-CA" dirty="0" smtClean="0"/>
              <a:t> </a:t>
            </a:r>
            <a:r>
              <a:rPr lang="fr-CA" b="1" dirty="0" smtClean="0"/>
              <a:t>Derniers préparatifs</a:t>
            </a:r>
          </a:p>
          <a:p>
            <a:r>
              <a:rPr lang="fr-CA" b="1" dirty="0"/>
              <a:t> </a:t>
            </a:r>
            <a:r>
              <a:rPr lang="fr-CA" b="1" dirty="0" smtClean="0"/>
              <a:t>Pour </a:t>
            </a:r>
            <a:r>
              <a:rPr lang="fr-CA" b="1" dirty="0"/>
              <a:t>en savoir plus</a:t>
            </a:r>
          </a:p>
          <a:p>
            <a:endParaRPr lang="fr-FR" b="1" dirty="0" smtClean="0"/>
          </a:p>
        </p:txBody>
      </p:sp>
      <p:sp>
        <p:nvSpPr>
          <p:cNvPr id="3" name="Espace réservé de la date 2"/>
          <p:cNvSpPr>
            <a:spLocks noGrp="1"/>
          </p:cNvSpPr>
          <p:nvPr>
            <p:ph type="dt" sz="half" idx="10"/>
          </p:nvPr>
        </p:nvSpPr>
        <p:spPr/>
        <p:txBody>
          <a:bodyPr/>
          <a:lstStyle/>
          <a:p>
            <a:fld id="{E5FE10DD-8DDD-4268-8564-BE1E74014630}" type="datetime1">
              <a:rPr lang="fr-FR" smtClean="0"/>
              <a:t>02/04/2014</a:t>
            </a:fld>
            <a:endParaRPr lang="fr-FR"/>
          </a:p>
        </p:txBody>
      </p:sp>
      <p:sp>
        <p:nvSpPr>
          <p:cNvPr id="4" name="Espace réservé du pied de page 3"/>
          <p:cNvSpPr>
            <a:spLocks noGrp="1"/>
          </p:cNvSpPr>
          <p:nvPr>
            <p:ph type="ftr" sz="quarter" idx="11"/>
          </p:nvPr>
        </p:nvSpPr>
        <p:spPr/>
        <p:txBody>
          <a:bodyPr/>
          <a:lstStyle/>
          <a:p>
            <a:r>
              <a:rPr lang="fr-FR" smtClean="0"/>
              <a:t>c2i - IUT I Fares – Balamand - 2011</a:t>
            </a:r>
            <a:endParaRPr lang="fr-FR" dirty="0" smtClean="0"/>
          </a:p>
        </p:txBody>
      </p:sp>
      <p:sp>
        <p:nvSpPr>
          <p:cNvPr id="5" name="Espace réservé du numéro de diapositive 4"/>
          <p:cNvSpPr>
            <a:spLocks noGrp="1"/>
          </p:cNvSpPr>
          <p:nvPr>
            <p:ph type="sldNum" sz="quarter" idx="12"/>
          </p:nvPr>
        </p:nvSpPr>
        <p:spPr/>
        <p:txBody>
          <a:bodyPr/>
          <a:lstStyle/>
          <a:p>
            <a:fld id="{8673F2F1-F194-9F47-8A1D-367BB5497899}" type="slidenum">
              <a:rPr lang="fr-FR" smtClean="0"/>
              <a:t>2</a:t>
            </a:fld>
            <a:endParaRPr lang="fr-FR"/>
          </a:p>
        </p:txBody>
      </p:sp>
      <p:sp>
        <p:nvSpPr>
          <p:cNvPr id="6" name="Titre 5"/>
          <p:cNvSpPr>
            <a:spLocks noGrp="1"/>
          </p:cNvSpPr>
          <p:nvPr>
            <p:ph type="title"/>
          </p:nvPr>
        </p:nvSpPr>
        <p:spPr/>
        <p:txBody>
          <a:bodyPr/>
          <a:lstStyle/>
          <a:p>
            <a:r>
              <a:rPr lang="fr-FR" dirty="0" smtClean="0"/>
              <a:t>Sommaire</a:t>
            </a:r>
            <a:endParaRPr lang="fr-FR" dirty="0"/>
          </a:p>
        </p:txBody>
      </p:sp>
    </p:spTree>
    <p:extLst>
      <p:ext uri="{BB962C8B-B14F-4D97-AF65-F5344CB8AC3E}">
        <p14:creationId xmlns:p14="http://schemas.microsoft.com/office/powerpoint/2010/main" val="10253041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apport.jpg"/>
          <p:cNvPicPr>
            <a:picLocks noChangeAspect="1"/>
          </p:cNvPicPr>
          <p:nvPr/>
        </p:nvPicPr>
        <p:blipFill>
          <a:blip r:embed="rId2" cstate="print"/>
          <a:srcRect l="7246" t="11151" r="6483" b="29000"/>
          <a:stretch>
            <a:fillRect/>
          </a:stretch>
        </p:blipFill>
        <p:spPr>
          <a:xfrm>
            <a:off x="524393" y="1196752"/>
            <a:ext cx="8301618" cy="4536504"/>
          </a:xfrm>
          <a:prstGeom prst="rect">
            <a:avLst/>
          </a:prstGeom>
        </p:spPr>
      </p:pic>
      <p:sp>
        <p:nvSpPr>
          <p:cNvPr id="3" name="Espace réservé de la date 2"/>
          <p:cNvSpPr>
            <a:spLocks noGrp="1"/>
          </p:cNvSpPr>
          <p:nvPr>
            <p:ph type="dt" sz="half" idx="10"/>
          </p:nvPr>
        </p:nvSpPr>
        <p:spPr/>
        <p:txBody>
          <a:bodyPr/>
          <a:lstStyle/>
          <a:p>
            <a:pPr>
              <a:defRPr/>
            </a:pPr>
            <a:fld id="{F97ECD9E-520F-49E7-88A2-B1F09A8982C2}" type="datetime1">
              <a:rPr lang="fr-FR" smtClean="0"/>
              <a:t>02/04/2014</a:t>
            </a:fld>
            <a:endParaRPr lang="fr-FR"/>
          </a:p>
        </p:txBody>
      </p:sp>
      <p:sp>
        <p:nvSpPr>
          <p:cNvPr id="4" name="Espace réservé du pied de page 3"/>
          <p:cNvSpPr>
            <a:spLocks noGrp="1"/>
          </p:cNvSpPr>
          <p:nvPr>
            <p:ph type="ftr" sz="quarter" idx="11"/>
          </p:nvPr>
        </p:nvSpPr>
        <p:spPr/>
        <p:txBody>
          <a:bodyPr/>
          <a:lstStyle/>
          <a:p>
            <a:pPr>
              <a:defRPr/>
            </a:pPr>
            <a:r>
              <a:rPr lang="fr-FR" smtClean="0"/>
              <a:t>c2i - IUT I Fares – Balamand - 2011</a:t>
            </a:r>
            <a:endParaRPr lang="fr-FR"/>
          </a:p>
        </p:txBody>
      </p:sp>
      <p:sp>
        <p:nvSpPr>
          <p:cNvPr id="5" name="Espace réservé du numéro de diapositive 4"/>
          <p:cNvSpPr>
            <a:spLocks noGrp="1"/>
          </p:cNvSpPr>
          <p:nvPr>
            <p:ph type="sldNum" sz="quarter" idx="12"/>
          </p:nvPr>
        </p:nvSpPr>
        <p:spPr/>
        <p:txBody>
          <a:bodyPr/>
          <a:lstStyle/>
          <a:p>
            <a:pPr>
              <a:defRPr/>
            </a:pPr>
            <a:fld id="{43382167-69A9-D647-B91F-DA33D2012EB1}" type="slidenum">
              <a:rPr lang="fr-FR" smtClean="0"/>
              <a:pPr>
                <a:defRPr/>
              </a:pPr>
              <a:t>20</a:t>
            </a:fld>
            <a:endParaRPr lang="fr-FR"/>
          </a:p>
        </p:txBody>
      </p:sp>
    </p:spTree>
    <p:extLst>
      <p:ext uri="{BB962C8B-B14F-4D97-AF65-F5344CB8AC3E}">
        <p14:creationId xmlns:p14="http://schemas.microsoft.com/office/powerpoint/2010/main" val="2363998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066"/>
          <p:cNvPicPr>
            <a:picLocks noChangeAspect="1" noChangeArrowheads="1"/>
          </p:cNvPicPr>
          <p:nvPr/>
        </p:nvPicPr>
        <p:blipFill>
          <a:blip r:embed="rId3" cstate="print"/>
          <a:srcRect/>
          <a:stretch>
            <a:fillRect/>
          </a:stretch>
        </p:blipFill>
        <p:spPr bwMode="auto">
          <a:xfrm>
            <a:off x="317989" y="3441700"/>
            <a:ext cx="3792415" cy="3086100"/>
          </a:xfrm>
          <a:prstGeom prst="rect">
            <a:avLst/>
          </a:prstGeom>
          <a:noFill/>
          <a:ln w="9525">
            <a:noFill/>
            <a:miter lim="800000"/>
            <a:headEnd/>
            <a:tailEnd/>
          </a:ln>
        </p:spPr>
      </p:pic>
      <p:pic>
        <p:nvPicPr>
          <p:cNvPr id="10243" name="Picture 9" descr="067J"/>
          <p:cNvPicPr>
            <a:picLocks noChangeAspect="1" noChangeArrowheads="1"/>
          </p:cNvPicPr>
          <p:nvPr/>
        </p:nvPicPr>
        <p:blipFill>
          <a:blip r:embed="rId4" cstate="print"/>
          <a:srcRect/>
          <a:stretch>
            <a:fillRect/>
          </a:stretch>
        </p:blipFill>
        <p:spPr bwMode="auto">
          <a:xfrm>
            <a:off x="4967654" y="214313"/>
            <a:ext cx="3648808" cy="2963862"/>
          </a:xfrm>
          <a:prstGeom prst="rect">
            <a:avLst/>
          </a:prstGeom>
          <a:noFill/>
          <a:ln w="9525">
            <a:noFill/>
            <a:miter lim="800000"/>
            <a:headEnd/>
            <a:tailEnd/>
          </a:ln>
        </p:spPr>
      </p:pic>
      <p:pic>
        <p:nvPicPr>
          <p:cNvPr id="10244" name="Image 9" descr="IUT_0233.JPG"/>
          <p:cNvPicPr>
            <a:picLocks noChangeAspect="1"/>
          </p:cNvPicPr>
          <p:nvPr/>
        </p:nvPicPr>
        <p:blipFill>
          <a:blip r:embed="rId5" cstate="print"/>
          <a:srcRect/>
          <a:stretch>
            <a:fillRect/>
          </a:stretch>
        </p:blipFill>
        <p:spPr bwMode="auto">
          <a:xfrm>
            <a:off x="4835769" y="3643314"/>
            <a:ext cx="3846635" cy="2789237"/>
          </a:xfrm>
          <a:prstGeom prst="rect">
            <a:avLst/>
          </a:prstGeom>
          <a:noFill/>
          <a:ln w="9525">
            <a:noFill/>
            <a:miter lim="800000"/>
            <a:headEnd/>
            <a:tailEnd/>
          </a:ln>
        </p:spPr>
      </p:pic>
      <p:pic>
        <p:nvPicPr>
          <p:cNvPr id="10245" name="Picture 8" descr="067F"/>
          <p:cNvPicPr>
            <a:picLocks noChangeAspect="1" noChangeArrowheads="1"/>
          </p:cNvPicPr>
          <p:nvPr/>
        </p:nvPicPr>
        <p:blipFill>
          <a:blip r:embed="rId6" cstate="print"/>
          <a:srcRect/>
          <a:stretch>
            <a:fillRect/>
          </a:stretch>
        </p:blipFill>
        <p:spPr bwMode="auto">
          <a:xfrm>
            <a:off x="351692" y="142876"/>
            <a:ext cx="4022481" cy="3268663"/>
          </a:xfrm>
          <a:prstGeom prst="rect">
            <a:avLst/>
          </a:prstGeom>
          <a:noFill/>
          <a:ln w="9525">
            <a:noFill/>
            <a:miter lim="800000"/>
            <a:headEnd/>
            <a:tailEnd/>
          </a:ln>
        </p:spPr>
      </p:pic>
      <p:pic>
        <p:nvPicPr>
          <p:cNvPr id="10246" name="Image 11" descr="IUT_0054.jpg"/>
          <p:cNvPicPr>
            <a:picLocks noChangeAspect="1"/>
          </p:cNvPicPr>
          <p:nvPr/>
        </p:nvPicPr>
        <p:blipFill>
          <a:blip r:embed="rId7" cstate="print"/>
          <a:srcRect/>
          <a:stretch>
            <a:fillRect/>
          </a:stretch>
        </p:blipFill>
        <p:spPr bwMode="auto">
          <a:xfrm>
            <a:off x="318099" y="476673"/>
            <a:ext cx="8308506" cy="6024914"/>
          </a:xfrm>
          <a:prstGeom prst="rect">
            <a:avLst/>
          </a:prstGeom>
          <a:noFill/>
          <a:ln w="9525">
            <a:noFill/>
            <a:miter lim="800000"/>
            <a:headEnd/>
            <a:tailEnd/>
          </a:ln>
        </p:spPr>
      </p:pic>
      <p:pic>
        <p:nvPicPr>
          <p:cNvPr id="7" name="Image 11" descr="IUT_0054.jpg"/>
          <p:cNvPicPr>
            <a:picLocks noChangeAspect="1"/>
          </p:cNvPicPr>
          <p:nvPr/>
        </p:nvPicPr>
        <p:blipFill>
          <a:blip r:embed="rId8" cstate="print"/>
          <a:srcRect/>
          <a:stretch>
            <a:fillRect/>
          </a:stretch>
        </p:blipFill>
        <p:spPr bwMode="auto">
          <a:xfrm>
            <a:off x="2714693" y="2214564"/>
            <a:ext cx="3253154" cy="2359025"/>
          </a:xfrm>
          <a:prstGeom prst="rect">
            <a:avLst/>
          </a:prstGeom>
          <a:noFill/>
          <a:ln w="9525">
            <a:noFill/>
            <a:miter lim="800000"/>
            <a:headEnd/>
            <a:tailEnd/>
          </a:ln>
        </p:spPr>
      </p:pic>
      <p:sp>
        <p:nvSpPr>
          <p:cNvPr id="2" name="Espace réservé de la date 1"/>
          <p:cNvSpPr>
            <a:spLocks noGrp="1"/>
          </p:cNvSpPr>
          <p:nvPr>
            <p:ph type="dt" sz="half" idx="10"/>
          </p:nvPr>
        </p:nvSpPr>
        <p:spPr/>
        <p:txBody>
          <a:bodyPr/>
          <a:lstStyle/>
          <a:p>
            <a:pPr>
              <a:defRPr/>
            </a:pPr>
            <a:fld id="{399EE64D-0CAA-46CF-9331-F9BD4E81C266}" type="datetime1">
              <a:rPr lang="fr-FR" smtClean="0"/>
              <a:t>02/04/2014</a:t>
            </a:fld>
            <a:endParaRPr lang="fr-FR"/>
          </a:p>
        </p:txBody>
      </p:sp>
      <p:sp>
        <p:nvSpPr>
          <p:cNvPr id="3" name="Espace réservé du pied de page 2"/>
          <p:cNvSpPr>
            <a:spLocks noGrp="1"/>
          </p:cNvSpPr>
          <p:nvPr>
            <p:ph type="ftr" sz="quarter" idx="11"/>
          </p:nvPr>
        </p:nvSpPr>
        <p:spPr/>
        <p:txBody>
          <a:bodyPr/>
          <a:lstStyle/>
          <a:p>
            <a:pPr>
              <a:defRPr/>
            </a:pPr>
            <a:r>
              <a:rPr lang="fr-FR" smtClean="0"/>
              <a:t>c2i - IUT I Fares – Balamand - 2011</a:t>
            </a:r>
            <a:endParaRPr lang="fr-FR"/>
          </a:p>
        </p:txBody>
      </p:sp>
      <p:sp>
        <p:nvSpPr>
          <p:cNvPr id="4" name="Espace réservé du numéro de diapositive 3"/>
          <p:cNvSpPr>
            <a:spLocks noGrp="1"/>
          </p:cNvSpPr>
          <p:nvPr>
            <p:ph type="sldNum" sz="quarter" idx="12"/>
          </p:nvPr>
        </p:nvSpPr>
        <p:spPr/>
        <p:txBody>
          <a:bodyPr/>
          <a:lstStyle/>
          <a:p>
            <a:pPr>
              <a:defRPr/>
            </a:pPr>
            <a:fld id="{43382167-69A9-D647-B91F-DA33D2012EB1}" type="slidenum">
              <a:rPr lang="fr-FR" smtClean="0"/>
              <a:pPr>
                <a:defRPr/>
              </a:pPr>
              <a:t>21</a:t>
            </a:fld>
            <a:endParaRPr lang="fr-FR"/>
          </a:p>
        </p:txBody>
      </p:sp>
    </p:spTree>
    <p:extLst>
      <p:ext uri="{BB962C8B-B14F-4D97-AF65-F5344CB8AC3E}">
        <p14:creationId xmlns:p14="http://schemas.microsoft.com/office/powerpoint/2010/main" val="270844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 fill="hold"/>
                                        <p:tgtEl>
                                          <p:spTgt spid="10246"/>
                                        </p:tgtEl>
                                        <p:attrNameLst>
                                          <p:attrName>ppt_w</p:attrName>
                                        </p:attrNameLst>
                                      </p:cBhvr>
                                      <p:tavLst>
                                        <p:tav tm="0">
                                          <p:val>
                                            <p:fltVal val="0"/>
                                          </p:val>
                                        </p:tav>
                                        <p:tav tm="100000">
                                          <p:val>
                                            <p:strVal val="#ppt_w"/>
                                          </p:val>
                                        </p:tav>
                                      </p:tavLst>
                                    </p:anim>
                                    <p:anim calcmode="lin" valueType="num">
                                      <p:cBhvr>
                                        <p:cTn id="8" dur="500" fill="hold"/>
                                        <p:tgtEl>
                                          <p:spTgt spid="10246"/>
                                        </p:tgtEl>
                                        <p:attrNameLst>
                                          <p:attrName>ppt_h</p:attrName>
                                        </p:attrNameLst>
                                      </p:cBhvr>
                                      <p:tavLst>
                                        <p:tav tm="0">
                                          <p:val>
                                            <p:fltVal val="0"/>
                                          </p:val>
                                        </p:tav>
                                        <p:tav tm="100000">
                                          <p:val>
                                            <p:strVal val="#ppt_h"/>
                                          </p:val>
                                        </p:tav>
                                      </p:tavLst>
                                    </p:anim>
                                    <p:animEffect transition="in" filter="fade">
                                      <p:cBhvr>
                                        <p:cTn id="9" dur="500"/>
                                        <p:tgtEl>
                                          <p:spTgt spid="10246"/>
                                        </p:tgtEl>
                                      </p:cBhvr>
                                    </p:animEffect>
                                  </p:childTnLst>
                                </p:cTn>
                              </p:par>
                              <p:par>
                                <p:cTn id="10" presetID="2" presetClass="exit" presetSubtype="4" fill="hold" nodeType="with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Sommaire</a:t>
            </a:r>
            <a:endParaRPr lang="fr-FR" dirty="0"/>
          </a:p>
        </p:txBody>
      </p:sp>
      <p:sp>
        <p:nvSpPr>
          <p:cNvPr id="3" name="Espace réservé de la date 2"/>
          <p:cNvSpPr>
            <a:spLocks noGrp="1"/>
          </p:cNvSpPr>
          <p:nvPr>
            <p:ph type="dt" sz="half" idx="10"/>
          </p:nvPr>
        </p:nvSpPr>
        <p:spPr/>
        <p:txBody>
          <a:bodyPr/>
          <a:lstStyle/>
          <a:p>
            <a:fld id="{5CC30FEF-7F49-498F-BC2A-B2C19DF5D54A}" type="datetime1">
              <a:rPr lang="fr-FR" smtClean="0"/>
              <a:t>02/04/2014</a:t>
            </a:fld>
            <a:endParaRPr lang="fr-FR"/>
          </a:p>
        </p:txBody>
      </p:sp>
      <p:sp>
        <p:nvSpPr>
          <p:cNvPr id="4" name="Espace réservé du pied de page 3"/>
          <p:cNvSpPr>
            <a:spLocks noGrp="1"/>
          </p:cNvSpPr>
          <p:nvPr>
            <p:ph type="ftr" sz="quarter" idx="11"/>
          </p:nvPr>
        </p:nvSpPr>
        <p:spPr/>
        <p:txBody>
          <a:bodyPr/>
          <a:lstStyle/>
          <a:p>
            <a:r>
              <a:rPr lang="fr-FR" smtClean="0"/>
              <a:t>c2i - IUT I Fares – Balamand - 2011</a:t>
            </a:r>
            <a:endParaRPr lang="fr-FR" dirty="0" smtClean="0"/>
          </a:p>
        </p:txBody>
      </p:sp>
      <p:sp>
        <p:nvSpPr>
          <p:cNvPr id="5" name="Espace réservé du numéro de diapositive 4"/>
          <p:cNvSpPr>
            <a:spLocks noGrp="1"/>
          </p:cNvSpPr>
          <p:nvPr>
            <p:ph type="sldNum" sz="quarter" idx="12"/>
          </p:nvPr>
        </p:nvSpPr>
        <p:spPr/>
        <p:txBody>
          <a:bodyPr/>
          <a:lstStyle/>
          <a:p>
            <a:fld id="{8673F2F1-F194-9F47-8A1D-367BB5497899}" type="slidenum">
              <a:rPr lang="fr-FR" smtClean="0"/>
              <a:t>22</a:t>
            </a:fld>
            <a:endParaRPr lang="fr-FR"/>
          </a:p>
        </p:txBody>
      </p:sp>
      <p:sp>
        <p:nvSpPr>
          <p:cNvPr id="2" name="Espace réservé du contenu 1"/>
          <p:cNvSpPr>
            <a:spLocks noGrp="1"/>
          </p:cNvSpPr>
          <p:nvPr>
            <p:ph idx="4294967295"/>
          </p:nvPr>
        </p:nvSpPr>
        <p:spPr>
          <a:xfrm>
            <a:off x="457200" y="1676855"/>
            <a:ext cx="8229600" cy="4525962"/>
          </a:xfrm>
        </p:spPr>
        <p:txBody>
          <a:bodyPr>
            <a:normAutofit lnSpcReduction="10000"/>
          </a:bodyPr>
          <a:lstStyle/>
          <a:p>
            <a:r>
              <a:rPr lang="fr-FR" b="1" dirty="0" smtClean="0"/>
              <a:t>Power Point - technique</a:t>
            </a:r>
          </a:p>
          <a:p>
            <a:pPr lvl="2">
              <a:lnSpc>
                <a:spcPct val="90000"/>
              </a:lnSpc>
              <a:buFont typeface="Wingdings" pitchFamily="2" charset="2"/>
              <a:buChar char="ü"/>
            </a:pPr>
            <a:r>
              <a:rPr lang="fr-CA" dirty="0"/>
              <a:t>Modèle de conception</a:t>
            </a:r>
          </a:p>
          <a:p>
            <a:pPr lvl="2">
              <a:lnSpc>
                <a:spcPct val="90000"/>
              </a:lnSpc>
              <a:buFont typeface="Wingdings" pitchFamily="2" charset="2"/>
              <a:buChar char="ü"/>
            </a:pPr>
            <a:r>
              <a:rPr lang="fr-CA" dirty="0"/>
              <a:t>Couleurs</a:t>
            </a:r>
          </a:p>
          <a:p>
            <a:pPr lvl="2">
              <a:lnSpc>
                <a:spcPct val="90000"/>
              </a:lnSpc>
              <a:buFont typeface="Wingdings" pitchFamily="2" charset="2"/>
              <a:buChar char="ü"/>
            </a:pPr>
            <a:r>
              <a:rPr lang="fr-CA" dirty="0"/>
              <a:t>Police (taille et style)</a:t>
            </a:r>
          </a:p>
          <a:p>
            <a:pPr lvl="2">
              <a:lnSpc>
                <a:spcPct val="90000"/>
              </a:lnSpc>
              <a:buFont typeface="Wingdings" pitchFamily="2" charset="2"/>
              <a:buChar char="ü"/>
            </a:pPr>
            <a:r>
              <a:rPr lang="fr-CA" dirty="0"/>
              <a:t>Disposition du texte</a:t>
            </a:r>
          </a:p>
          <a:p>
            <a:pPr lvl="2">
              <a:lnSpc>
                <a:spcPct val="90000"/>
              </a:lnSpc>
              <a:buFont typeface="Wingdings" pitchFamily="2" charset="2"/>
              <a:buChar char="ü"/>
            </a:pPr>
            <a:r>
              <a:rPr lang="fr-CA" dirty="0"/>
              <a:t>Les images</a:t>
            </a:r>
          </a:p>
          <a:p>
            <a:pPr lvl="2">
              <a:lnSpc>
                <a:spcPct val="90000"/>
              </a:lnSpc>
              <a:buFont typeface="Wingdings" pitchFamily="2" charset="2"/>
              <a:buChar char="ü"/>
            </a:pPr>
            <a:r>
              <a:rPr lang="fr-CA" dirty="0"/>
              <a:t>Tableaux, graphiques, schémas</a:t>
            </a:r>
          </a:p>
          <a:p>
            <a:pPr lvl="2">
              <a:lnSpc>
                <a:spcPct val="90000"/>
              </a:lnSpc>
              <a:buFont typeface="Wingdings" pitchFamily="2" charset="2"/>
              <a:buChar char="ü"/>
            </a:pPr>
            <a:r>
              <a:rPr lang="fr-CA" dirty="0"/>
              <a:t>Transitions, animations</a:t>
            </a:r>
          </a:p>
          <a:p>
            <a:r>
              <a:rPr lang="fr-FR" b="1" dirty="0" smtClean="0"/>
              <a:t> Exemples et contre exemples</a:t>
            </a:r>
          </a:p>
          <a:p>
            <a:r>
              <a:rPr lang="fr-CA" dirty="0" smtClean="0">
                <a:solidFill>
                  <a:srgbClr val="C00000"/>
                </a:solidFill>
              </a:rPr>
              <a:t> </a:t>
            </a:r>
            <a:r>
              <a:rPr lang="fr-CA" b="1" dirty="0" smtClean="0">
                <a:solidFill>
                  <a:srgbClr val="C00000"/>
                </a:solidFill>
              </a:rPr>
              <a:t>Derniers conseils</a:t>
            </a:r>
          </a:p>
          <a:p>
            <a:r>
              <a:rPr lang="fr-CA" b="1" dirty="0"/>
              <a:t> </a:t>
            </a:r>
            <a:r>
              <a:rPr lang="fr-CA" b="1" dirty="0" smtClean="0"/>
              <a:t>Pour </a:t>
            </a:r>
            <a:r>
              <a:rPr lang="fr-CA" b="1" dirty="0"/>
              <a:t>en savoir plus</a:t>
            </a:r>
          </a:p>
          <a:p>
            <a:endParaRPr lang="fr-FR" b="1" dirty="0" smtClean="0"/>
          </a:p>
        </p:txBody>
      </p:sp>
    </p:spTree>
    <p:extLst>
      <p:ext uri="{BB962C8B-B14F-4D97-AF65-F5344CB8AC3E}">
        <p14:creationId xmlns:p14="http://schemas.microsoft.com/office/powerpoint/2010/main" val="18423816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Réaliser un bon diaporama  </a:t>
            </a:r>
            <a:r>
              <a:rPr lang="fr-CA" dirty="0" smtClean="0"/>
              <a:t/>
            </a:r>
            <a:br>
              <a:rPr lang="fr-CA" dirty="0" smtClean="0"/>
            </a:br>
            <a:r>
              <a:rPr lang="fr-CA" dirty="0" smtClean="0"/>
              <a:t>demande </a:t>
            </a:r>
            <a:r>
              <a:rPr lang="fr-CA" dirty="0"/>
              <a:t>du </a:t>
            </a:r>
            <a:r>
              <a:rPr lang="fr-CA" dirty="0" smtClean="0"/>
              <a:t>temps</a:t>
            </a:r>
            <a:endParaRPr lang="fr-FR" dirty="0"/>
          </a:p>
        </p:txBody>
      </p:sp>
      <p:sp>
        <p:nvSpPr>
          <p:cNvPr id="3" name="Espace réservé du contenu 2"/>
          <p:cNvSpPr>
            <a:spLocks noGrp="1"/>
          </p:cNvSpPr>
          <p:nvPr>
            <p:ph idx="1"/>
          </p:nvPr>
        </p:nvSpPr>
        <p:spPr>
          <a:xfrm>
            <a:off x="539552" y="1700807"/>
            <a:ext cx="1872208" cy="4525963"/>
          </a:xfrm>
        </p:spPr>
        <p:txBody>
          <a:bodyPr/>
          <a:lstStyle/>
          <a:p>
            <a:r>
              <a:rPr lang="fr-FR" dirty="0" smtClean="0"/>
              <a:t>Clarté</a:t>
            </a:r>
          </a:p>
          <a:p>
            <a:endParaRPr lang="fr-FR" dirty="0"/>
          </a:p>
          <a:p>
            <a:r>
              <a:rPr lang="fr-FR" dirty="0" smtClean="0"/>
              <a:t>Lisibilité</a:t>
            </a:r>
          </a:p>
          <a:p>
            <a:endParaRPr lang="fr-FR" dirty="0"/>
          </a:p>
          <a:p>
            <a:r>
              <a:rPr lang="fr-FR" dirty="0" smtClean="0"/>
              <a:t>Auditoire </a:t>
            </a:r>
            <a:endParaRPr lang="fr-FR" dirty="0"/>
          </a:p>
        </p:txBody>
      </p:sp>
      <p:sp>
        <p:nvSpPr>
          <p:cNvPr id="4" name="Espace réservé du numéro de diapositive 3"/>
          <p:cNvSpPr>
            <a:spLocks noGrp="1"/>
          </p:cNvSpPr>
          <p:nvPr>
            <p:ph type="sldNum" sz="quarter" idx="12"/>
          </p:nvPr>
        </p:nvSpPr>
        <p:spPr/>
        <p:txBody>
          <a:bodyPr/>
          <a:lstStyle/>
          <a:p>
            <a:pPr>
              <a:defRPr/>
            </a:pPr>
            <a:fld id="{2923ECAB-68BA-4BE4-BD2D-41F60AE30EC1}" type="slidenum">
              <a:rPr lang="fr-FR" smtClean="0"/>
              <a:pPr>
                <a:defRPr/>
              </a:pPr>
              <a:t>23</a:t>
            </a:fld>
            <a:endParaRPr lang="fr-FR"/>
          </a:p>
        </p:txBody>
      </p:sp>
      <p:sp>
        <p:nvSpPr>
          <p:cNvPr id="5" name="Espace réservé du contenu 2"/>
          <p:cNvSpPr txBox="1">
            <a:spLocks/>
          </p:cNvSpPr>
          <p:nvPr/>
        </p:nvSpPr>
        <p:spPr bwMode="auto">
          <a:xfrm>
            <a:off x="3491880" y="1700808"/>
            <a:ext cx="5256584"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rgbClr val="0000FF"/>
                </a:solidFill>
                <a:latin typeface="+mj-lt"/>
                <a:ea typeface="+mn-ea"/>
                <a:cs typeface="+mn-cs"/>
              </a:defRPr>
            </a:lvl1pPr>
            <a:lvl2pPr marL="742950" indent="-285750" algn="l" rtl="0" fontAlgn="base">
              <a:spcBef>
                <a:spcPct val="20000"/>
              </a:spcBef>
              <a:spcAft>
                <a:spcPct val="0"/>
              </a:spcAft>
              <a:buChar char="–"/>
              <a:defRPr sz="2400">
                <a:solidFill>
                  <a:srgbClr val="0000FF"/>
                </a:solidFill>
                <a:latin typeface="+mj-lt"/>
              </a:defRPr>
            </a:lvl2pPr>
            <a:lvl3pPr marL="1143000" indent="-228600" algn="l" rtl="0" fontAlgn="base">
              <a:spcBef>
                <a:spcPct val="20000"/>
              </a:spcBef>
              <a:spcAft>
                <a:spcPct val="0"/>
              </a:spcAft>
              <a:buChar char="•"/>
              <a:defRPr sz="2400">
                <a:solidFill>
                  <a:srgbClr val="0000FF"/>
                </a:solidFill>
                <a:latin typeface="+mj-lt"/>
              </a:defRPr>
            </a:lvl3pPr>
            <a:lvl4pPr marL="1600200" indent="-228600" algn="l" rtl="0" fontAlgn="base">
              <a:spcBef>
                <a:spcPct val="20000"/>
              </a:spcBef>
              <a:spcAft>
                <a:spcPct val="0"/>
              </a:spcAft>
              <a:buChar char="–"/>
              <a:defRPr sz="2400">
                <a:solidFill>
                  <a:srgbClr val="0000FF"/>
                </a:solidFill>
                <a:latin typeface="+mj-lt"/>
              </a:defRPr>
            </a:lvl4pPr>
            <a:lvl5pPr marL="2057400" indent="-228600" algn="l" rtl="0" fontAlgn="base">
              <a:spcBef>
                <a:spcPct val="20000"/>
              </a:spcBef>
              <a:spcAft>
                <a:spcPct val="0"/>
              </a:spcAft>
              <a:buChar char="»"/>
              <a:defRPr sz="2400">
                <a:solidFill>
                  <a:srgbClr val="0000FF"/>
                </a:solidFill>
                <a:latin typeface="+mj-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charset="2"/>
              <a:buChar char="Ø"/>
            </a:pPr>
            <a:r>
              <a:rPr lang="fr-FR" dirty="0" smtClean="0"/>
              <a:t>Idées courtes et précises</a:t>
            </a:r>
          </a:p>
          <a:p>
            <a:pPr>
              <a:buFont typeface="Wingdings" charset="2"/>
              <a:buChar char="Ø"/>
            </a:pPr>
            <a:endParaRPr lang="fr-FR" dirty="0" smtClean="0"/>
          </a:p>
          <a:p>
            <a:pPr>
              <a:buFont typeface="Wingdings" charset="2"/>
              <a:buChar char="Ø"/>
            </a:pPr>
            <a:r>
              <a:rPr lang="fr-CA" dirty="0" smtClean="0"/>
              <a:t>Textes </a:t>
            </a:r>
            <a:r>
              <a:rPr lang="fr-CA" dirty="0"/>
              <a:t>lisibles et compréhensibles</a:t>
            </a:r>
          </a:p>
          <a:p>
            <a:pPr>
              <a:buFont typeface="Wingdings" charset="2"/>
              <a:buChar char="Ø"/>
            </a:pPr>
            <a:endParaRPr lang="fr-FR" dirty="0" smtClean="0"/>
          </a:p>
          <a:p>
            <a:pPr>
              <a:buFont typeface="Wingdings" charset="2"/>
              <a:buChar char="Ø"/>
            </a:pPr>
            <a:r>
              <a:rPr lang="fr-FR" dirty="0" smtClean="0"/>
              <a:t>S’adapter à son Auditoire </a:t>
            </a:r>
            <a:endParaRPr lang="fr-FR" dirty="0"/>
          </a:p>
        </p:txBody>
      </p:sp>
      <p:sp>
        <p:nvSpPr>
          <p:cNvPr id="6" name="Espace réservé de la date 5"/>
          <p:cNvSpPr>
            <a:spLocks noGrp="1"/>
          </p:cNvSpPr>
          <p:nvPr>
            <p:ph type="dt" sz="half" idx="10"/>
          </p:nvPr>
        </p:nvSpPr>
        <p:spPr/>
        <p:txBody>
          <a:bodyPr/>
          <a:lstStyle/>
          <a:p>
            <a:fld id="{74E8F8C6-8FBC-4398-B7AF-CBF1AAF329E3}" type="datetime1">
              <a:rPr lang="fr-FR" smtClean="0"/>
              <a:t>02/04/2014</a:t>
            </a:fld>
            <a:endParaRPr lang="fr-FR"/>
          </a:p>
        </p:txBody>
      </p:sp>
      <p:sp>
        <p:nvSpPr>
          <p:cNvPr id="7" name="Espace réservé du pied de page 6"/>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2203417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827088" y="228600"/>
            <a:ext cx="7561262" cy="1219200"/>
          </a:xfrm>
          <a:prstGeom prst="rect">
            <a:avLst/>
          </a:prstGeom>
          <a:noFill/>
          <a:ln w="9525">
            <a:noFill/>
            <a:miter lim="800000"/>
            <a:headEnd/>
            <a:tailEnd/>
          </a:ln>
        </p:spPr>
        <p:txBody>
          <a:bodyPr lIns="92075" tIns="46038" rIns="92075" bIns="46038" anchor="ctr"/>
          <a:lstStyle/>
          <a:p>
            <a:pPr algn="ctr"/>
            <a:r>
              <a:rPr lang="fr-CA" sz="2800">
                <a:solidFill>
                  <a:schemeClr val="tx2"/>
                </a:solidFill>
                <a:latin typeface="Monotype Corsiva" pitchFamily="66" charset="0"/>
              </a:rPr>
              <a:t>RÉALISER UN BON DIAPORAMA</a:t>
            </a:r>
          </a:p>
        </p:txBody>
      </p:sp>
      <p:pic>
        <p:nvPicPr>
          <p:cNvPr id="39941" name="Picture 5" descr="PE01448_"/>
          <p:cNvPicPr>
            <a:picLocks noChangeAspect="1" noChangeArrowheads="1"/>
          </p:cNvPicPr>
          <p:nvPr/>
        </p:nvPicPr>
        <p:blipFill>
          <a:blip r:embed="rId3" cstate="print"/>
          <a:srcRect/>
          <a:stretch>
            <a:fillRect/>
          </a:stretch>
        </p:blipFill>
        <p:spPr bwMode="auto">
          <a:xfrm rot="10800000" flipH="1">
            <a:off x="971550" y="1700213"/>
            <a:ext cx="2132013" cy="3468687"/>
          </a:xfrm>
          <a:prstGeom prst="rect">
            <a:avLst/>
          </a:prstGeom>
          <a:noFill/>
          <a:ln w="9525">
            <a:noFill/>
            <a:miter lim="800000"/>
            <a:headEnd/>
            <a:tailEnd/>
          </a:ln>
          <a:effectLst>
            <a:outerShdw dist="35921" dir="2700000" algn="ctr" rotWithShape="0">
              <a:srgbClr val="808080"/>
            </a:outerShdw>
          </a:effectLst>
        </p:spPr>
      </p:pic>
      <p:sp>
        <p:nvSpPr>
          <p:cNvPr id="25604" name="Rectangle 6"/>
          <p:cNvSpPr>
            <a:spLocks noChangeArrowheads="1"/>
          </p:cNvSpPr>
          <p:nvPr/>
        </p:nvSpPr>
        <p:spPr bwMode="auto">
          <a:xfrm>
            <a:off x="3348038" y="1557338"/>
            <a:ext cx="5400675" cy="4657725"/>
          </a:xfrm>
          <a:prstGeom prst="rect">
            <a:avLst/>
          </a:prstGeom>
          <a:noFill/>
          <a:ln w="9525">
            <a:noFill/>
            <a:miter lim="800000"/>
            <a:headEnd/>
            <a:tailEnd/>
          </a:ln>
        </p:spPr>
        <p:txBody>
          <a:bodyPr lIns="92075" tIns="46038" rIns="92075" bIns="46038"/>
          <a:lstStyle/>
          <a:p>
            <a:pPr marL="342900" indent="-342900" algn="ctr">
              <a:lnSpc>
                <a:spcPct val="90000"/>
              </a:lnSpc>
              <a:spcBef>
                <a:spcPct val="20000"/>
              </a:spcBef>
            </a:pPr>
            <a:r>
              <a:rPr lang="fr-CA" sz="2000"/>
              <a:t>Il faut d’abord considérer L’AUDITOIRE et se demander ce qui peut les intéresser</a:t>
            </a:r>
          </a:p>
          <a:p>
            <a:pPr marL="342900" indent="-342900" algn="ctr">
              <a:lnSpc>
                <a:spcPct val="90000"/>
              </a:lnSpc>
              <a:spcBef>
                <a:spcPct val="20000"/>
              </a:spcBef>
            </a:pPr>
            <a:r>
              <a:rPr lang="fr-CA" sz="2800"/>
              <a:t>Lorsque nécessaire, il est souhaitable de penser que peut-être les gens aimeraient recevoir une </a:t>
            </a:r>
            <a:r>
              <a:rPr lang="fr-CA" sz="2800" i="1"/>
              <a:t>copie papier</a:t>
            </a:r>
            <a:r>
              <a:rPr lang="fr-CA" sz="2800"/>
              <a:t> de la présentation pour prendre des </a:t>
            </a:r>
            <a:r>
              <a:rPr lang="fr-CA" sz="2800">
                <a:solidFill>
                  <a:srgbClr val="FF99FF"/>
                </a:solidFill>
              </a:rPr>
              <a:t>notes</a:t>
            </a:r>
            <a:r>
              <a:rPr lang="fr-CA" sz="2800"/>
              <a:t>.</a:t>
            </a:r>
          </a:p>
          <a:p>
            <a:pPr marL="342900" indent="-342900" algn="ctr">
              <a:lnSpc>
                <a:spcPct val="90000"/>
              </a:lnSpc>
              <a:spcBef>
                <a:spcPct val="20000"/>
              </a:spcBef>
            </a:pPr>
            <a:r>
              <a:rPr lang="fr-CA" sz="2000"/>
              <a:t>Ne pas penser qu’une bonne présentation PowerPoint est un </a:t>
            </a:r>
            <a:r>
              <a:rPr lang="fr-CA" sz="2000" b="1">
                <a:solidFill>
                  <a:schemeClr val="accent1"/>
                </a:solidFill>
              </a:rPr>
              <a:t>simple copier-coller</a:t>
            </a:r>
            <a:r>
              <a:rPr lang="fr-CA" sz="2000"/>
              <a:t> d’un texte déjà écrit</a:t>
            </a:r>
          </a:p>
          <a:p>
            <a:pPr marL="342900" indent="-342900" algn="ctr">
              <a:lnSpc>
                <a:spcPct val="90000"/>
              </a:lnSpc>
              <a:spcBef>
                <a:spcPct val="20000"/>
              </a:spcBef>
            </a:pPr>
            <a:r>
              <a:rPr lang="fr-CA" sz="2000"/>
              <a:t>Se pratiquer plusieurs fois avant la présentation permet </a:t>
            </a:r>
            <a:r>
              <a:rPr lang="fr-CA" sz="2000">
                <a:solidFill>
                  <a:srgbClr val="FFFF00"/>
                </a:solidFill>
              </a:rPr>
              <a:t>d’ajuster le choix de mots</a:t>
            </a:r>
            <a:r>
              <a:rPr lang="fr-CA" sz="2000"/>
              <a:t> et de valider l’ordre de présentation des idées.</a:t>
            </a:r>
          </a:p>
        </p:txBody>
      </p:sp>
      <p:sp>
        <p:nvSpPr>
          <p:cNvPr id="5" name="Explosion 2 4"/>
          <p:cNvSpPr/>
          <p:nvPr/>
        </p:nvSpPr>
        <p:spPr>
          <a:xfrm>
            <a:off x="928662" y="1214422"/>
            <a:ext cx="8001056" cy="3071834"/>
          </a:xfrm>
          <a:prstGeom prst="irregularSeal2">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fr-FR"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Comment améliorer cette diapositive ?</a:t>
            </a:r>
          </a:p>
        </p:txBody>
      </p:sp>
      <p:sp>
        <p:nvSpPr>
          <p:cNvPr id="6" name="Pensées 5"/>
          <p:cNvSpPr/>
          <p:nvPr/>
        </p:nvSpPr>
        <p:spPr>
          <a:xfrm>
            <a:off x="1785918" y="642918"/>
            <a:ext cx="5500726" cy="4071966"/>
          </a:xfrm>
          <a:prstGeom prst="cloudCallout">
            <a:avLst>
              <a:gd name="adj1" fmla="val -39329"/>
              <a:gd name="adj2" fmla="val 78314"/>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Changeons le fond</a:t>
            </a:r>
          </a:p>
        </p:txBody>
      </p:sp>
      <p:sp>
        <p:nvSpPr>
          <p:cNvPr id="3" name="Titre 2"/>
          <p:cNvSpPr>
            <a:spLocks noGrp="1"/>
          </p:cNvSpPr>
          <p:nvPr>
            <p:ph type="title"/>
          </p:nvPr>
        </p:nvSpPr>
        <p:spPr/>
        <p:txBody>
          <a:bodyPr/>
          <a:lstStyle/>
          <a:p>
            <a:r>
              <a:rPr lang="fr-FR" dirty="0" err="1" smtClean="0"/>
              <a:t>Realiser</a:t>
            </a:r>
            <a:r>
              <a:rPr lang="fr-FR" dirty="0" smtClean="0"/>
              <a:t> un  bon diaporama</a:t>
            </a:r>
            <a:endParaRPr lang="fr-FR" dirty="0"/>
          </a:p>
        </p:txBody>
      </p:sp>
      <p:sp>
        <p:nvSpPr>
          <p:cNvPr id="2" name="Espace réservé du numéro de diapositive 1"/>
          <p:cNvSpPr>
            <a:spLocks noGrp="1"/>
          </p:cNvSpPr>
          <p:nvPr>
            <p:ph type="sldNum" sz="quarter" idx="12"/>
          </p:nvPr>
        </p:nvSpPr>
        <p:spPr/>
        <p:txBody>
          <a:bodyPr/>
          <a:lstStyle/>
          <a:p>
            <a:pPr>
              <a:defRPr/>
            </a:pPr>
            <a:fld id="{4AC73F38-6DBF-4682-B592-A031DF2B8553}" type="slidenum">
              <a:rPr lang="fr-FR" smtClean="0"/>
              <a:pPr>
                <a:defRPr/>
              </a:pPr>
              <a:t>24</a:t>
            </a:fld>
            <a:endParaRPr lang="fr-FR"/>
          </a:p>
        </p:txBody>
      </p:sp>
      <p:sp>
        <p:nvSpPr>
          <p:cNvPr id="4" name="Espace réservé de la date 3"/>
          <p:cNvSpPr>
            <a:spLocks noGrp="1"/>
          </p:cNvSpPr>
          <p:nvPr>
            <p:ph type="dt" sz="half" idx="10"/>
          </p:nvPr>
        </p:nvSpPr>
        <p:spPr/>
        <p:txBody>
          <a:bodyPr/>
          <a:lstStyle/>
          <a:p>
            <a:fld id="{BEAC3D85-C610-426F-A29C-8EE8835B820B}" type="datetime1">
              <a:rPr lang="fr-FR" smtClean="0"/>
              <a:t>02/04/2014</a:t>
            </a:fld>
            <a:endParaRPr lang="fr-FR"/>
          </a:p>
        </p:txBody>
      </p:sp>
      <p:sp>
        <p:nvSpPr>
          <p:cNvPr id="7" name="Espace réservé du pied de page 6"/>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37439584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xmlns:p14="http://schemas.microsoft.com/office/powerpoint/2010/main" spd="slow" advTm="4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500"/>
                                  </p:stCondLst>
                                  <p:childTnLst>
                                    <p:set>
                                      <p:cBhvr>
                                        <p:cTn id="6" dur="1" fill="hold">
                                          <p:stCondLst>
                                            <p:cond delay="0"/>
                                          </p:stCondLst>
                                        </p:cTn>
                                        <p:tgtEl>
                                          <p:spTgt spid="39941"/>
                                        </p:tgtEl>
                                        <p:attrNameLst>
                                          <p:attrName>style.visibility</p:attrName>
                                        </p:attrNameLst>
                                      </p:cBhvr>
                                      <p:to>
                                        <p:strVal val="visible"/>
                                      </p:to>
                                    </p:set>
                                    <p:animEffect transition="in" filter="fade">
                                      <p:cBhvr>
                                        <p:cTn id="7" dur="770" decel="100000"/>
                                        <p:tgtEl>
                                          <p:spTgt spid="39941"/>
                                        </p:tgtEl>
                                      </p:cBhvr>
                                    </p:animEffect>
                                    <p:animScale>
                                      <p:cBhvr>
                                        <p:cTn id="8" dur="770" decel="100000"/>
                                        <p:tgtEl>
                                          <p:spTgt spid="39941"/>
                                        </p:tgtEl>
                                      </p:cBhvr>
                                      <p:from x="10000" y="10000"/>
                                      <p:to x="200000" y="450000"/>
                                    </p:animScale>
                                    <p:animScale>
                                      <p:cBhvr>
                                        <p:cTn id="9" dur="1230" accel="100000" fill="hold">
                                          <p:stCondLst>
                                            <p:cond delay="770"/>
                                          </p:stCondLst>
                                        </p:cTn>
                                        <p:tgtEl>
                                          <p:spTgt spid="39941"/>
                                        </p:tgtEl>
                                      </p:cBhvr>
                                      <p:from x="200000" y="450000"/>
                                      <p:to x="100000" y="100000"/>
                                    </p:animScale>
                                    <p:set>
                                      <p:cBhvr>
                                        <p:cTn id="10" dur="770" fill="hold"/>
                                        <p:tgtEl>
                                          <p:spTgt spid="39941"/>
                                        </p:tgtEl>
                                        <p:attrNameLst>
                                          <p:attrName>ppt_x</p:attrName>
                                        </p:attrNameLst>
                                      </p:cBhvr>
                                      <p:to>
                                        <p:strVal val="(0.5)"/>
                                      </p:to>
                                    </p:set>
                                    <p:anim from="(0.5)" to="(#ppt_x)" calcmode="lin" valueType="num">
                                      <p:cBhvr>
                                        <p:cTn id="11" dur="1230" accel="100000" fill="hold">
                                          <p:stCondLst>
                                            <p:cond delay="770"/>
                                          </p:stCondLst>
                                        </p:cTn>
                                        <p:tgtEl>
                                          <p:spTgt spid="39941"/>
                                        </p:tgtEl>
                                        <p:attrNameLst>
                                          <p:attrName>ppt_x</p:attrName>
                                        </p:attrNameLst>
                                      </p:cBhvr>
                                    </p:anim>
                                    <p:set>
                                      <p:cBhvr>
                                        <p:cTn id="12" dur="770" fill="hold"/>
                                        <p:tgtEl>
                                          <p:spTgt spid="39941"/>
                                        </p:tgtEl>
                                        <p:attrNameLst>
                                          <p:attrName>ppt_y</p:attrName>
                                        </p:attrNameLst>
                                      </p:cBhvr>
                                      <p:to>
                                        <p:strVal val="(#ppt_y+0.4)"/>
                                      </p:to>
                                    </p:set>
                                    <p:anim from="(#ppt_y+0.4)" to="(#ppt_y)" calcmode="lin" valueType="num">
                                      <p:cBhvr>
                                        <p:cTn id="13" dur="1230" accel="100000" fill="hold">
                                          <p:stCondLst>
                                            <p:cond delay="770"/>
                                          </p:stCondLst>
                                        </p:cTn>
                                        <p:tgtEl>
                                          <p:spTgt spid="39941"/>
                                        </p:tgtEl>
                                        <p:attrNameLst>
                                          <p:attrName>ppt_y</p:attrName>
                                        </p:attrNameLst>
                                      </p:cBhvr>
                                    </p:anim>
                                  </p:childTnLst>
                                </p:cTn>
                              </p:par>
                            </p:childTnLst>
                          </p:cTn>
                        </p:par>
                        <p:par>
                          <p:cTn id="14" fill="hold">
                            <p:stCondLst>
                              <p:cond delay="2500"/>
                            </p:stCondLst>
                            <p:childTnLst>
                              <p:par>
                                <p:cTn id="15" presetID="9" presetClass="entr" presetSubtype="0" fill="hold" grpId="0" nodeType="afterEffect">
                                  <p:stCondLst>
                                    <p:cond delay="150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2000"/>
                                        <p:tgtEl>
                                          <p:spTgt spid="5"/>
                                        </p:tgtEl>
                                      </p:cBhvr>
                                    </p:animEffect>
                                  </p:childTnLst>
                                </p:cTn>
                              </p:par>
                            </p:childTnLst>
                          </p:cTn>
                        </p:par>
                        <p:par>
                          <p:cTn id="18" fill="hold">
                            <p:stCondLst>
                              <p:cond delay="6000"/>
                            </p:stCondLst>
                            <p:childTnLst>
                              <p:par>
                                <p:cTn id="19" presetID="1" presetClass="exit" presetSubtype="0" fill="hold" grpId="1" nodeType="afterEffect">
                                  <p:stCondLst>
                                    <p:cond delay="2500"/>
                                  </p:stCondLst>
                                  <p:childTnLst>
                                    <p:set>
                                      <p:cBhvr>
                                        <p:cTn id="20" dur="1" fill="hold">
                                          <p:stCondLst>
                                            <p:cond delay="0"/>
                                          </p:stCondLst>
                                        </p:cTn>
                                        <p:tgtEl>
                                          <p:spTgt spid="5"/>
                                        </p:tgtEl>
                                        <p:attrNameLst>
                                          <p:attrName>style.visibility</p:attrName>
                                        </p:attrNameLst>
                                      </p:cBhvr>
                                      <p:to>
                                        <p:strVal val="hidden"/>
                                      </p:to>
                                    </p:set>
                                  </p:childTnLst>
                                </p:cTn>
                              </p:par>
                            </p:childTnLst>
                          </p:cTn>
                        </p:par>
                        <p:par>
                          <p:cTn id="21" fill="hold">
                            <p:stCondLst>
                              <p:cond delay="8500"/>
                            </p:stCondLst>
                            <p:childTnLst>
                              <p:par>
                                <p:cTn id="22" presetID="1" presetClass="entr" presetSubtype="0" fill="hold" grpId="1" nodeType="afterEffect">
                                  <p:stCondLst>
                                    <p:cond delay="500"/>
                                  </p:stCondLst>
                                  <p:childTnLst>
                                    <p:set>
                                      <p:cBhvr>
                                        <p:cTn id="23" dur="1" fill="hold">
                                          <p:stCondLst>
                                            <p:cond delay="0"/>
                                          </p:stCondLst>
                                        </p:cTn>
                                        <p:tgtEl>
                                          <p:spTgt spid="6"/>
                                        </p:tgtEl>
                                        <p:attrNameLst>
                                          <p:attrName>style.visibility</p:attrName>
                                        </p:attrNameLst>
                                      </p:cBhvr>
                                      <p:to>
                                        <p:strVal val="visible"/>
                                      </p:to>
                                    </p:set>
                                  </p:childTnLst>
                                </p:cTn>
                              </p:par>
                            </p:childTnLst>
                          </p:cTn>
                        </p:par>
                        <p:par>
                          <p:cTn id="24" fill="hold">
                            <p:stCondLst>
                              <p:cond delay="9000"/>
                            </p:stCondLst>
                            <p:childTnLst>
                              <p:par>
                                <p:cTn id="25" presetID="21" presetClass="emph" presetSubtype="0" repeatCount="2000" fill="hold" grpId="0" nodeType="afterEffect">
                                  <p:stCondLst>
                                    <p:cond delay="1500"/>
                                  </p:stCondLst>
                                  <p:childTnLst>
                                    <p:animClr clrSpc="hsl" dir="cw">
                                      <p:cBhvr override="childStyle">
                                        <p:cTn id="26" dur="2000" fill="hold"/>
                                        <p:tgtEl>
                                          <p:spTgt spid="6"/>
                                        </p:tgtEl>
                                        <p:attrNameLst>
                                          <p:attrName>style.color</p:attrName>
                                        </p:attrNameLst>
                                      </p:cBhvr>
                                      <p:by>
                                        <p:hsl h="7200000" s="0" l="0"/>
                                      </p:by>
                                    </p:animClr>
                                    <p:animClr clrSpc="hsl" dir="cw">
                                      <p:cBhvr>
                                        <p:cTn id="27" dur="2000" fill="hold"/>
                                        <p:tgtEl>
                                          <p:spTgt spid="6"/>
                                        </p:tgtEl>
                                        <p:attrNameLst>
                                          <p:attrName>fillcolor</p:attrName>
                                        </p:attrNameLst>
                                      </p:cBhvr>
                                      <p:by>
                                        <p:hsl h="7200000" s="0" l="0"/>
                                      </p:by>
                                    </p:animClr>
                                    <p:animClr clrSpc="hsl" dir="cw">
                                      <p:cBhvr>
                                        <p:cTn id="28" dur="2000" fill="hold"/>
                                        <p:tgtEl>
                                          <p:spTgt spid="6"/>
                                        </p:tgtEl>
                                        <p:attrNameLst>
                                          <p:attrName>stroke.color</p:attrName>
                                        </p:attrNameLst>
                                      </p:cBhvr>
                                      <p:by>
                                        <p:hsl h="7200000" s="0" l="0"/>
                                      </p:by>
                                    </p:animClr>
                                    <p:set>
                                      <p:cBhvr>
                                        <p:cTn id="29" dur="2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6"/>
          <p:cNvSpPr>
            <a:spLocks noChangeArrowheads="1"/>
          </p:cNvSpPr>
          <p:nvPr/>
        </p:nvSpPr>
        <p:spPr bwMode="auto">
          <a:xfrm>
            <a:off x="3348038" y="1557338"/>
            <a:ext cx="5400675" cy="4657725"/>
          </a:xfrm>
          <a:prstGeom prst="rect">
            <a:avLst/>
          </a:prstGeom>
          <a:noFill/>
          <a:ln w="9525">
            <a:noFill/>
            <a:miter lim="800000"/>
            <a:headEnd/>
            <a:tailEnd/>
          </a:ln>
        </p:spPr>
        <p:txBody>
          <a:bodyPr lIns="92075" tIns="46038" rIns="92075" bIns="46038"/>
          <a:lstStyle/>
          <a:p>
            <a:pPr marL="342900" indent="-342900" algn="ctr">
              <a:lnSpc>
                <a:spcPct val="90000"/>
              </a:lnSpc>
              <a:spcBef>
                <a:spcPct val="20000"/>
              </a:spcBef>
            </a:pPr>
            <a:r>
              <a:rPr lang="fr-CA" sz="2000"/>
              <a:t>Il faut d’abord considérer L’AUDITOIRE et se demander ce qui peut les intéresser</a:t>
            </a:r>
          </a:p>
          <a:p>
            <a:pPr marL="342900" indent="-342900" algn="ctr">
              <a:lnSpc>
                <a:spcPct val="90000"/>
              </a:lnSpc>
              <a:spcBef>
                <a:spcPct val="20000"/>
              </a:spcBef>
            </a:pPr>
            <a:r>
              <a:rPr lang="fr-CA" sz="2800"/>
              <a:t>Lorsque nécessaire, il est souhaitable de penser que peut-être les gens aimeraient recevoir une </a:t>
            </a:r>
            <a:r>
              <a:rPr lang="fr-CA" sz="2800" i="1"/>
              <a:t>copie papier</a:t>
            </a:r>
            <a:r>
              <a:rPr lang="fr-CA" sz="2800"/>
              <a:t> de la présentation pour prendre des </a:t>
            </a:r>
            <a:r>
              <a:rPr lang="fr-CA" sz="2800">
                <a:solidFill>
                  <a:srgbClr val="FF99FF"/>
                </a:solidFill>
              </a:rPr>
              <a:t>notes</a:t>
            </a:r>
            <a:r>
              <a:rPr lang="fr-CA" sz="2800"/>
              <a:t>.</a:t>
            </a:r>
          </a:p>
          <a:p>
            <a:pPr marL="342900" indent="-342900" algn="ctr">
              <a:lnSpc>
                <a:spcPct val="90000"/>
              </a:lnSpc>
              <a:spcBef>
                <a:spcPct val="20000"/>
              </a:spcBef>
            </a:pPr>
            <a:r>
              <a:rPr lang="fr-CA" sz="2000"/>
              <a:t>Ne pas penser qu’une bonne présentation PowerPoint est un </a:t>
            </a:r>
            <a:r>
              <a:rPr lang="fr-CA" sz="2000" b="1">
                <a:solidFill>
                  <a:schemeClr val="accent1"/>
                </a:solidFill>
              </a:rPr>
              <a:t>simple copier-coller</a:t>
            </a:r>
            <a:r>
              <a:rPr lang="fr-CA" sz="2000"/>
              <a:t> d’un texte déjà écrit</a:t>
            </a:r>
          </a:p>
          <a:p>
            <a:pPr marL="342900" indent="-342900" algn="ctr">
              <a:lnSpc>
                <a:spcPct val="90000"/>
              </a:lnSpc>
              <a:spcBef>
                <a:spcPct val="20000"/>
              </a:spcBef>
            </a:pPr>
            <a:r>
              <a:rPr lang="fr-CA" sz="2000"/>
              <a:t>Se pratiquer plusieurs fois avant la présentation permet </a:t>
            </a:r>
            <a:r>
              <a:rPr lang="fr-CA" sz="2000">
                <a:solidFill>
                  <a:srgbClr val="FFFF00"/>
                </a:solidFill>
              </a:rPr>
              <a:t>d’ajuster le choix de mots</a:t>
            </a:r>
            <a:r>
              <a:rPr lang="fr-CA" sz="2000"/>
              <a:t> et de valider l’ordre de présentation des idées.</a:t>
            </a:r>
          </a:p>
        </p:txBody>
      </p:sp>
      <p:sp>
        <p:nvSpPr>
          <p:cNvPr id="7" name="Bulle ronde 6"/>
          <p:cNvSpPr/>
          <p:nvPr/>
        </p:nvSpPr>
        <p:spPr>
          <a:xfrm>
            <a:off x="642910" y="2285992"/>
            <a:ext cx="5500726" cy="2286016"/>
          </a:xfrm>
          <a:prstGeom prst="wedgeEllipseCallout">
            <a:avLst>
              <a:gd name="adj1" fmla="val 8238"/>
              <a:gd name="adj2" fmla="val -97995"/>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Modifions la police et la casse du titre….</a:t>
            </a:r>
          </a:p>
        </p:txBody>
      </p:sp>
      <p:sp>
        <p:nvSpPr>
          <p:cNvPr id="9" name="Rectangle à coins arrondis 8"/>
          <p:cNvSpPr/>
          <p:nvPr/>
        </p:nvSpPr>
        <p:spPr>
          <a:xfrm>
            <a:off x="214282" y="3571876"/>
            <a:ext cx="3357586" cy="2500330"/>
          </a:xfrm>
          <a:prstGeom prst="wedgeRoundRectCallout">
            <a:avLst>
              <a:gd name="adj1" fmla="val 71180"/>
              <a:gd name="adj2" fmla="val 509"/>
              <a:gd name="adj3" fmla="val 16667"/>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Ecrivons les idées directrices du texte…</a:t>
            </a:r>
          </a:p>
        </p:txBody>
      </p:sp>
      <p:sp>
        <p:nvSpPr>
          <p:cNvPr id="13" name="Étoile à 4 branches 12"/>
          <p:cNvSpPr/>
          <p:nvPr/>
        </p:nvSpPr>
        <p:spPr>
          <a:xfrm rot="1974255">
            <a:off x="3649914" y="1692028"/>
            <a:ext cx="5260368" cy="4733847"/>
          </a:xfrm>
          <a:prstGeom prst="star4">
            <a:avLst>
              <a:gd name="adj" fmla="val 6137"/>
            </a:avLst>
          </a:prstGeom>
          <a:solidFill>
            <a:srgbClr val="FFFF00"/>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fr-FR"/>
          </a:p>
        </p:txBody>
      </p:sp>
      <p:sp>
        <p:nvSpPr>
          <p:cNvPr id="3" name="Titre 2"/>
          <p:cNvSpPr>
            <a:spLocks noGrp="1"/>
          </p:cNvSpPr>
          <p:nvPr>
            <p:ph type="title"/>
          </p:nvPr>
        </p:nvSpPr>
        <p:spPr/>
        <p:txBody>
          <a:bodyPr/>
          <a:lstStyle/>
          <a:p>
            <a:r>
              <a:rPr lang="fr-FR" dirty="0" smtClean="0"/>
              <a:t>Réaliser un bon diaporama</a:t>
            </a:r>
            <a:endParaRPr lang="fr-FR" dirty="0"/>
          </a:p>
        </p:txBody>
      </p:sp>
      <p:sp>
        <p:nvSpPr>
          <p:cNvPr id="2" name="Espace réservé du numéro de diapositive 1"/>
          <p:cNvSpPr>
            <a:spLocks noGrp="1"/>
          </p:cNvSpPr>
          <p:nvPr>
            <p:ph type="sldNum" sz="quarter" idx="12"/>
          </p:nvPr>
        </p:nvSpPr>
        <p:spPr/>
        <p:txBody>
          <a:bodyPr/>
          <a:lstStyle/>
          <a:p>
            <a:pPr>
              <a:defRPr/>
            </a:pPr>
            <a:fld id="{4AC73F38-6DBF-4682-B592-A031DF2B8553}" type="slidenum">
              <a:rPr lang="fr-FR" smtClean="0"/>
              <a:pPr>
                <a:defRPr/>
              </a:pPr>
              <a:t>25</a:t>
            </a:fld>
            <a:endParaRPr lang="fr-FR"/>
          </a:p>
        </p:txBody>
      </p:sp>
      <p:sp>
        <p:nvSpPr>
          <p:cNvPr id="4" name="Espace réservé de la date 3"/>
          <p:cNvSpPr>
            <a:spLocks noGrp="1"/>
          </p:cNvSpPr>
          <p:nvPr>
            <p:ph type="dt" sz="half" idx="10"/>
          </p:nvPr>
        </p:nvSpPr>
        <p:spPr/>
        <p:txBody>
          <a:bodyPr/>
          <a:lstStyle/>
          <a:p>
            <a:fld id="{C083862A-3B0D-4C4D-A876-88291EF3EF30}" type="datetime1">
              <a:rPr lang="fr-FR" smtClean="0"/>
              <a:t>02/04/2014</a:t>
            </a:fld>
            <a:endParaRPr lang="fr-FR"/>
          </a:p>
        </p:txBody>
      </p:sp>
      <p:sp>
        <p:nvSpPr>
          <p:cNvPr id="5" name="Espace réservé du pied de page 4"/>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2298695501"/>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xmlns:p14="http://schemas.microsoft.com/office/powerpoint/2010/main" spd="slow" advClick="0" advTm="17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3500"/>
                            </p:stCondLst>
                            <p:childTnLst>
                              <p:par>
                                <p:cTn id="9" presetID="1" presetClass="exit" presetSubtype="0" fill="hold" nodeType="afterEffect">
                                  <p:stCondLst>
                                    <p:cond delay="1500"/>
                                  </p:stCondLst>
                                  <p:childTnLst>
                                    <p:set>
                                      <p:cBhvr>
                                        <p:cTn id="10" dur="1" fill="hold">
                                          <p:stCondLst>
                                            <p:cond delay="0"/>
                                          </p:stCondLst>
                                        </p:cTn>
                                        <p:tgtEl>
                                          <p:spTgt spid="7"/>
                                        </p:tgtEl>
                                        <p:attrNameLst>
                                          <p:attrName>style.visibility</p:attrName>
                                        </p:attrNameLst>
                                      </p:cBhvr>
                                      <p:to>
                                        <p:strVal val="hidden"/>
                                      </p:to>
                                    </p:set>
                                  </p:childTnLst>
                                </p:cTn>
                              </p:par>
                            </p:childTnLst>
                          </p:cTn>
                        </p:par>
                        <p:par>
                          <p:cTn id="11" fill="hold">
                            <p:stCondLst>
                              <p:cond delay="5000"/>
                            </p:stCondLst>
                            <p:childTnLst>
                              <p:par>
                                <p:cTn id="12" presetID="10" presetClass="entr" presetSubtype="0" fill="hold" nodeType="after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3000"/>
                                        <p:tgtEl>
                                          <p:spTgt spid="9"/>
                                        </p:tgtEl>
                                      </p:cBhvr>
                                    </p:animEffect>
                                  </p:childTnLst>
                                </p:cTn>
                              </p:par>
                            </p:childTnLst>
                          </p:cTn>
                        </p:par>
                        <p:par>
                          <p:cTn id="15" fill="hold">
                            <p:stCondLst>
                              <p:cond delay="9000"/>
                            </p:stCondLst>
                            <p:childTnLst>
                              <p:par>
                                <p:cTn id="16" presetID="1" presetClass="entr" presetSubtype="0" fill="hold" nodeType="afterEffect">
                                  <p:stCondLst>
                                    <p:cond delay="150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fr-CA" dirty="0" smtClean="0"/>
              <a:t>Réaliser un bon diaporama</a:t>
            </a:r>
            <a:endParaRPr lang="fr-CA" sz="2000" baseline="30000" dirty="0" smtClean="0"/>
          </a:p>
        </p:txBody>
      </p:sp>
      <p:sp>
        <p:nvSpPr>
          <p:cNvPr id="34819" name="Rectangle 3"/>
          <p:cNvSpPr>
            <a:spLocks noGrp="1" noChangeArrowheads="1"/>
          </p:cNvSpPr>
          <p:nvPr>
            <p:ph idx="1"/>
          </p:nvPr>
        </p:nvSpPr>
        <p:spPr>
          <a:xfrm>
            <a:off x="467544" y="1628800"/>
            <a:ext cx="8229600" cy="4525963"/>
          </a:xfrm>
        </p:spPr>
        <p:txBody>
          <a:bodyPr/>
          <a:lstStyle/>
          <a:p>
            <a:r>
              <a:rPr lang="fr-CA" sz="2400" dirty="0" smtClean="0"/>
              <a:t>Utiliser les animations de façon modérée</a:t>
            </a:r>
          </a:p>
          <a:p>
            <a:r>
              <a:rPr lang="fr-CA" sz="2400" dirty="0" smtClean="0"/>
              <a:t>Préférer des animations sobres, sauf pour attirer l’attention</a:t>
            </a:r>
          </a:p>
          <a:p>
            <a:r>
              <a:rPr lang="fr-CA" sz="2400" dirty="0" smtClean="0"/>
              <a:t>Prévoir l’entrée ou l’activation des animations au clic</a:t>
            </a:r>
          </a:p>
          <a:p>
            <a:r>
              <a:rPr lang="fr-CA" sz="2400" dirty="0" smtClean="0"/>
              <a:t>Éviter le mode automatique (minutage), selon le cas</a:t>
            </a:r>
          </a:p>
          <a:p>
            <a:r>
              <a:rPr lang="fr-CA" sz="2400" dirty="0" smtClean="0"/>
              <a:t>Tester les animations en mode diaporama</a:t>
            </a:r>
          </a:p>
        </p:txBody>
      </p:sp>
      <p:sp>
        <p:nvSpPr>
          <p:cNvPr id="23556" name="Text Box 4"/>
          <p:cNvSpPr txBox="1">
            <a:spLocks noChangeArrowheads="1"/>
          </p:cNvSpPr>
          <p:nvPr/>
        </p:nvSpPr>
        <p:spPr bwMode="auto">
          <a:xfrm>
            <a:off x="468313" y="6165850"/>
            <a:ext cx="8207375" cy="366713"/>
          </a:xfrm>
          <a:prstGeom prst="rect">
            <a:avLst/>
          </a:prstGeom>
          <a:noFill/>
          <a:ln w="9525">
            <a:noFill/>
            <a:miter lim="800000"/>
            <a:headEnd/>
            <a:tailEnd/>
          </a:ln>
        </p:spPr>
        <p:txBody>
          <a:bodyPr>
            <a:spAutoFit/>
          </a:bodyPr>
          <a:lstStyle/>
          <a:p>
            <a:pPr>
              <a:spcBef>
                <a:spcPct val="50000"/>
              </a:spcBef>
            </a:pPr>
            <a:endParaRPr lang="fr-FR"/>
          </a:p>
        </p:txBody>
      </p:sp>
      <p:sp>
        <p:nvSpPr>
          <p:cNvPr id="2" name="Espace réservé du numéro de diapositive 1"/>
          <p:cNvSpPr>
            <a:spLocks noGrp="1"/>
          </p:cNvSpPr>
          <p:nvPr>
            <p:ph type="sldNum" sz="quarter" idx="12"/>
          </p:nvPr>
        </p:nvSpPr>
        <p:spPr/>
        <p:txBody>
          <a:bodyPr/>
          <a:lstStyle/>
          <a:p>
            <a:pPr>
              <a:defRPr/>
            </a:pPr>
            <a:fld id="{2923ECAB-68BA-4BE4-BD2D-41F60AE30EC1}" type="slidenum">
              <a:rPr lang="fr-FR" smtClean="0"/>
              <a:pPr>
                <a:defRPr/>
              </a:pPr>
              <a:t>26</a:t>
            </a:fld>
            <a:endParaRPr lang="fr-FR"/>
          </a:p>
        </p:txBody>
      </p:sp>
      <p:sp>
        <p:nvSpPr>
          <p:cNvPr id="3" name="Espace réservé de la date 2"/>
          <p:cNvSpPr>
            <a:spLocks noGrp="1"/>
          </p:cNvSpPr>
          <p:nvPr>
            <p:ph type="dt" sz="half" idx="10"/>
          </p:nvPr>
        </p:nvSpPr>
        <p:spPr/>
        <p:txBody>
          <a:bodyPr/>
          <a:lstStyle/>
          <a:p>
            <a:fld id="{3CD94BA0-F82B-43B7-8093-90708B00524D}" type="datetime1">
              <a:rPr lang="fr-FR" smtClean="0"/>
              <a:t>02/04/2014</a:t>
            </a:fld>
            <a:endParaRPr lang="fr-FR"/>
          </a:p>
        </p:txBody>
      </p:sp>
      <p:sp>
        <p:nvSpPr>
          <p:cNvPr id="4" name="Espace réservé du pied de page 3"/>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594274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1000" fill="hold"/>
                                        <p:tgtEl>
                                          <p:spTgt spid="348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481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348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48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48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Machine à écrire"/>
                                        </p:tgtEl>
                                      </p:cMediaNode>
                                    </p:audio>
                                  </p:sub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34819">
                                            <p:txEl>
                                              <p:pRg st="1" end="1"/>
                                            </p:txEl>
                                          </p:spTgt>
                                        </p:tgtEl>
                                        <p:attrNameLst>
                                          <p:attrName>style.visibility</p:attrName>
                                        </p:attrNameLst>
                                      </p:cBhvr>
                                      <p:to>
                                        <p:strVal val="visible"/>
                                      </p:to>
                                    </p:set>
                                    <p:animEffect transition="in" filter="fade">
                                      <p:cBhvr>
                                        <p:cTn id="16" dur="2000"/>
                                        <p:tgtEl>
                                          <p:spTgt spid="34819">
                                            <p:txEl>
                                              <p:pRg st="1" end="1"/>
                                            </p:txEl>
                                          </p:spTgt>
                                        </p:tgtEl>
                                      </p:cBhvr>
                                    </p:animEffect>
                                    <p:anim calcmode="lin" valueType="num">
                                      <p:cBhvr>
                                        <p:cTn id="17" dur="2000" fill="hold"/>
                                        <p:tgtEl>
                                          <p:spTgt spid="34819">
                                            <p:txEl>
                                              <p:pRg st="1" end="1"/>
                                            </p:txEl>
                                          </p:spTgt>
                                        </p:tgtEl>
                                        <p:attrNameLst>
                                          <p:attrName>style.rotation</p:attrName>
                                        </p:attrNameLst>
                                      </p:cBhvr>
                                      <p:tavLst>
                                        <p:tav tm="0">
                                          <p:val>
                                            <p:fltVal val="720"/>
                                          </p:val>
                                        </p:tav>
                                        <p:tav tm="100000">
                                          <p:val>
                                            <p:fltVal val="0"/>
                                          </p:val>
                                        </p:tav>
                                      </p:tavLst>
                                    </p:anim>
                                    <p:anim calcmode="lin" valueType="num">
                                      <p:cBhvr>
                                        <p:cTn id="18" dur="2000" fill="hold"/>
                                        <p:tgtEl>
                                          <p:spTgt spid="34819">
                                            <p:txEl>
                                              <p:pRg st="1" end="1"/>
                                            </p:txEl>
                                          </p:spTgt>
                                        </p:tgtEl>
                                        <p:attrNameLst>
                                          <p:attrName>ppt_h</p:attrName>
                                        </p:attrNameLst>
                                      </p:cBhvr>
                                      <p:tavLst>
                                        <p:tav tm="0">
                                          <p:val>
                                            <p:fltVal val="0"/>
                                          </p:val>
                                        </p:tav>
                                        <p:tav tm="100000">
                                          <p:val>
                                            <p:strVal val="#ppt_h"/>
                                          </p:val>
                                        </p:tav>
                                      </p:tavLst>
                                    </p:anim>
                                    <p:anim calcmode="lin" valueType="num">
                                      <p:cBhvr>
                                        <p:cTn id="19" dur="2000" fill="hold"/>
                                        <p:tgtEl>
                                          <p:spTgt spid="34819">
                                            <p:txEl>
                                              <p:pRg st="1" end="1"/>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4"/>
                                            </p:cond>
                                          </p:stCondLst>
                                          <p:endCondLst>
                                            <p:cond evt="onStopAudio" delay="0">
                                              <p:tgtEl>
                                                <p:sldTgt/>
                                              </p:tgtEl>
                                            </p:cond>
                                          </p:endCondLst>
                                        </p:cTn>
                                        <p:tgtEl>
                                          <p:sndTgt r:embed="rId3" name="Applaudissements"/>
                                        </p:tgtEl>
                                      </p:cMediaNode>
                                    </p:audio>
                                  </p:subTnLst>
                                </p:cTn>
                              </p:par>
                            </p:childTnLst>
                          </p:cTn>
                        </p:par>
                      </p:childTnLst>
                    </p:cTn>
                  </p:par>
                  <p:par>
                    <p:cTn id="20" fill="hold">
                      <p:stCondLst>
                        <p:cond delay="indefinite"/>
                      </p:stCondLst>
                      <p:childTnLst>
                        <p:par>
                          <p:cTn id="21" fill="hold">
                            <p:stCondLst>
                              <p:cond delay="0"/>
                            </p:stCondLst>
                            <p:childTnLst>
                              <p:par>
                                <p:cTn id="22" presetID="19" presetClass="entr" presetSubtype="10" fill="hold" nodeType="click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 calcmode="lin" valueType="num">
                                      <p:cBhvr>
                                        <p:cTn id="24" dur="5000" fill="hold"/>
                                        <p:tgtEl>
                                          <p:spTgt spid="34819">
                                            <p:txEl>
                                              <p:pRg st="2" end="2"/>
                                            </p:txEl>
                                          </p:spTgt>
                                        </p:tgtEl>
                                        <p:attrNameLst>
                                          <p:attrName>ppt_w</p:attrName>
                                        </p:attrNameLst>
                                      </p:cBhvr>
                                      <p:tavLst>
                                        <p:tav tm="0" fmla="#ppt_w*sin(2.5*pi*$)">
                                          <p:val>
                                            <p:fltVal val="0"/>
                                          </p:val>
                                        </p:tav>
                                        <p:tav tm="100000">
                                          <p:val>
                                            <p:fltVal val="1"/>
                                          </p:val>
                                        </p:tav>
                                      </p:tavLst>
                                    </p:anim>
                                    <p:anim calcmode="lin" valueType="num">
                                      <p:cBhvr>
                                        <p:cTn id="25" dur="5000" fill="hold"/>
                                        <p:tgtEl>
                                          <p:spTgt spid="34819">
                                            <p:txEl>
                                              <p:pRg st="2" end="2"/>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4" name="Caisse enregistreuse"/>
                                        </p:tgtEl>
                                      </p:cMediaNode>
                                    </p:audio>
                                  </p:sub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30" dur="1000"/>
                                        <p:tgtEl>
                                          <p:spTgt spid="34819">
                                            <p:txEl>
                                              <p:pRg st="3" end="3"/>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5" name="Tic Tac"/>
                                        </p:tgtEl>
                                      </p:cMediaNode>
                                    </p:audio>
                                  </p:sub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4819">
                                            <p:txEl>
                                              <p:pRg st="4" end="4"/>
                                            </p:txEl>
                                          </p:spTgt>
                                        </p:tgtEl>
                                        <p:attrNameLst>
                                          <p:attrName>style.visibility</p:attrName>
                                        </p:attrNameLst>
                                      </p:cBhvr>
                                      <p:to>
                                        <p:strVal val="visible"/>
                                      </p:to>
                                    </p:set>
                                    <p:animEffect transition="in" filter="checkerboard(across)">
                                      <p:cBhvr>
                                        <p:cTn id="35" dur="500"/>
                                        <p:tgtEl>
                                          <p:spTgt spid="34819">
                                            <p:txEl>
                                              <p:pRg st="4" end="4"/>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6" name="Ricochet"/>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fr-CA" dirty="0" smtClean="0"/>
              <a:t>Avant la présentation…</a:t>
            </a:r>
          </a:p>
        </p:txBody>
      </p:sp>
      <p:sp>
        <p:nvSpPr>
          <p:cNvPr id="35843" name="Rectangle 3"/>
          <p:cNvSpPr>
            <a:spLocks noGrp="1" noChangeArrowheads="1"/>
          </p:cNvSpPr>
          <p:nvPr>
            <p:ph idx="1"/>
          </p:nvPr>
        </p:nvSpPr>
        <p:spPr/>
        <p:txBody>
          <a:bodyPr/>
          <a:lstStyle/>
          <a:p>
            <a:pPr>
              <a:lnSpc>
                <a:spcPct val="80000"/>
              </a:lnSpc>
            </a:pPr>
            <a:r>
              <a:rPr lang="fr-FR" sz="2400" dirty="0"/>
              <a:t>Prévoir un ordinateur portable avec le logiciel (vérifier la version)</a:t>
            </a:r>
          </a:p>
          <a:p>
            <a:pPr>
              <a:lnSpc>
                <a:spcPct val="80000"/>
              </a:lnSpc>
            </a:pPr>
            <a:r>
              <a:rPr lang="fr-FR" sz="2400" dirty="0"/>
              <a:t>Les effets d’une version à l’autre ne sont pas toujours compatibles</a:t>
            </a:r>
          </a:p>
          <a:p>
            <a:pPr>
              <a:lnSpc>
                <a:spcPct val="80000"/>
              </a:lnSpc>
            </a:pPr>
            <a:endParaRPr lang="fr-FR" sz="2400" dirty="0" smtClean="0"/>
          </a:p>
          <a:p>
            <a:pPr>
              <a:lnSpc>
                <a:spcPct val="80000"/>
              </a:lnSpc>
            </a:pPr>
            <a:r>
              <a:rPr lang="fr-FR" sz="2400" dirty="0" smtClean="0"/>
              <a:t>Avant la présentation, effectuer des tests avec le vidéoprojecteur et parcourir la présentation </a:t>
            </a:r>
            <a:r>
              <a:rPr lang="fr-FR" sz="2400" dirty="0"/>
              <a:t>(diapositives)</a:t>
            </a:r>
          </a:p>
          <a:p>
            <a:pPr>
              <a:lnSpc>
                <a:spcPct val="80000"/>
              </a:lnSpc>
            </a:pPr>
            <a:endParaRPr lang="fr-CA" sz="2400" dirty="0" smtClean="0"/>
          </a:p>
          <a:p>
            <a:pPr>
              <a:lnSpc>
                <a:spcPct val="80000"/>
              </a:lnSpc>
            </a:pPr>
            <a:r>
              <a:rPr lang="fr-CA" sz="2400" dirty="0" smtClean="0"/>
              <a:t>Prévoir une copie de la présentation sur clé USB</a:t>
            </a:r>
          </a:p>
          <a:p>
            <a:pPr>
              <a:lnSpc>
                <a:spcPct val="80000"/>
              </a:lnSpc>
            </a:pPr>
            <a:r>
              <a:rPr lang="fr-CA" sz="2400" dirty="0" smtClean="0"/>
              <a:t>Envisager une impression de la présentation pour distribution à l’auditoire</a:t>
            </a:r>
          </a:p>
          <a:p>
            <a:pPr>
              <a:lnSpc>
                <a:spcPct val="80000"/>
              </a:lnSpc>
              <a:buFontTx/>
              <a:buNone/>
            </a:pPr>
            <a:endParaRPr lang="fr-CA" sz="2000" dirty="0" smtClean="0"/>
          </a:p>
        </p:txBody>
      </p:sp>
      <p:sp>
        <p:nvSpPr>
          <p:cNvPr id="2" name="Espace réservé du numéro de diapositive 1"/>
          <p:cNvSpPr>
            <a:spLocks noGrp="1"/>
          </p:cNvSpPr>
          <p:nvPr>
            <p:ph type="sldNum" sz="quarter" idx="12"/>
          </p:nvPr>
        </p:nvSpPr>
        <p:spPr/>
        <p:txBody>
          <a:bodyPr/>
          <a:lstStyle/>
          <a:p>
            <a:pPr>
              <a:defRPr/>
            </a:pPr>
            <a:fld id="{2923ECAB-68BA-4BE4-BD2D-41F60AE30EC1}" type="slidenum">
              <a:rPr lang="fr-FR" smtClean="0"/>
              <a:pPr>
                <a:defRPr/>
              </a:pPr>
              <a:t>27</a:t>
            </a:fld>
            <a:endParaRPr lang="fr-FR"/>
          </a:p>
        </p:txBody>
      </p:sp>
      <p:sp>
        <p:nvSpPr>
          <p:cNvPr id="3" name="Espace réservé de la date 2"/>
          <p:cNvSpPr>
            <a:spLocks noGrp="1"/>
          </p:cNvSpPr>
          <p:nvPr>
            <p:ph type="dt" sz="half" idx="10"/>
          </p:nvPr>
        </p:nvSpPr>
        <p:spPr/>
        <p:txBody>
          <a:bodyPr/>
          <a:lstStyle/>
          <a:p>
            <a:fld id="{8CBFBC09-C20C-46DB-9188-87A36B81A3C3}" type="datetime1">
              <a:rPr lang="fr-FR" smtClean="0"/>
              <a:t>02/04/2014</a:t>
            </a:fld>
            <a:endParaRPr lang="fr-FR"/>
          </a:p>
        </p:txBody>
      </p:sp>
      <p:sp>
        <p:nvSpPr>
          <p:cNvPr id="4" name="Espace réservé du pied de page 3"/>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736580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fr-CA" dirty="0" smtClean="0"/>
              <a:t>Pendant la présentation…</a:t>
            </a:r>
          </a:p>
        </p:txBody>
      </p:sp>
      <p:sp>
        <p:nvSpPr>
          <p:cNvPr id="35843" name="Rectangle 3"/>
          <p:cNvSpPr>
            <a:spLocks noGrp="1" noChangeArrowheads="1"/>
          </p:cNvSpPr>
          <p:nvPr>
            <p:ph idx="1"/>
          </p:nvPr>
        </p:nvSpPr>
        <p:spPr>
          <a:xfrm>
            <a:off x="370114" y="1612341"/>
            <a:ext cx="8229600" cy="4752528"/>
          </a:xfrm>
        </p:spPr>
        <p:txBody>
          <a:bodyPr/>
          <a:lstStyle/>
          <a:p>
            <a:r>
              <a:rPr lang="fr-FR" sz="2400" dirty="0"/>
              <a:t>Restez debout, face au public et à côté de l’écran de projection</a:t>
            </a:r>
          </a:p>
          <a:p>
            <a:r>
              <a:rPr lang="fr-FR" sz="2400" dirty="0" smtClean="0"/>
              <a:t>Ne </a:t>
            </a:r>
            <a:r>
              <a:rPr lang="fr-FR" sz="2400" dirty="0"/>
              <a:t>lisez jamais ce qui est écrit sur votre présentation ! </a:t>
            </a:r>
          </a:p>
          <a:p>
            <a:r>
              <a:rPr lang="fr-FR" sz="2400" dirty="0" smtClean="0"/>
              <a:t>Commentez</a:t>
            </a:r>
            <a:r>
              <a:rPr lang="fr-FR" sz="2400" dirty="0"/>
              <a:t>, animez, montrez avec les mains !</a:t>
            </a:r>
          </a:p>
          <a:p>
            <a:r>
              <a:rPr lang="fr-FR" sz="2400" dirty="0" smtClean="0"/>
              <a:t>Ne </a:t>
            </a:r>
            <a:r>
              <a:rPr lang="fr-FR" sz="2400" dirty="0"/>
              <a:t>distribuez pas de doc papier pendant votre présentation</a:t>
            </a:r>
          </a:p>
          <a:p>
            <a:r>
              <a:rPr lang="fr-FR" sz="2400" dirty="0" smtClean="0"/>
              <a:t>Utilisez les visuels … </a:t>
            </a:r>
            <a:r>
              <a:rPr lang="fr-FR" sz="2400" dirty="0"/>
              <a:t>que vous commentez !</a:t>
            </a:r>
          </a:p>
          <a:p>
            <a:r>
              <a:rPr lang="fr-FR" sz="2400" dirty="0" smtClean="0"/>
              <a:t>Faites </a:t>
            </a:r>
            <a:r>
              <a:rPr lang="fr-FR" sz="2400" dirty="0"/>
              <a:t>participer </a:t>
            </a:r>
            <a:r>
              <a:rPr lang="fr-FR" sz="2400" dirty="0" smtClean="0"/>
              <a:t>l’auditoire </a:t>
            </a:r>
            <a:r>
              <a:rPr lang="fr-FR" sz="2400" dirty="0"/>
              <a:t>en posant des questions</a:t>
            </a:r>
          </a:p>
          <a:p>
            <a:r>
              <a:rPr lang="fr-FR" sz="2400" dirty="0" smtClean="0"/>
              <a:t>Timing </a:t>
            </a:r>
            <a:r>
              <a:rPr lang="fr-FR" sz="2400" dirty="0"/>
              <a:t>idéal : 2 minutes par écran et 15 écrans au max	</a:t>
            </a:r>
            <a:endParaRPr lang="fr-FR" sz="2400" dirty="0" smtClean="0"/>
          </a:p>
          <a:p>
            <a:pPr>
              <a:lnSpc>
                <a:spcPct val="80000"/>
              </a:lnSpc>
              <a:buFontTx/>
              <a:buNone/>
            </a:pPr>
            <a:endParaRPr lang="fr-CA" sz="2000" dirty="0" smtClean="0"/>
          </a:p>
        </p:txBody>
      </p:sp>
      <p:sp>
        <p:nvSpPr>
          <p:cNvPr id="2" name="Espace réservé du numéro de diapositive 1"/>
          <p:cNvSpPr>
            <a:spLocks noGrp="1"/>
          </p:cNvSpPr>
          <p:nvPr>
            <p:ph type="sldNum" sz="quarter" idx="12"/>
          </p:nvPr>
        </p:nvSpPr>
        <p:spPr/>
        <p:txBody>
          <a:bodyPr/>
          <a:lstStyle/>
          <a:p>
            <a:pPr>
              <a:defRPr/>
            </a:pPr>
            <a:fld id="{2923ECAB-68BA-4BE4-BD2D-41F60AE30EC1}" type="slidenum">
              <a:rPr lang="fr-FR" smtClean="0"/>
              <a:pPr>
                <a:defRPr/>
              </a:pPr>
              <a:t>28</a:t>
            </a:fld>
            <a:endParaRPr lang="fr-FR"/>
          </a:p>
        </p:txBody>
      </p:sp>
      <p:sp>
        <p:nvSpPr>
          <p:cNvPr id="3" name="Espace réservé de la date 2"/>
          <p:cNvSpPr>
            <a:spLocks noGrp="1"/>
          </p:cNvSpPr>
          <p:nvPr>
            <p:ph type="dt" sz="half" idx="10"/>
          </p:nvPr>
        </p:nvSpPr>
        <p:spPr/>
        <p:txBody>
          <a:bodyPr/>
          <a:lstStyle/>
          <a:p>
            <a:fld id="{60623409-B3CA-4CB9-8539-7BA49EC61AF7}" type="datetime1">
              <a:rPr lang="fr-FR" smtClean="0"/>
              <a:t>02/04/2014</a:t>
            </a:fld>
            <a:endParaRPr lang="fr-FR"/>
          </a:p>
        </p:txBody>
      </p:sp>
      <p:sp>
        <p:nvSpPr>
          <p:cNvPr id="4" name="Espace réservé du pied de page 3"/>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1698592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fr-CA" dirty="0" smtClean="0"/>
              <a:t>Pendant la présentation…</a:t>
            </a:r>
          </a:p>
        </p:txBody>
      </p:sp>
      <p:sp>
        <p:nvSpPr>
          <p:cNvPr id="35843" name="Rectangle 3"/>
          <p:cNvSpPr>
            <a:spLocks noGrp="1" noChangeArrowheads="1"/>
          </p:cNvSpPr>
          <p:nvPr>
            <p:ph idx="1"/>
          </p:nvPr>
        </p:nvSpPr>
        <p:spPr>
          <a:xfrm>
            <a:off x="395536" y="1556792"/>
            <a:ext cx="8229600" cy="4752528"/>
          </a:xfrm>
        </p:spPr>
        <p:txBody>
          <a:bodyPr/>
          <a:lstStyle/>
          <a:p>
            <a:pPr lvl="0"/>
            <a:r>
              <a:rPr lang="fr-FR" sz="2400" dirty="0"/>
              <a:t>balayez le jury des yeux ;</a:t>
            </a:r>
            <a:endParaRPr lang="en-GB" sz="2400" dirty="0"/>
          </a:p>
          <a:p>
            <a:pPr lvl="0"/>
            <a:r>
              <a:rPr lang="fr-FR" sz="2400" dirty="0"/>
              <a:t>souriez, le sourire amène le sourire et contribue à détendre le climat ;</a:t>
            </a:r>
            <a:endParaRPr lang="en-GB" sz="2400" dirty="0"/>
          </a:p>
          <a:p>
            <a:pPr lvl="0"/>
            <a:r>
              <a:rPr lang="fr-FR" sz="2400" dirty="0"/>
              <a:t>bougez sans vous tortiller, afin de rendre votre intervention plus vivante ;</a:t>
            </a:r>
            <a:endParaRPr lang="en-GB" sz="2400" dirty="0"/>
          </a:p>
          <a:p>
            <a:pPr lvl="0"/>
            <a:r>
              <a:rPr lang="fr-FR" sz="2400" dirty="0"/>
              <a:t>posez votre voix, elle doit être forte avec un débit varié ;</a:t>
            </a:r>
            <a:endParaRPr lang="en-GB" sz="2400" dirty="0"/>
          </a:p>
          <a:p>
            <a:pPr lvl="0"/>
            <a:r>
              <a:rPr lang="fr-FR" sz="2400" dirty="0"/>
              <a:t>ne mettez pas les mains dans les poches, ne vous asseyez pas sur un coin de table, l’effet est trop décontracté…</a:t>
            </a:r>
            <a:endParaRPr lang="en-GB" sz="2400" dirty="0"/>
          </a:p>
          <a:p>
            <a:pPr lvl="0"/>
            <a:r>
              <a:rPr lang="fr-FR" sz="2400" dirty="0"/>
              <a:t>tenue correcte exigée !</a:t>
            </a:r>
            <a:endParaRPr lang="en-GB" sz="2400" dirty="0"/>
          </a:p>
          <a:p>
            <a:pPr>
              <a:lnSpc>
                <a:spcPct val="80000"/>
              </a:lnSpc>
              <a:buFontTx/>
              <a:buNone/>
            </a:pPr>
            <a:endParaRPr lang="fr-CA" sz="2000" dirty="0" smtClean="0"/>
          </a:p>
        </p:txBody>
      </p:sp>
      <p:sp>
        <p:nvSpPr>
          <p:cNvPr id="2" name="Espace réservé du numéro de diapositive 1"/>
          <p:cNvSpPr>
            <a:spLocks noGrp="1"/>
          </p:cNvSpPr>
          <p:nvPr>
            <p:ph type="sldNum" sz="quarter" idx="12"/>
          </p:nvPr>
        </p:nvSpPr>
        <p:spPr/>
        <p:txBody>
          <a:bodyPr/>
          <a:lstStyle/>
          <a:p>
            <a:pPr>
              <a:defRPr/>
            </a:pPr>
            <a:fld id="{2923ECAB-68BA-4BE4-BD2D-41F60AE30EC1}" type="slidenum">
              <a:rPr lang="fr-FR" smtClean="0"/>
              <a:pPr>
                <a:defRPr/>
              </a:pPr>
              <a:t>29</a:t>
            </a:fld>
            <a:endParaRPr lang="fr-FR"/>
          </a:p>
        </p:txBody>
      </p:sp>
      <p:sp>
        <p:nvSpPr>
          <p:cNvPr id="3" name="Espace réservé de la date 2"/>
          <p:cNvSpPr>
            <a:spLocks noGrp="1"/>
          </p:cNvSpPr>
          <p:nvPr>
            <p:ph type="dt" sz="half" idx="10"/>
          </p:nvPr>
        </p:nvSpPr>
        <p:spPr/>
        <p:txBody>
          <a:bodyPr/>
          <a:lstStyle/>
          <a:p>
            <a:fld id="{E6578C43-38B6-4D89-8493-E00F12BBB46F}" type="datetime1">
              <a:rPr lang="fr-FR" smtClean="0"/>
              <a:t>02/04/2014</a:t>
            </a:fld>
            <a:endParaRPr lang="fr-FR"/>
          </a:p>
        </p:txBody>
      </p:sp>
      <p:sp>
        <p:nvSpPr>
          <p:cNvPr id="4" name="Espace réservé du pied de page 3"/>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4055980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fr-CA" dirty="0" smtClean="0"/>
              <a:t>Les règles d’or</a:t>
            </a:r>
          </a:p>
        </p:txBody>
      </p:sp>
      <p:sp>
        <p:nvSpPr>
          <p:cNvPr id="6147" name="Rectangle 3"/>
          <p:cNvSpPr>
            <a:spLocks noGrp="1" noChangeArrowheads="1"/>
          </p:cNvSpPr>
          <p:nvPr>
            <p:ph idx="1"/>
          </p:nvPr>
        </p:nvSpPr>
        <p:spPr>
          <a:xfrm>
            <a:off x="590550" y="1484312"/>
            <a:ext cx="8229600" cy="4717785"/>
          </a:xfrm>
        </p:spPr>
        <p:txBody>
          <a:bodyPr>
            <a:normAutofit/>
          </a:bodyPr>
          <a:lstStyle/>
          <a:p>
            <a:pPr>
              <a:lnSpc>
                <a:spcPct val="140000"/>
              </a:lnSpc>
            </a:pPr>
            <a:r>
              <a:rPr lang="fr-CA" sz="2400" b="1" dirty="0" smtClean="0"/>
              <a:t>Clarté, Cohérence, Lisibilité, Simplicité</a:t>
            </a:r>
          </a:p>
          <a:p>
            <a:pPr>
              <a:lnSpc>
                <a:spcPct val="140000"/>
              </a:lnSpc>
            </a:pPr>
            <a:r>
              <a:rPr lang="fr-CA" sz="2400" b="1" dirty="0" smtClean="0"/>
              <a:t>Prise en compte de l’auditoire</a:t>
            </a:r>
          </a:p>
          <a:p>
            <a:pPr>
              <a:lnSpc>
                <a:spcPct val="140000"/>
              </a:lnSpc>
            </a:pPr>
            <a:r>
              <a:rPr lang="fr-FR" b="1" dirty="0"/>
              <a:t>Un titre court, sur une ligne</a:t>
            </a:r>
          </a:p>
          <a:p>
            <a:pPr>
              <a:lnSpc>
                <a:spcPct val="140000"/>
              </a:lnSpc>
            </a:pPr>
            <a:r>
              <a:rPr lang="fr-FR" b="1" dirty="0" smtClean="0"/>
              <a:t>Idées principales lisibles par </a:t>
            </a:r>
            <a:r>
              <a:rPr lang="fr-FR" b="1" dirty="0"/>
              <a:t>l’assistance</a:t>
            </a:r>
            <a:endParaRPr lang="fr-CA" dirty="0"/>
          </a:p>
          <a:p>
            <a:pPr>
              <a:lnSpc>
                <a:spcPct val="140000"/>
              </a:lnSpc>
            </a:pPr>
            <a:r>
              <a:rPr lang="fr-FR" b="1" dirty="0"/>
              <a:t>Pas plus de 10 lignes écrites par écran (lisibilité)</a:t>
            </a:r>
          </a:p>
          <a:p>
            <a:pPr>
              <a:lnSpc>
                <a:spcPct val="140000"/>
              </a:lnSpc>
            </a:pPr>
            <a:r>
              <a:rPr lang="fr-FR" b="1" dirty="0"/>
              <a:t>Visuels lisibles, </a:t>
            </a:r>
            <a:r>
              <a:rPr lang="fr-FR" b="1" dirty="0" smtClean="0"/>
              <a:t>parlants, commentés</a:t>
            </a:r>
            <a:endParaRPr lang="fr-FR" b="1" dirty="0"/>
          </a:p>
          <a:p>
            <a:pPr>
              <a:lnSpc>
                <a:spcPct val="140000"/>
              </a:lnSpc>
            </a:pPr>
            <a:r>
              <a:rPr lang="fr-FR" b="1" dirty="0"/>
              <a:t>« </a:t>
            </a:r>
            <a:r>
              <a:rPr lang="fr-FR" b="1" dirty="0" err="1"/>
              <a:t>bullet</a:t>
            </a:r>
            <a:r>
              <a:rPr lang="fr-FR" b="1" dirty="0"/>
              <a:t> point » = une puce + une idée</a:t>
            </a:r>
          </a:p>
          <a:p>
            <a:pPr>
              <a:lnSpc>
                <a:spcPct val="140000"/>
              </a:lnSpc>
            </a:pPr>
            <a:endParaRPr lang="fr-CA" sz="2400" b="1" dirty="0" smtClean="0"/>
          </a:p>
        </p:txBody>
      </p:sp>
      <p:sp>
        <p:nvSpPr>
          <p:cNvPr id="2" name="Espace réservé du numéro de diapositive 1"/>
          <p:cNvSpPr>
            <a:spLocks noGrp="1"/>
          </p:cNvSpPr>
          <p:nvPr>
            <p:ph type="sldNum" sz="quarter" idx="12"/>
          </p:nvPr>
        </p:nvSpPr>
        <p:spPr/>
        <p:txBody>
          <a:bodyPr/>
          <a:lstStyle/>
          <a:p>
            <a:pPr>
              <a:defRPr/>
            </a:pPr>
            <a:fld id="{2923ECAB-68BA-4BE4-BD2D-41F60AE30EC1}" type="slidenum">
              <a:rPr lang="fr-FR" smtClean="0"/>
              <a:pPr>
                <a:defRPr/>
              </a:pPr>
              <a:t>3</a:t>
            </a:fld>
            <a:endParaRPr lang="fr-FR"/>
          </a:p>
        </p:txBody>
      </p:sp>
      <p:sp>
        <p:nvSpPr>
          <p:cNvPr id="3" name="Espace réservé de la date 2"/>
          <p:cNvSpPr>
            <a:spLocks noGrp="1"/>
          </p:cNvSpPr>
          <p:nvPr>
            <p:ph type="dt" sz="half" idx="10"/>
          </p:nvPr>
        </p:nvSpPr>
        <p:spPr/>
        <p:txBody>
          <a:bodyPr/>
          <a:lstStyle/>
          <a:p>
            <a:fld id="{218704DA-54D8-4D4D-8830-045D4DC7DD6B}" type="datetime1">
              <a:rPr lang="fr-FR" smtClean="0"/>
              <a:t>02/04/2014</a:t>
            </a:fld>
            <a:endParaRPr lang="fr-FR"/>
          </a:p>
        </p:txBody>
      </p:sp>
      <p:sp>
        <p:nvSpPr>
          <p:cNvPr id="4" name="Espace réservé du pied de page 3"/>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885640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p:txBody>
          <a:bodyPr/>
          <a:lstStyle/>
          <a:p>
            <a:r>
              <a:rPr lang="fr-FR" dirty="0" smtClean="0"/>
              <a:t>Et ne pas oublier ….</a:t>
            </a:r>
          </a:p>
        </p:txBody>
      </p:sp>
      <p:sp>
        <p:nvSpPr>
          <p:cNvPr id="36867" name="Espace réservé du contenu 2"/>
          <p:cNvSpPr>
            <a:spLocks noGrp="1"/>
          </p:cNvSpPr>
          <p:nvPr>
            <p:ph idx="1"/>
          </p:nvPr>
        </p:nvSpPr>
        <p:spPr/>
        <p:txBody>
          <a:bodyPr/>
          <a:lstStyle/>
          <a:p>
            <a:r>
              <a:rPr lang="fr-FR" sz="2400" dirty="0" smtClean="0"/>
              <a:t>Une diapositive de début présentant votre travail, et citant votre nom…</a:t>
            </a:r>
          </a:p>
          <a:p>
            <a:r>
              <a:rPr lang="fr-FR" sz="2400" dirty="0"/>
              <a:t>Une diapositive de </a:t>
            </a:r>
            <a:r>
              <a:rPr lang="fr-FR" sz="2400" dirty="0" smtClean="0"/>
              <a:t>présentant les références bibliographiques de votre travail</a:t>
            </a:r>
            <a:r>
              <a:rPr lang="fr-FR" sz="2400" dirty="0"/>
              <a:t> </a:t>
            </a:r>
            <a:r>
              <a:rPr lang="fr-FR" sz="2400" dirty="0" smtClean="0"/>
              <a:t>…</a:t>
            </a:r>
            <a:endParaRPr lang="fr-FR" sz="2400" dirty="0"/>
          </a:p>
          <a:p>
            <a:endParaRPr lang="fr-FR" sz="2400" dirty="0" smtClean="0"/>
          </a:p>
          <a:p>
            <a:r>
              <a:rPr lang="fr-FR" sz="2400" dirty="0" smtClean="0"/>
              <a:t>Une diapositive de fin permet de dire à votre auditoire que vous avez terminé…</a:t>
            </a:r>
          </a:p>
        </p:txBody>
      </p:sp>
      <p:sp>
        <p:nvSpPr>
          <p:cNvPr id="2" name="Espace réservé du numéro de diapositive 1"/>
          <p:cNvSpPr>
            <a:spLocks noGrp="1"/>
          </p:cNvSpPr>
          <p:nvPr>
            <p:ph type="sldNum" sz="quarter" idx="12"/>
          </p:nvPr>
        </p:nvSpPr>
        <p:spPr/>
        <p:txBody>
          <a:bodyPr/>
          <a:lstStyle/>
          <a:p>
            <a:pPr>
              <a:defRPr/>
            </a:pPr>
            <a:fld id="{2923ECAB-68BA-4BE4-BD2D-41F60AE30EC1}" type="slidenum">
              <a:rPr lang="fr-FR" smtClean="0"/>
              <a:pPr>
                <a:defRPr/>
              </a:pPr>
              <a:t>30</a:t>
            </a:fld>
            <a:endParaRPr lang="fr-FR"/>
          </a:p>
        </p:txBody>
      </p:sp>
      <p:sp>
        <p:nvSpPr>
          <p:cNvPr id="3" name="Espace réservé de la date 2"/>
          <p:cNvSpPr>
            <a:spLocks noGrp="1"/>
          </p:cNvSpPr>
          <p:nvPr>
            <p:ph type="dt" sz="half" idx="10"/>
          </p:nvPr>
        </p:nvSpPr>
        <p:spPr/>
        <p:txBody>
          <a:bodyPr/>
          <a:lstStyle/>
          <a:p>
            <a:fld id="{5B58798F-D182-40E7-A523-107C05B97739}" type="datetime1">
              <a:rPr lang="fr-FR" smtClean="0"/>
              <a:t>02/04/2014</a:t>
            </a:fld>
            <a:endParaRPr lang="fr-FR"/>
          </a:p>
        </p:txBody>
      </p:sp>
      <p:sp>
        <p:nvSpPr>
          <p:cNvPr id="4" name="Espace réservé du pied de page 3"/>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1595823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fr-CA" dirty="0" smtClean="0"/>
              <a:t>Modèle de conception</a:t>
            </a:r>
          </a:p>
        </p:txBody>
      </p:sp>
      <p:sp>
        <p:nvSpPr>
          <p:cNvPr id="8195" name="Rectangle 3"/>
          <p:cNvSpPr>
            <a:spLocks noGrp="1" noChangeArrowheads="1"/>
          </p:cNvSpPr>
          <p:nvPr>
            <p:ph idx="1"/>
          </p:nvPr>
        </p:nvSpPr>
        <p:spPr>
          <a:xfrm>
            <a:off x="457200" y="1600200"/>
            <a:ext cx="8229600" cy="4276725"/>
          </a:xfrm>
        </p:spPr>
        <p:txBody>
          <a:bodyPr>
            <a:normAutofit/>
          </a:bodyPr>
          <a:lstStyle/>
          <a:p>
            <a:r>
              <a:rPr lang="fr-CA" sz="2800" dirty="0" smtClean="0"/>
              <a:t>Utiliser un seul modèle de conception</a:t>
            </a:r>
          </a:p>
          <a:p>
            <a:r>
              <a:rPr lang="fr-CA" sz="2800" dirty="0" smtClean="0"/>
              <a:t>Cohérence entre le modèle choisi et l’objet de la présentation </a:t>
            </a:r>
          </a:p>
          <a:p>
            <a:r>
              <a:rPr lang="fr-CA" sz="2800" dirty="0"/>
              <a:t>P</a:t>
            </a:r>
            <a:r>
              <a:rPr lang="fr-CA" sz="2800" dirty="0" smtClean="0"/>
              <a:t>rivilégier un modèle neutre</a:t>
            </a:r>
          </a:p>
          <a:p>
            <a:r>
              <a:rPr lang="fr-CA" sz="2800" dirty="0" smtClean="0"/>
              <a:t>Attention aux modèles tout faits…</a:t>
            </a:r>
          </a:p>
          <a:p>
            <a:r>
              <a:rPr lang="fr-CA" sz="2800" dirty="0" smtClean="0"/>
              <a:t>Attention aux arrière-plan</a:t>
            </a:r>
          </a:p>
          <a:p>
            <a:r>
              <a:rPr lang="fr-CA" sz="2800" dirty="0" smtClean="0"/>
              <a:t>Utilisation du masque des diapositives</a:t>
            </a:r>
          </a:p>
        </p:txBody>
      </p:sp>
      <p:sp>
        <p:nvSpPr>
          <p:cNvPr id="2" name="Espace réservé du numéro de diapositive 1"/>
          <p:cNvSpPr>
            <a:spLocks noGrp="1"/>
          </p:cNvSpPr>
          <p:nvPr>
            <p:ph type="sldNum" sz="quarter" idx="12"/>
          </p:nvPr>
        </p:nvSpPr>
        <p:spPr/>
        <p:txBody>
          <a:bodyPr/>
          <a:lstStyle/>
          <a:p>
            <a:pPr>
              <a:defRPr/>
            </a:pPr>
            <a:fld id="{2923ECAB-68BA-4BE4-BD2D-41F60AE30EC1}" type="slidenum">
              <a:rPr lang="fr-FR" smtClean="0"/>
              <a:pPr>
                <a:defRPr/>
              </a:pPr>
              <a:t>4</a:t>
            </a:fld>
            <a:endParaRPr lang="fr-FR"/>
          </a:p>
        </p:txBody>
      </p:sp>
      <p:sp>
        <p:nvSpPr>
          <p:cNvPr id="3" name="Espace réservé de la date 2"/>
          <p:cNvSpPr>
            <a:spLocks noGrp="1"/>
          </p:cNvSpPr>
          <p:nvPr>
            <p:ph type="dt" sz="half" idx="10"/>
          </p:nvPr>
        </p:nvSpPr>
        <p:spPr/>
        <p:txBody>
          <a:bodyPr/>
          <a:lstStyle/>
          <a:p>
            <a:fld id="{22E5F472-A3F2-4479-B399-98AC3F39535E}" type="datetime1">
              <a:rPr lang="fr-FR" smtClean="0"/>
              <a:t>02/04/2014</a:t>
            </a:fld>
            <a:endParaRPr lang="fr-FR"/>
          </a:p>
        </p:txBody>
      </p:sp>
      <p:sp>
        <p:nvSpPr>
          <p:cNvPr id="4" name="Espace réservé du pied de page 3"/>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3538958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fr-CA" dirty="0" smtClean="0"/>
              <a:t>Le choix des couleurs</a:t>
            </a:r>
          </a:p>
        </p:txBody>
      </p:sp>
      <p:sp>
        <p:nvSpPr>
          <p:cNvPr id="9219" name="Rectangle 3"/>
          <p:cNvSpPr>
            <a:spLocks noGrp="1" noChangeArrowheads="1"/>
          </p:cNvSpPr>
          <p:nvPr>
            <p:ph idx="1"/>
          </p:nvPr>
        </p:nvSpPr>
        <p:spPr>
          <a:xfrm>
            <a:off x="457200" y="1600200"/>
            <a:ext cx="8229600" cy="4781550"/>
          </a:xfrm>
        </p:spPr>
        <p:txBody>
          <a:bodyPr/>
          <a:lstStyle/>
          <a:p>
            <a:pPr>
              <a:lnSpc>
                <a:spcPct val="90000"/>
              </a:lnSpc>
            </a:pPr>
            <a:r>
              <a:rPr lang="fr-CA" dirty="0" smtClean="0"/>
              <a:t>Choisir des couleurs contrastées</a:t>
            </a:r>
            <a:br>
              <a:rPr lang="fr-CA" dirty="0" smtClean="0"/>
            </a:br>
            <a:r>
              <a:rPr lang="fr-CA" dirty="0" smtClean="0"/>
              <a:t> (arrière-plan et texte)</a:t>
            </a:r>
          </a:p>
          <a:p>
            <a:pPr>
              <a:lnSpc>
                <a:spcPct val="90000"/>
              </a:lnSpc>
            </a:pPr>
            <a:r>
              <a:rPr lang="fr-CA" dirty="0" smtClean="0"/>
              <a:t>Choisir des couleurs qui s’harmonisent entre elles (couleurs complémentaires)</a:t>
            </a:r>
          </a:p>
          <a:p>
            <a:pPr>
              <a:lnSpc>
                <a:spcPct val="90000"/>
              </a:lnSpc>
            </a:pPr>
            <a:r>
              <a:rPr lang="fr-CA" dirty="0" smtClean="0"/>
              <a:t>Limiter à trois couleurs maximum par diapositive (couleurs complémentaires)</a:t>
            </a:r>
          </a:p>
          <a:p>
            <a:pPr>
              <a:lnSpc>
                <a:spcPct val="90000"/>
              </a:lnSpc>
            </a:pPr>
            <a:r>
              <a:rPr lang="fr-CA" dirty="0"/>
              <a:t>Privilégier des fonds unis aux fonds dégradés ou composés d’objets</a:t>
            </a:r>
          </a:p>
          <a:p>
            <a:pPr>
              <a:lnSpc>
                <a:spcPct val="90000"/>
              </a:lnSpc>
            </a:pPr>
            <a:endParaRPr lang="fr-CA" dirty="0" smtClean="0"/>
          </a:p>
        </p:txBody>
      </p:sp>
      <p:sp>
        <p:nvSpPr>
          <p:cNvPr id="2" name="Espace réservé du numéro de diapositive 1"/>
          <p:cNvSpPr>
            <a:spLocks noGrp="1"/>
          </p:cNvSpPr>
          <p:nvPr>
            <p:ph type="sldNum" sz="quarter" idx="12"/>
          </p:nvPr>
        </p:nvSpPr>
        <p:spPr/>
        <p:txBody>
          <a:bodyPr/>
          <a:lstStyle/>
          <a:p>
            <a:pPr>
              <a:defRPr/>
            </a:pPr>
            <a:fld id="{2923ECAB-68BA-4BE4-BD2D-41F60AE30EC1}" type="slidenum">
              <a:rPr lang="fr-FR" smtClean="0"/>
              <a:pPr>
                <a:defRPr/>
              </a:pPr>
              <a:t>5</a:t>
            </a:fld>
            <a:endParaRPr lang="fr-FR"/>
          </a:p>
        </p:txBody>
      </p:sp>
      <p:sp>
        <p:nvSpPr>
          <p:cNvPr id="3" name="Espace réservé de la date 2"/>
          <p:cNvSpPr>
            <a:spLocks noGrp="1"/>
          </p:cNvSpPr>
          <p:nvPr>
            <p:ph type="dt" sz="half" idx="10"/>
          </p:nvPr>
        </p:nvSpPr>
        <p:spPr/>
        <p:txBody>
          <a:bodyPr/>
          <a:lstStyle/>
          <a:p>
            <a:fld id="{3EBA256F-7033-4927-A801-87C7BD58012F}" type="datetime1">
              <a:rPr lang="fr-FR" smtClean="0"/>
              <a:t>02/04/2014</a:t>
            </a:fld>
            <a:endParaRPr lang="fr-FR"/>
          </a:p>
        </p:txBody>
      </p:sp>
      <p:sp>
        <p:nvSpPr>
          <p:cNvPr id="4" name="Espace réservé du pied de page 3"/>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421409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 name="Titre 1"/>
          <p:cNvSpPr>
            <a:spLocks noGrp="1"/>
          </p:cNvSpPr>
          <p:nvPr>
            <p:ph type="title"/>
          </p:nvPr>
        </p:nvSpPr>
        <p:spPr>
          <a:xfrm>
            <a:off x="722313" y="5210175"/>
            <a:ext cx="7772400" cy="1362075"/>
          </a:xfrm>
        </p:spPr>
        <p:txBody>
          <a:bodyPr/>
          <a:lstStyle/>
          <a:p>
            <a:pPr algn="ctr">
              <a:defRPr/>
            </a:pPr>
            <a:r>
              <a:rPr lang="fr-FR" dirty="0" smtClean="0">
                <a:solidFill>
                  <a:schemeClr val="accent6">
                    <a:lumMod val="50000"/>
                  </a:schemeClr>
                </a:solidFill>
              </a:rPr>
              <a:t>Voila ce qu’il</a:t>
            </a:r>
            <a:br>
              <a:rPr lang="fr-FR" dirty="0" smtClean="0">
                <a:solidFill>
                  <a:schemeClr val="accent6">
                    <a:lumMod val="50000"/>
                  </a:schemeClr>
                </a:solidFill>
              </a:rPr>
            </a:br>
            <a:r>
              <a:rPr lang="fr-FR" dirty="0" smtClean="0">
                <a:solidFill>
                  <a:schemeClr val="accent6">
                    <a:lumMod val="50000"/>
                  </a:schemeClr>
                </a:solidFill>
              </a:rPr>
              <a:t>ne faut pas faire !!!</a:t>
            </a:r>
            <a:endParaRPr lang="fr-FR" dirty="0">
              <a:solidFill>
                <a:schemeClr val="accent6">
                  <a:lumMod val="50000"/>
                </a:schemeClr>
              </a:solidFill>
            </a:endParaRPr>
          </a:p>
        </p:txBody>
      </p:sp>
      <p:sp>
        <p:nvSpPr>
          <p:cNvPr id="10244" name="Espace réservé du texte 2"/>
          <p:cNvSpPr>
            <a:spLocks noGrp="1"/>
          </p:cNvSpPr>
          <p:nvPr>
            <p:ph type="body" idx="1"/>
          </p:nvPr>
        </p:nvSpPr>
        <p:spPr>
          <a:xfrm>
            <a:off x="722313" y="1500188"/>
            <a:ext cx="7772400" cy="2906712"/>
          </a:xfrm>
        </p:spPr>
        <p:txBody>
          <a:bodyPr>
            <a:normAutofit lnSpcReduction="10000"/>
          </a:bodyPr>
          <a:lstStyle/>
          <a:p>
            <a:pPr algn="ctr"/>
            <a:r>
              <a:rPr lang="fr-FR" sz="4800" b="1" smtClean="0">
                <a:solidFill>
                  <a:srgbClr val="FFFF00"/>
                </a:solidFill>
              </a:rPr>
              <a:t>Comment</a:t>
            </a:r>
          </a:p>
          <a:p>
            <a:pPr algn="ctr"/>
            <a:r>
              <a:rPr lang="fr-FR" sz="4800" b="1" smtClean="0">
                <a:solidFill>
                  <a:srgbClr val="FFFF00"/>
                </a:solidFill>
              </a:rPr>
              <a:t> </a:t>
            </a:r>
            <a:r>
              <a:rPr lang="fr-FR" sz="7200" smtClean="0">
                <a:solidFill>
                  <a:srgbClr val="FFFF00"/>
                </a:solidFill>
                <a:latin typeface="Phorssa" pitchFamily="2" charset="0"/>
              </a:rPr>
              <a:t>réussir</a:t>
            </a:r>
          </a:p>
          <a:p>
            <a:pPr algn="ctr"/>
            <a:r>
              <a:rPr lang="fr-FR" sz="4800" b="1" smtClean="0">
                <a:solidFill>
                  <a:srgbClr val="FFFF00"/>
                </a:solidFill>
              </a:rPr>
              <a:t> sa présentation</a:t>
            </a:r>
          </a:p>
        </p:txBody>
      </p:sp>
      <p:sp>
        <p:nvSpPr>
          <p:cNvPr id="7" name="Éclair 6"/>
          <p:cNvSpPr/>
          <p:nvPr/>
        </p:nvSpPr>
        <p:spPr>
          <a:xfrm>
            <a:off x="3000375" y="1285875"/>
            <a:ext cx="3286125" cy="2786063"/>
          </a:xfrm>
          <a:prstGeom prst="lightningBolt">
            <a:avLst/>
          </a:prstGeom>
          <a:solidFill>
            <a:srgbClr val="FF0000">
              <a:alpha val="4392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 name="Espace réservé du numéro de diapositive 2"/>
          <p:cNvSpPr>
            <a:spLocks noGrp="1"/>
          </p:cNvSpPr>
          <p:nvPr>
            <p:ph type="sldNum" sz="quarter" idx="12"/>
          </p:nvPr>
        </p:nvSpPr>
        <p:spPr/>
        <p:txBody>
          <a:bodyPr/>
          <a:lstStyle/>
          <a:p>
            <a:pPr>
              <a:defRPr/>
            </a:pPr>
            <a:fld id="{05D2DADB-AA74-48B7-9E53-7A44CAC3C78D}" type="slidenum">
              <a:rPr lang="fr-FR" smtClean="0"/>
              <a:pPr>
                <a:defRPr/>
              </a:pPr>
              <a:t>6</a:t>
            </a:fld>
            <a:endParaRPr lang="fr-FR"/>
          </a:p>
        </p:txBody>
      </p:sp>
      <p:sp>
        <p:nvSpPr>
          <p:cNvPr id="5" name="Espace réservé de la date 4"/>
          <p:cNvSpPr>
            <a:spLocks noGrp="1"/>
          </p:cNvSpPr>
          <p:nvPr>
            <p:ph type="dt" sz="half" idx="10"/>
          </p:nvPr>
        </p:nvSpPr>
        <p:spPr/>
        <p:txBody>
          <a:bodyPr/>
          <a:lstStyle/>
          <a:p>
            <a:pPr>
              <a:defRPr/>
            </a:pPr>
            <a:fld id="{68B17232-AD65-4C48-B66B-60BD93518006}" type="datetime1">
              <a:rPr lang="fr-FR" smtClean="0"/>
              <a:t>02/04/2014</a:t>
            </a:fld>
            <a:endParaRPr lang="fr-FR"/>
          </a:p>
        </p:txBody>
      </p:sp>
      <p:sp>
        <p:nvSpPr>
          <p:cNvPr id="6" name="Espace réservé du pied de page 5"/>
          <p:cNvSpPr>
            <a:spLocks noGrp="1"/>
          </p:cNvSpPr>
          <p:nvPr>
            <p:ph type="ftr" sz="quarter" idx="11"/>
          </p:nvPr>
        </p:nvSpPr>
        <p:spPr/>
        <p:txBody>
          <a:bodyPr/>
          <a:lstStyle/>
          <a:p>
            <a:pPr>
              <a:defRPr/>
            </a:pPr>
            <a:r>
              <a:rPr lang="fr-FR" smtClean="0"/>
              <a:t>c2i - IUT I Fares – Balamand - 2011</a:t>
            </a:r>
            <a:endParaRPr lang="fr-FR"/>
          </a:p>
        </p:txBody>
      </p:sp>
    </p:spTree>
    <p:extLst>
      <p:ext uri="{BB962C8B-B14F-4D97-AF65-F5344CB8AC3E}">
        <p14:creationId xmlns:p14="http://schemas.microsoft.com/office/powerpoint/2010/main" val="3266066450"/>
      </p:ext>
    </p:extLst>
  </p:cSld>
  <p:clrMapOvr>
    <a:masterClrMapping/>
  </p:clrMapOvr>
  <p:transition xmlns:p14="http://schemas.microsoft.com/office/powerpoint/2010/main" advTm="200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0" nodeType="afterEffect">
                                  <p:stCondLst>
                                    <p:cond delay="0"/>
                                  </p:st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childTnLst>
                          </p:cTn>
                        </p:par>
                        <p:par>
                          <p:cTn id="7" fill="hold">
                            <p:stCondLst>
                              <p:cond delay="300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 name="Titre 1"/>
          <p:cNvSpPr>
            <a:spLocks noGrp="1"/>
          </p:cNvSpPr>
          <p:nvPr>
            <p:ph type="title"/>
          </p:nvPr>
        </p:nvSpPr>
        <p:spPr>
          <a:xfrm>
            <a:off x="722313" y="4995863"/>
            <a:ext cx="7772400" cy="1362075"/>
          </a:xfrm>
        </p:spPr>
        <p:txBody>
          <a:bodyPr/>
          <a:lstStyle/>
          <a:p>
            <a:pPr algn="ctr">
              <a:defRPr/>
            </a:pPr>
            <a:r>
              <a:rPr lang="fr-FR" dirty="0" smtClean="0">
                <a:solidFill>
                  <a:schemeClr val="accent6">
                    <a:lumMod val="50000"/>
                  </a:schemeClr>
                </a:solidFill>
              </a:rPr>
              <a:t>Utiliser les couleurs complémentaires !</a:t>
            </a:r>
            <a:endParaRPr lang="fr-FR" dirty="0">
              <a:solidFill>
                <a:schemeClr val="accent6">
                  <a:lumMod val="50000"/>
                </a:schemeClr>
              </a:solidFill>
            </a:endParaRPr>
          </a:p>
        </p:txBody>
      </p:sp>
      <p:sp>
        <p:nvSpPr>
          <p:cNvPr id="11268" name="Espace réservé du texte 2"/>
          <p:cNvSpPr>
            <a:spLocks noGrp="1"/>
          </p:cNvSpPr>
          <p:nvPr>
            <p:ph type="body" idx="1"/>
          </p:nvPr>
        </p:nvSpPr>
        <p:spPr>
          <a:xfrm>
            <a:off x="722313" y="1500188"/>
            <a:ext cx="7772400" cy="2906712"/>
          </a:xfrm>
        </p:spPr>
        <p:txBody>
          <a:bodyPr>
            <a:normAutofit lnSpcReduction="10000"/>
          </a:bodyPr>
          <a:lstStyle/>
          <a:p>
            <a:pPr algn="ctr"/>
            <a:r>
              <a:rPr lang="fr-FR" sz="4800" b="1" smtClean="0">
                <a:solidFill>
                  <a:srgbClr val="FFC000"/>
                </a:solidFill>
              </a:rPr>
              <a:t>Comment</a:t>
            </a:r>
          </a:p>
          <a:p>
            <a:pPr algn="ctr"/>
            <a:r>
              <a:rPr lang="fr-FR" sz="4800" b="1" smtClean="0">
                <a:solidFill>
                  <a:srgbClr val="FFC000"/>
                </a:solidFill>
              </a:rPr>
              <a:t> </a:t>
            </a:r>
            <a:r>
              <a:rPr lang="fr-FR" sz="7200" smtClean="0">
                <a:solidFill>
                  <a:srgbClr val="FFC000"/>
                </a:solidFill>
                <a:latin typeface="Phorssa" pitchFamily="2" charset="0"/>
              </a:rPr>
              <a:t>réussir</a:t>
            </a:r>
          </a:p>
          <a:p>
            <a:pPr algn="ctr"/>
            <a:r>
              <a:rPr lang="fr-FR" sz="4800" b="1" smtClean="0">
                <a:solidFill>
                  <a:srgbClr val="FFC000"/>
                </a:solidFill>
              </a:rPr>
              <a:t> sa présentation</a:t>
            </a:r>
          </a:p>
        </p:txBody>
      </p:sp>
      <p:sp>
        <p:nvSpPr>
          <p:cNvPr id="3" name="Espace réservé du numéro de diapositive 2"/>
          <p:cNvSpPr>
            <a:spLocks noGrp="1"/>
          </p:cNvSpPr>
          <p:nvPr>
            <p:ph type="sldNum" sz="quarter" idx="12"/>
          </p:nvPr>
        </p:nvSpPr>
        <p:spPr/>
        <p:txBody>
          <a:bodyPr/>
          <a:lstStyle/>
          <a:p>
            <a:pPr>
              <a:defRPr/>
            </a:pPr>
            <a:fld id="{05D2DADB-AA74-48B7-9E53-7A44CAC3C78D}" type="slidenum">
              <a:rPr lang="fr-FR" smtClean="0"/>
              <a:pPr>
                <a:defRPr/>
              </a:pPr>
              <a:t>7</a:t>
            </a:fld>
            <a:endParaRPr lang="fr-FR"/>
          </a:p>
        </p:txBody>
      </p:sp>
      <p:sp>
        <p:nvSpPr>
          <p:cNvPr id="5" name="Espace réservé de la date 4"/>
          <p:cNvSpPr>
            <a:spLocks noGrp="1"/>
          </p:cNvSpPr>
          <p:nvPr>
            <p:ph type="dt" sz="half" idx="10"/>
          </p:nvPr>
        </p:nvSpPr>
        <p:spPr/>
        <p:txBody>
          <a:bodyPr/>
          <a:lstStyle/>
          <a:p>
            <a:pPr>
              <a:defRPr/>
            </a:pPr>
            <a:fld id="{2DD6FDC3-047D-4E29-8E36-113C651478AA}" type="datetime1">
              <a:rPr lang="fr-FR" smtClean="0"/>
              <a:t>02/04/2014</a:t>
            </a:fld>
            <a:endParaRPr lang="fr-FR"/>
          </a:p>
        </p:txBody>
      </p:sp>
      <p:sp>
        <p:nvSpPr>
          <p:cNvPr id="6" name="Espace réservé du pied de page 5"/>
          <p:cNvSpPr>
            <a:spLocks noGrp="1"/>
          </p:cNvSpPr>
          <p:nvPr>
            <p:ph type="ftr" sz="quarter" idx="11"/>
          </p:nvPr>
        </p:nvSpPr>
        <p:spPr/>
        <p:txBody>
          <a:bodyPr/>
          <a:lstStyle/>
          <a:p>
            <a:pPr>
              <a:defRPr/>
            </a:pPr>
            <a:r>
              <a:rPr lang="fr-FR" smtClean="0"/>
              <a:t>c2i - IUT I Fares – Balamand - 2011</a:t>
            </a:r>
            <a:endParaRPr lang="fr-FR"/>
          </a:p>
        </p:txBody>
      </p:sp>
    </p:spTree>
    <p:extLst>
      <p:ext uri="{BB962C8B-B14F-4D97-AF65-F5344CB8AC3E}">
        <p14:creationId xmlns:p14="http://schemas.microsoft.com/office/powerpoint/2010/main" val="439972938"/>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 7" descr="Ab_blue_matrix.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Espace réservé du texte 2"/>
          <p:cNvSpPr txBox="1">
            <a:spLocks/>
          </p:cNvSpPr>
          <p:nvPr/>
        </p:nvSpPr>
        <p:spPr bwMode="auto">
          <a:xfrm>
            <a:off x="722313" y="1500188"/>
            <a:ext cx="7772400" cy="2906712"/>
          </a:xfrm>
          <a:prstGeom prst="rect">
            <a:avLst/>
          </a:prstGeom>
          <a:noFill/>
          <a:ln w="9525">
            <a:noFill/>
            <a:miter lim="800000"/>
            <a:headEnd/>
            <a:tailEnd/>
          </a:ln>
        </p:spPr>
        <p:txBody>
          <a:bodyPr/>
          <a:lstStyle/>
          <a:p>
            <a:pPr marL="342900" indent="-342900" algn="ctr" eaLnBrk="0" fontAlgn="auto" hangingPunct="0">
              <a:spcBef>
                <a:spcPct val="20000"/>
              </a:spcBef>
              <a:spcAft>
                <a:spcPts val="0"/>
              </a:spcAft>
              <a:defRPr/>
            </a:pPr>
            <a:r>
              <a:rPr lang="fr-FR" sz="4800" b="1" kern="0" dirty="0">
                <a:solidFill>
                  <a:schemeClr val="accent3">
                    <a:lumMod val="95000"/>
                  </a:schemeClr>
                </a:solidFill>
                <a:latin typeface="+mn-lt"/>
              </a:rPr>
              <a:t>Comment</a:t>
            </a:r>
          </a:p>
          <a:p>
            <a:pPr marL="342900" indent="-342900" algn="ctr" eaLnBrk="0" fontAlgn="auto" hangingPunct="0">
              <a:spcBef>
                <a:spcPct val="20000"/>
              </a:spcBef>
              <a:spcAft>
                <a:spcPts val="0"/>
              </a:spcAft>
              <a:defRPr/>
            </a:pPr>
            <a:r>
              <a:rPr lang="fr-FR" sz="4800" b="1" kern="0" dirty="0">
                <a:solidFill>
                  <a:schemeClr val="accent3">
                    <a:lumMod val="95000"/>
                  </a:schemeClr>
                </a:solidFill>
                <a:latin typeface="+mn-lt"/>
              </a:rPr>
              <a:t> </a:t>
            </a:r>
            <a:r>
              <a:rPr lang="fr-FR" sz="7200" kern="0" dirty="0">
                <a:solidFill>
                  <a:schemeClr val="accent3">
                    <a:lumMod val="95000"/>
                  </a:schemeClr>
                </a:solidFill>
                <a:latin typeface="Phorssa" pitchFamily="2" charset="0"/>
              </a:rPr>
              <a:t>réussir</a:t>
            </a:r>
          </a:p>
          <a:p>
            <a:pPr marL="342900" indent="-342900" algn="ctr" eaLnBrk="0" fontAlgn="auto" hangingPunct="0">
              <a:spcBef>
                <a:spcPct val="20000"/>
              </a:spcBef>
              <a:spcAft>
                <a:spcPts val="0"/>
              </a:spcAft>
              <a:defRPr/>
            </a:pPr>
            <a:r>
              <a:rPr lang="fr-FR" sz="4800" b="1" kern="0" dirty="0">
                <a:solidFill>
                  <a:schemeClr val="accent3">
                    <a:lumMod val="95000"/>
                  </a:schemeClr>
                </a:solidFill>
                <a:latin typeface="+mn-lt"/>
              </a:rPr>
              <a:t> sa présentation</a:t>
            </a:r>
          </a:p>
        </p:txBody>
      </p:sp>
      <p:sp>
        <p:nvSpPr>
          <p:cNvPr id="10" name="Titre 1"/>
          <p:cNvSpPr>
            <a:spLocks noGrp="1"/>
          </p:cNvSpPr>
          <p:nvPr>
            <p:ph type="title"/>
          </p:nvPr>
        </p:nvSpPr>
        <p:spPr>
          <a:xfrm>
            <a:off x="722313" y="4995863"/>
            <a:ext cx="7772400" cy="1362075"/>
          </a:xfrm>
          <a:solidFill>
            <a:schemeClr val="accent1"/>
          </a:solidFill>
        </p:spPr>
        <p:txBody>
          <a:bodyPr/>
          <a:lstStyle/>
          <a:p>
            <a:pPr>
              <a:defRPr/>
            </a:pPr>
            <a:r>
              <a:rPr lang="fr-FR" dirty="0" smtClean="0">
                <a:solidFill>
                  <a:schemeClr val="accent6">
                    <a:lumMod val="50000"/>
                  </a:schemeClr>
                </a:solidFill>
              </a:rPr>
              <a:t>Les images de fond</a:t>
            </a:r>
            <a:br>
              <a:rPr lang="fr-FR" dirty="0" smtClean="0">
                <a:solidFill>
                  <a:schemeClr val="accent6">
                    <a:lumMod val="50000"/>
                  </a:schemeClr>
                </a:solidFill>
              </a:rPr>
            </a:br>
            <a:r>
              <a:rPr lang="fr-FR" dirty="0" smtClean="0">
                <a:solidFill>
                  <a:schemeClr val="accent6">
                    <a:lumMod val="50000"/>
                  </a:schemeClr>
                </a:solidFill>
              </a:rPr>
              <a:t>perturbent la lecture</a:t>
            </a:r>
            <a:endParaRPr lang="fr-FR" dirty="0">
              <a:solidFill>
                <a:schemeClr val="accent6">
                  <a:lumMod val="50000"/>
                </a:schemeClr>
              </a:solidFill>
            </a:endParaRPr>
          </a:p>
        </p:txBody>
      </p:sp>
      <p:sp>
        <p:nvSpPr>
          <p:cNvPr id="2" name="Espace réservé du numéro de diapositive 1"/>
          <p:cNvSpPr>
            <a:spLocks noGrp="1"/>
          </p:cNvSpPr>
          <p:nvPr>
            <p:ph type="sldNum" sz="quarter" idx="12"/>
          </p:nvPr>
        </p:nvSpPr>
        <p:spPr/>
        <p:txBody>
          <a:bodyPr/>
          <a:lstStyle/>
          <a:p>
            <a:pPr>
              <a:defRPr/>
            </a:pPr>
            <a:fld id="{2923ECAB-68BA-4BE4-BD2D-41F60AE30EC1}" type="slidenum">
              <a:rPr lang="fr-FR" smtClean="0"/>
              <a:pPr>
                <a:defRPr/>
              </a:pPr>
              <a:t>8</a:t>
            </a:fld>
            <a:endParaRPr lang="fr-FR"/>
          </a:p>
        </p:txBody>
      </p:sp>
      <p:sp>
        <p:nvSpPr>
          <p:cNvPr id="3" name="Espace réservé de la date 2"/>
          <p:cNvSpPr>
            <a:spLocks noGrp="1"/>
          </p:cNvSpPr>
          <p:nvPr>
            <p:ph type="dt" sz="half" idx="10"/>
          </p:nvPr>
        </p:nvSpPr>
        <p:spPr/>
        <p:txBody>
          <a:bodyPr/>
          <a:lstStyle/>
          <a:p>
            <a:fld id="{A5FB18DB-943B-41E0-B3E5-83D1975D9B94}" type="datetime1">
              <a:rPr lang="fr-FR" smtClean="0"/>
              <a:t>02/04/2014</a:t>
            </a:fld>
            <a:endParaRPr lang="fr-FR"/>
          </a:p>
        </p:txBody>
      </p:sp>
      <p:sp>
        <p:nvSpPr>
          <p:cNvPr id="4" name="Espace réservé du pied de page 3"/>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4255201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fr-CA" dirty="0" smtClean="0"/>
              <a:t>La police de caractères</a:t>
            </a:r>
          </a:p>
        </p:txBody>
      </p:sp>
      <p:sp>
        <p:nvSpPr>
          <p:cNvPr id="14339" name="Rectangle 3"/>
          <p:cNvSpPr>
            <a:spLocks noGrp="1" noChangeArrowheads="1"/>
          </p:cNvSpPr>
          <p:nvPr>
            <p:ph idx="1"/>
          </p:nvPr>
        </p:nvSpPr>
        <p:spPr>
          <a:xfrm>
            <a:off x="457200" y="1600200"/>
            <a:ext cx="8229600" cy="4637088"/>
          </a:xfrm>
        </p:spPr>
        <p:txBody>
          <a:bodyPr>
            <a:normAutofit/>
          </a:bodyPr>
          <a:lstStyle/>
          <a:p>
            <a:r>
              <a:rPr lang="fr-CA" sz="2400" dirty="0" smtClean="0"/>
              <a:t>Pas plus de 2 polices </a:t>
            </a:r>
          </a:p>
          <a:p>
            <a:r>
              <a:rPr lang="fr-CA" sz="2400" dirty="0" smtClean="0"/>
              <a:t>Préférer le </a:t>
            </a:r>
            <a:r>
              <a:rPr lang="fr-CA" sz="2400" b="1" dirty="0" smtClean="0"/>
              <a:t>gras</a:t>
            </a:r>
            <a:r>
              <a:rPr lang="fr-CA" sz="2400" dirty="0" smtClean="0"/>
              <a:t> (couleur) pour mettre l’emphase sur une idée, éviter le </a:t>
            </a:r>
            <a:r>
              <a:rPr lang="fr-CA" sz="2400" u="sng" dirty="0" smtClean="0"/>
              <a:t>souligné, p</a:t>
            </a:r>
            <a:r>
              <a:rPr lang="fr-CA" dirty="0" smtClean="0"/>
              <a:t>référer </a:t>
            </a:r>
            <a:r>
              <a:rPr lang="fr-CA" dirty="0"/>
              <a:t>la casse des lettres en minuscule (sauf en début de ligne)</a:t>
            </a:r>
          </a:p>
          <a:p>
            <a:r>
              <a:rPr lang="fr-CA" sz="2400" dirty="0" smtClean="0"/>
              <a:t>Utiliser l’</a:t>
            </a:r>
            <a:r>
              <a:rPr lang="fr-CA" sz="2400" i="1" dirty="0" smtClean="0"/>
              <a:t>italique</a:t>
            </a:r>
            <a:r>
              <a:rPr lang="fr-CA" sz="2400" dirty="0" smtClean="0"/>
              <a:t> pour les citations ou les exemples</a:t>
            </a:r>
          </a:p>
          <a:p>
            <a:r>
              <a:rPr lang="fr-CA" sz="2400" dirty="0" smtClean="0"/>
              <a:t>Éviter les phrases en MAJUSCULES</a:t>
            </a:r>
          </a:p>
          <a:p>
            <a:pPr>
              <a:lnSpc>
                <a:spcPct val="90000"/>
              </a:lnSpc>
            </a:pPr>
            <a:r>
              <a:rPr lang="en-US" dirty="0" err="1"/>
              <a:t>Titre</a:t>
            </a:r>
            <a:r>
              <a:rPr lang="en-US" dirty="0"/>
              <a:t> : 32 </a:t>
            </a:r>
            <a:r>
              <a:rPr lang="en-US" dirty="0" smtClean="0"/>
              <a:t>points, Sous</a:t>
            </a:r>
            <a:r>
              <a:rPr lang="en-US" dirty="0"/>
              <a:t>-</a:t>
            </a:r>
            <a:r>
              <a:rPr lang="en-US" dirty="0" err="1"/>
              <a:t>titre</a:t>
            </a:r>
            <a:r>
              <a:rPr lang="en-US" dirty="0"/>
              <a:t> : 24 </a:t>
            </a:r>
            <a:r>
              <a:rPr lang="en-US" dirty="0" smtClean="0"/>
              <a:t>points, </a:t>
            </a:r>
            <a:r>
              <a:rPr lang="en-US" dirty="0" err="1" smtClean="0"/>
              <a:t>Texte</a:t>
            </a:r>
            <a:r>
              <a:rPr lang="en-US" dirty="0" smtClean="0"/>
              <a:t> </a:t>
            </a:r>
            <a:r>
              <a:rPr lang="en-US" dirty="0"/>
              <a:t>: 20 points</a:t>
            </a:r>
          </a:p>
          <a:p>
            <a:pPr>
              <a:lnSpc>
                <a:spcPct val="90000"/>
              </a:lnSpc>
            </a:pPr>
            <a:r>
              <a:rPr lang="en-US" dirty="0" err="1" smtClean="0"/>
              <a:t>Uniformiser</a:t>
            </a:r>
            <a:r>
              <a:rPr lang="en-US" dirty="0" smtClean="0"/>
              <a:t> </a:t>
            </a:r>
            <a:r>
              <a:rPr lang="en-US" dirty="0"/>
              <a:t>la </a:t>
            </a:r>
            <a:r>
              <a:rPr lang="en-US" dirty="0" err="1"/>
              <a:t>taille</a:t>
            </a:r>
            <a:r>
              <a:rPr lang="en-US" dirty="0"/>
              <a:t> de la police </a:t>
            </a:r>
            <a:r>
              <a:rPr lang="en-US" dirty="0" err="1"/>
              <a:t>d’une</a:t>
            </a:r>
            <a:r>
              <a:rPr lang="en-US" dirty="0"/>
              <a:t> </a:t>
            </a:r>
            <a:r>
              <a:rPr lang="en-US" dirty="0" err="1"/>
              <a:t>diapositive</a:t>
            </a:r>
            <a:r>
              <a:rPr lang="en-US" dirty="0"/>
              <a:t> </a:t>
            </a:r>
            <a:r>
              <a:rPr lang="en-US" dirty="0" err="1"/>
              <a:t>à</a:t>
            </a:r>
            <a:r>
              <a:rPr lang="en-US" dirty="0"/>
              <a:t> </a:t>
            </a:r>
            <a:r>
              <a:rPr lang="en-US" dirty="0" err="1"/>
              <a:t>l’autre</a:t>
            </a:r>
            <a:r>
              <a:rPr lang="en-US" dirty="0"/>
              <a:t> (</a:t>
            </a:r>
            <a:r>
              <a:rPr lang="en-US" dirty="0" err="1"/>
              <a:t>cohérence</a:t>
            </a:r>
            <a:r>
              <a:rPr lang="en-US" dirty="0"/>
              <a:t>)</a:t>
            </a:r>
          </a:p>
          <a:p>
            <a:pPr>
              <a:lnSpc>
                <a:spcPct val="90000"/>
              </a:lnSpc>
            </a:pPr>
            <a:r>
              <a:rPr lang="en-US" dirty="0" err="1" smtClean="0"/>
              <a:t>Diminuer</a:t>
            </a:r>
            <a:r>
              <a:rPr lang="en-US" dirty="0" smtClean="0"/>
              <a:t> </a:t>
            </a:r>
            <a:r>
              <a:rPr lang="en-US" dirty="0"/>
              <a:t>la </a:t>
            </a:r>
            <a:r>
              <a:rPr lang="en-US" dirty="0" err="1"/>
              <a:t>taille</a:t>
            </a:r>
            <a:r>
              <a:rPr lang="en-US" dirty="0"/>
              <a:t> des </a:t>
            </a:r>
            <a:r>
              <a:rPr lang="en-US" dirty="0" err="1"/>
              <a:t>noms</a:t>
            </a:r>
            <a:r>
              <a:rPr lang="en-US" dirty="0"/>
              <a:t> </a:t>
            </a:r>
            <a:r>
              <a:rPr lang="en-US" dirty="0" err="1"/>
              <a:t>d’auteurs</a:t>
            </a:r>
            <a:r>
              <a:rPr lang="en-US" dirty="0"/>
              <a:t> </a:t>
            </a:r>
            <a:r>
              <a:rPr lang="en-US" dirty="0" err="1"/>
              <a:t>cités</a:t>
            </a:r>
            <a:r>
              <a:rPr lang="en-US" dirty="0"/>
              <a:t> (ex.  </a:t>
            </a:r>
            <a:r>
              <a:rPr lang="en-US" dirty="0" err="1"/>
              <a:t>Charlot</a:t>
            </a:r>
            <a:r>
              <a:rPr lang="en-US" dirty="0"/>
              <a:t>, 1999)</a:t>
            </a:r>
            <a:endParaRPr lang="fr-CA" dirty="0"/>
          </a:p>
          <a:p>
            <a:endParaRPr lang="fr-CA" sz="2400" dirty="0" smtClean="0"/>
          </a:p>
        </p:txBody>
      </p:sp>
      <p:sp>
        <p:nvSpPr>
          <p:cNvPr id="2" name="Espace réservé du numéro de diapositive 1"/>
          <p:cNvSpPr>
            <a:spLocks noGrp="1"/>
          </p:cNvSpPr>
          <p:nvPr>
            <p:ph type="sldNum" sz="quarter" idx="12"/>
          </p:nvPr>
        </p:nvSpPr>
        <p:spPr/>
        <p:txBody>
          <a:bodyPr/>
          <a:lstStyle/>
          <a:p>
            <a:pPr>
              <a:defRPr/>
            </a:pPr>
            <a:fld id="{2923ECAB-68BA-4BE4-BD2D-41F60AE30EC1}" type="slidenum">
              <a:rPr lang="fr-FR" smtClean="0">
                <a:solidFill>
                  <a:srgbClr val="0000FF"/>
                </a:solidFill>
              </a:rPr>
              <a:pPr>
                <a:defRPr/>
              </a:pPr>
              <a:t>9</a:t>
            </a:fld>
            <a:endParaRPr lang="fr-FR">
              <a:solidFill>
                <a:srgbClr val="0000FF"/>
              </a:solidFill>
            </a:endParaRPr>
          </a:p>
        </p:txBody>
      </p:sp>
      <p:sp>
        <p:nvSpPr>
          <p:cNvPr id="3" name="Espace réservé de la date 2"/>
          <p:cNvSpPr>
            <a:spLocks noGrp="1"/>
          </p:cNvSpPr>
          <p:nvPr>
            <p:ph type="dt" sz="half" idx="10"/>
          </p:nvPr>
        </p:nvSpPr>
        <p:spPr/>
        <p:txBody>
          <a:bodyPr/>
          <a:lstStyle/>
          <a:p>
            <a:fld id="{D083E802-48C2-4353-A5FD-E6DEBC0CEB33}" type="datetime1">
              <a:rPr lang="fr-FR" smtClean="0"/>
              <a:t>02/04/2014</a:t>
            </a:fld>
            <a:endParaRPr lang="fr-FR"/>
          </a:p>
        </p:txBody>
      </p:sp>
      <p:sp>
        <p:nvSpPr>
          <p:cNvPr id="4" name="Espace réservé du pied de page 3"/>
          <p:cNvSpPr>
            <a:spLocks noGrp="1"/>
          </p:cNvSpPr>
          <p:nvPr>
            <p:ph type="ftr" sz="quarter" idx="11"/>
          </p:nvPr>
        </p:nvSpPr>
        <p:spPr/>
        <p:txBody>
          <a:bodyPr/>
          <a:lstStyle/>
          <a:p>
            <a:r>
              <a:rPr lang="fr-FR" smtClean="0"/>
              <a:t>c2i - IUT I Fares – Balamand - 2011</a:t>
            </a:r>
            <a:endParaRPr lang="fr-FR" dirty="0" smtClean="0"/>
          </a:p>
        </p:txBody>
      </p:sp>
    </p:spTree>
    <p:extLst>
      <p:ext uri="{BB962C8B-B14F-4D97-AF65-F5344CB8AC3E}">
        <p14:creationId xmlns:p14="http://schemas.microsoft.com/office/powerpoint/2010/main" val="79774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éminaire_MEMP_atelier_4_v0">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Séminaire_MEMP_atelier_4_v0.potx</Template>
  <TotalTime>9562</TotalTime>
  <Words>1450</Words>
  <Application>Microsoft Macintosh PowerPoint</Application>
  <PresentationFormat>Présentation à l'écran (4:3)</PresentationFormat>
  <Paragraphs>288</Paragraphs>
  <Slides>30</Slides>
  <Notes>4</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Séminaire_MEMP_atelier_4_v0</vt:lpstr>
      <vt:lpstr>Fondamentaux  de l’enseignements</vt:lpstr>
      <vt:lpstr>Sommaire</vt:lpstr>
      <vt:lpstr>Les règles d’or</vt:lpstr>
      <vt:lpstr>Modèle de conception</vt:lpstr>
      <vt:lpstr>Le choix des couleurs</vt:lpstr>
      <vt:lpstr>Voila ce qu’il ne faut pas faire !!!</vt:lpstr>
      <vt:lpstr>Utiliser les couleurs complémentaires !</vt:lpstr>
      <vt:lpstr>Les images de fond perturbent la lecture</vt:lpstr>
      <vt:lpstr>La police de caractères</vt:lpstr>
      <vt:lpstr>Le texte</vt:lpstr>
      <vt:lpstr>Les images</vt:lpstr>
      <vt:lpstr>Tableaux et les graphiques</vt:lpstr>
      <vt:lpstr>Les schémas</vt:lpstr>
      <vt:lpstr>Les transitions</vt:lpstr>
      <vt:lpstr>Les animations</vt:lpstr>
      <vt:lpstr>Sommaire</vt:lpstr>
      <vt:lpstr>Présentation PowerPoint</vt:lpstr>
      <vt:lpstr>Présentation PowerPoint</vt:lpstr>
      <vt:lpstr>Présentation PowerPoint</vt:lpstr>
      <vt:lpstr>Présentation PowerPoint</vt:lpstr>
      <vt:lpstr>Présentation PowerPoint</vt:lpstr>
      <vt:lpstr>Sommaire</vt:lpstr>
      <vt:lpstr>Réaliser un bon diaporama   demande du temps</vt:lpstr>
      <vt:lpstr>Realiser un  bon diaporama</vt:lpstr>
      <vt:lpstr>Réaliser un bon diaporama</vt:lpstr>
      <vt:lpstr>Réaliser un bon diaporama</vt:lpstr>
      <vt:lpstr>Avant la présentation…</vt:lpstr>
      <vt:lpstr>Pendant la présentation…</vt:lpstr>
      <vt:lpstr>Pendant la présentation…</vt:lpstr>
      <vt:lpstr>Et ne pas oublier ….</vt:lpstr>
    </vt:vector>
  </TitlesOfParts>
  <Company>Université Paris-Sud11</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Georges Michailesco</dc:creator>
  <cp:lastModifiedBy>Georges Michaïlesco</cp:lastModifiedBy>
  <cp:revision>190</cp:revision>
  <dcterms:created xsi:type="dcterms:W3CDTF">2013-10-05T17:10:48Z</dcterms:created>
  <dcterms:modified xsi:type="dcterms:W3CDTF">2014-04-02T17:39:33Z</dcterms:modified>
</cp:coreProperties>
</file>