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16"/>
  </p:notesMasterIdLst>
  <p:handoutMasterIdLst>
    <p:handoutMasterId r:id="rId17"/>
  </p:handoutMasterIdLst>
  <p:sldIdLst>
    <p:sldId id="319" r:id="rId2"/>
    <p:sldId id="347" r:id="rId3"/>
    <p:sldId id="356" r:id="rId4"/>
    <p:sldId id="379" r:id="rId5"/>
    <p:sldId id="357" r:id="rId6"/>
    <p:sldId id="377" r:id="rId7"/>
    <p:sldId id="378" r:id="rId8"/>
    <p:sldId id="358" r:id="rId9"/>
    <p:sldId id="360" r:id="rId10"/>
    <p:sldId id="361" r:id="rId11"/>
    <p:sldId id="372" r:id="rId12"/>
    <p:sldId id="373" r:id="rId13"/>
    <p:sldId id="376" r:id="rId14"/>
    <p:sldId id="375" r:id="rId15"/>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D66"/>
    <a:srgbClr val="FFF69C"/>
    <a:srgbClr val="FFFC60"/>
    <a:srgbClr val="FB21B8"/>
    <a:srgbClr val="0000DD"/>
    <a:srgbClr val="0000B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69D0FA3-0DA6-7843-90E2-8FA45709174C}" type="datetimeFigureOut">
              <a:rPr lang="fr-FR" smtClean="0"/>
              <a:pPr/>
              <a:t>11/12/2016</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FD8F3A4-A0A0-8047-821E-B3EBB648451F}" type="slidenum">
              <a:rPr lang="fr-FR" smtClean="0"/>
              <a:pPr/>
              <a:t>‹N°›</a:t>
            </a:fld>
            <a:endParaRPr lang="fr-FR"/>
          </a:p>
        </p:txBody>
      </p:sp>
    </p:spTree>
    <p:extLst>
      <p:ext uri="{BB962C8B-B14F-4D97-AF65-F5344CB8AC3E}">
        <p14:creationId xmlns:p14="http://schemas.microsoft.com/office/powerpoint/2010/main" xmlns="" val="29399010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D9DA01-C0CA-A14A-BA93-D4885D884029}" type="datetimeFigureOut">
              <a:rPr lang="fr-FR" smtClean="0"/>
              <a:pPr/>
              <a:t>11/12/2016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BE85B7-0093-504B-B92F-EFAC37E034D8}" type="slidenum">
              <a:rPr lang="fr-FR" smtClean="0"/>
              <a:pPr/>
              <a:t>‹N°›</a:t>
            </a:fld>
            <a:endParaRPr lang="fr-FR"/>
          </a:p>
        </p:txBody>
      </p:sp>
    </p:spTree>
    <p:extLst>
      <p:ext uri="{BB962C8B-B14F-4D97-AF65-F5344CB8AC3E}">
        <p14:creationId xmlns:p14="http://schemas.microsoft.com/office/powerpoint/2010/main" xmlns="" val="387305849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57C8143-8E6C-4757-ABD9-A62D250DE494}" type="slidenum">
              <a:rPr lang="fr-FR" altLang="fr-FR"/>
              <a:pPr eaLnBrk="1" hangingPunct="1"/>
              <a:t>3</a:t>
            </a:fld>
            <a:endParaRPr lang="fr-FR" altLang="fr-F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fr-FR"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FEE92CB-178D-43FB-9E3B-10B6239D4449}" type="slidenum">
              <a:rPr lang="fr-FR" altLang="fr-FR"/>
              <a:pPr eaLnBrk="1" hangingPunct="1"/>
              <a:t>5</a:t>
            </a:fld>
            <a:endParaRPr lang="fr-FR" altLang="fr-F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fr-FR"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193"/>
          <p:cNvSpPr>
            <a:spLocks noGrp="1" noChangeArrowheads="1"/>
          </p:cNvSpPr>
          <p:nvPr>
            <p:ph type="hdr" sz="quarter"/>
          </p:nvPr>
        </p:nvSpPr>
        <p:spPr>
          <a:ln/>
        </p:spPr>
        <p:txBody>
          <a:bodyPr/>
          <a:lstStyle/>
          <a:p>
            <a:r>
              <a:rPr lang="fr-FR" altLang="fr-FR"/>
              <a:t>Prise en main de Moodle</a:t>
            </a:r>
          </a:p>
        </p:txBody>
      </p:sp>
      <p:sp>
        <p:nvSpPr>
          <p:cNvPr id="5" name="Rectangle 8194"/>
          <p:cNvSpPr>
            <a:spLocks noGrp="1" noChangeArrowheads="1"/>
          </p:cNvSpPr>
          <p:nvPr>
            <p:ph type="dt" idx="1"/>
          </p:nvPr>
        </p:nvSpPr>
        <p:spPr>
          <a:ln/>
        </p:spPr>
        <p:txBody>
          <a:bodyPr/>
          <a:lstStyle/>
          <a:p>
            <a:r>
              <a:rPr lang="fr-FR" altLang="fr-FR"/>
              <a:t>2 octobre 2008</a:t>
            </a:r>
          </a:p>
        </p:txBody>
      </p:sp>
      <p:sp>
        <p:nvSpPr>
          <p:cNvPr id="6" name="Rectangle 8197"/>
          <p:cNvSpPr>
            <a:spLocks noGrp="1" noChangeArrowheads="1"/>
          </p:cNvSpPr>
          <p:nvPr>
            <p:ph type="ftr" sz="quarter" idx="4"/>
          </p:nvPr>
        </p:nvSpPr>
        <p:spPr>
          <a:ln/>
        </p:spPr>
        <p:txBody>
          <a:bodyPr/>
          <a:lstStyle/>
          <a:p>
            <a:r>
              <a:rPr lang="fr-FR" altLang="fr-FR"/>
              <a:t>A-C. Grolleau ~ Formations CRGE-TICE</a:t>
            </a:r>
          </a:p>
        </p:txBody>
      </p:sp>
      <p:sp>
        <p:nvSpPr>
          <p:cNvPr id="7" name="Rectangle 6"/>
          <p:cNvSpPr>
            <a:spLocks noGrp="1" noChangeArrowheads="1"/>
          </p:cNvSpPr>
          <p:nvPr>
            <p:ph type="sldNum" sz="quarter" idx="5"/>
          </p:nvPr>
        </p:nvSpPr>
        <p:spPr/>
        <p:txBody>
          <a:bodyPr/>
          <a:lstStyle/>
          <a:p>
            <a:pPr>
              <a:defRPr/>
            </a:pPr>
            <a:fld id="{503E749E-FD1E-47D8-8917-1FBDAC39E7EC}" type="slidenum">
              <a:rPr lang="en-US"/>
              <a:pPr>
                <a:defRPr/>
              </a:pPr>
              <a:t>8</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p>
            <a:endParaRPr lang="fr-FR"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193"/>
          <p:cNvSpPr>
            <a:spLocks noGrp="1" noChangeArrowheads="1"/>
          </p:cNvSpPr>
          <p:nvPr>
            <p:ph type="hdr" sz="quarter"/>
          </p:nvPr>
        </p:nvSpPr>
        <p:spPr>
          <a:ln/>
        </p:spPr>
        <p:txBody>
          <a:bodyPr/>
          <a:lstStyle/>
          <a:p>
            <a:r>
              <a:rPr lang="fr-FR" altLang="fr-FR"/>
              <a:t>Prise en main de Moodle</a:t>
            </a:r>
          </a:p>
        </p:txBody>
      </p:sp>
      <p:sp>
        <p:nvSpPr>
          <p:cNvPr id="5" name="Rectangle 8194"/>
          <p:cNvSpPr>
            <a:spLocks noGrp="1" noChangeArrowheads="1"/>
          </p:cNvSpPr>
          <p:nvPr>
            <p:ph type="dt" idx="1"/>
          </p:nvPr>
        </p:nvSpPr>
        <p:spPr>
          <a:ln/>
        </p:spPr>
        <p:txBody>
          <a:bodyPr/>
          <a:lstStyle/>
          <a:p>
            <a:r>
              <a:rPr lang="fr-FR" altLang="fr-FR"/>
              <a:t>2 octobre 2008</a:t>
            </a:r>
          </a:p>
        </p:txBody>
      </p:sp>
      <p:sp>
        <p:nvSpPr>
          <p:cNvPr id="6" name="Rectangle 8197"/>
          <p:cNvSpPr>
            <a:spLocks noGrp="1" noChangeArrowheads="1"/>
          </p:cNvSpPr>
          <p:nvPr>
            <p:ph type="ftr" sz="quarter" idx="4"/>
          </p:nvPr>
        </p:nvSpPr>
        <p:spPr>
          <a:ln/>
        </p:spPr>
        <p:txBody>
          <a:bodyPr/>
          <a:lstStyle/>
          <a:p>
            <a:r>
              <a:rPr lang="fr-FR" altLang="fr-FR"/>
              <a:t>A-C. Grolleau ~ Formations CRGE-TICE</a:t>
            </a:r>
          </a:p>
        </p:txBody>
      </p:sp>
      <p:sp>
        <p:nvSpPr>
          <p:cNvPr id="7" name="Rectangle 6"/>
          <p:cNvSpPr>
            <a:spLocks noGrp="1" noChangeArrowheads="1"/>
          </p:cNvSpPr>
          <p:nvPr>
            <p:ph type="sldNum" sz="quarter" idx="5"/>
          </p:nvPr>
        </p:nvSpPr>
        <p:spPr/>
        <p:txBody>
          <a:bodyPr/>
          <a:lstStyle/>
          <a:p>
            <a:pPr>
              <a:defRPr/>
            </a:pPr>
            <a:fld id="{E66ACFE6-9032-4DD3-A817-BDD77E1943E7}" type="slidenum">
              <a:rPr lang="en-US"/>
              <a:pPr>
                <a:defRPr/>
              </a:pPr>
              <a:t>11</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p>
            <a:pPr eaLnBrk="1" hangingPunct="1">
              <a:spcBef>
                <a:spcPct val="0"/>
              </a:spcBef>
            </a:pPr>
            <a:r>
              <a:rPr lang="fr-FR" altLang="fr-FR" smtClean="0"/>
              <a:t>Dans une communauté d’apprentissage, le comportement lié est un très puissant stimulant pour l’apprentissage, non seulement parce qu’il permet le rapprochement des personnes, mais parce qu’il favorise une réflexion plus profonde et un examen des propres croyances de chacun. </a:t>
            </a:r>
          </a:p>
          <a:p>
            <a:pPr eaLnBrk="1" hangingPunct="1">
              <a:spcBef>
                <a:spcPct val="0"/>
              </a:spcBef>
            </a:pPr>
            <a:endParaRPr lang="fr-FR" altLang="fr-FR" smtClean="0">
              <a:effectLst>
                <a:outerShdw blurRad="38100" dist="38100" dir="2700000" algn="tl">
                  <a:srgbClr val="C0C0C0"/>
                </a:outerShdw>
              </a:effectLst>
            </a:endParaRPr>
          </a:p>
          <a:p>
            <a:pPr eaLnBrk="1" hangingPunct="1">
              <a:spcBef>
                <a:spcPct val="0"/>
              </a:spcBef>
            </a:pPr>
            <a:r>
              <a:rPr lang="fr-FR" altLang="fr-FR" smtClean="0"/>
              <a:t>Un groupe sera efficace et collaboratif si ses membres sont capables d’utiliser ces deux façons de voir.</a:t>
            </a:r>
            <a:endParaRPr lang="fr-FR" altLang="fr-FR" smtClean="0">
              <a:effectLst>
                <a:outerShdw blurRad="38100" dist="38100" dir="2700000" algn="tl">
                  <a:srgbClr val="C0C0C0"/>
                </a:outerShdw>
              </a:effectLst>
            </a:endParaRPr>
          </a:p>
          <a:p>
            <a:endParaRPr lang="fr-FR" alt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193"/>
          <p:cNvSpPr>
            <a:spLocks noGrp="1" noChangeArrowheads="1"/>
          </p:cNvSpPr>
          <p:nvPr>
            <p:ph type="hdr" sz="quarter"/>
          </p:nvPr>
        </p:nvSpPr>
        <p:spPr>
          <a:ln/>
        </p:spPr>
        <p:txBody>
          <a:bodyPr/>
          <a:lstStyle/>
          <a:p>
            <a:r>
              <a:rPr lang="fr-FR" altLang="fr-FR"/>
              <a:t>Prise en main de Moodle</a:t>
            </a:r>
          </a:p>
        </p:txBody>
      </p:sp>
      <p:sp>
        <p:nvSpPr>
          <p:cNvPr id="5" name="Rectangle 8194"/>
          <p:cNvSpPr>
            <a:spLocks noGrp="1" noChangeArrowheads="1"/>
          </p:cNvSpPr>
          <p:nvPr>
            <p:ph type="dt" idx="1"/>
          </p:nvPr>
        </p:nvSpPr>
        <p:spPr>
          <a:ln/>
        </p:spPr>
        <p:txBody>
          <a:bodyPr/>
          <a:lstStyle/>
          <a:p>
            <a:r>
              <a:rPr lang="fr-FR" altLang="fr-FR"/>
              <a:t>2 octobre 2008</a:t>
            </a:r>
          </a:p>
        </p:txBody>
      </p:sp>
      <p:sp>
        <p:nvSpPr>
          <p:cNvPr id="6" name="Rectangle 8197"/>
          <p:cNvSpPr>
            <a:spLocks noGrp="1" noChangeArrowheads="1"/>
          </p:cNvSpPr>
          <p:nvPr>
            <p:ph type="ftr" sz="quarter" idx="4"/>
          </p:nvPr>
        </p:nvSpPr>
        <p:spPr>
          <a:ln/>
        </p:spPr>
        <p:txBody>
          <a:bodyPr/>
          <a:lstStyle/>
          <a:p>
            <a:r>
              <a:rPr lang="fr-FR" altLang="fr-FR"/>
              <a:t>A-C. Grolleau ~ Formations CRGE-TICE</a:t>
            </a:r>
          </a:p>
        </p:txBody>
      </p:sp>
      <p:sp>
        <p:nvSpPr>
          <p:cNvPr id="7" name="Rectangle 6"/>
          <p:cNvSpPr>
            <a:spLocks noGrp="1" noChangeArrowheads="1"/>
          </p:cNvSpPr>
          <p:nvPr>
            <p:ph type="sldNum" sz="quarter" idx="5"/>
          </p:nvPr>
        </p:nvSpPr>
        <p:spPr/>
        <p:txBody>
          <a:bodyPr/>
          <a:lstStyle/>
          <a:p>
            <a:pPr>
              <a:defRPr/>
            </a:pPr>
            <a:fld id="{4A08AF60-EE66-449E-B62B-AEA589360F90}" type="slidenum">
              <a:rPr lang="en-US"/>
              <a:pPr>
                <a:defRPr/>
              </a:pPr>
              <a:t>12</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p>
            <a:r>
              <a:rPr lang="fr-FR" altLang="fr-FR" smtClean="0"/>
              <a:t>Licence GPL : http://docs.moodle.org/fr/Licence</a:t>
            </a:r>
          </a:p>
          <a:p>
            <a:r>
              <a:rPr lang="fr-FR" altLang="fr-FR" smtClean="0"/>
              <a:t>PHP / 1 seule base de données MySQL</a:t>
            </a:r>
          </a:p>
          <a:p>
            <a:r>
              <a:rPr lang="fr-FR" altLang="fr-FR" smtClean="0"/>
              <a:t>Approche modulaire :</a:t>
            </a:r>
          </a:p>
          <a:p>
            <a:r>
              <a:rPr lang="fr-FR" altLang="fr-FR" smtClean="0"/>
              <a:t>* Optimisation des modules existants</a:t>
            </a:r>
          </a:p>
          <a:p>
            <a:r>
              <a:rPr lang="fr-FR" altLang="fr-FR" smtClean="0"/>
              <a:t>* Création de nouveaux modules</a:t>
            </a:r>
          </a:p>
          <a:p>
            <a:r>
              <a:rPr lang="fr-FR" altLang="fr-FR" smtClean="0"/>
              <a:t>- Rendez-vous</a:t>
            </a:r>
          </a:p>
          <a:p>
            <a:r>
              <a:rPr lang="fr-FR" altLang="fr-FR" smtClean="0"/>
              <a:t>- Hot Potatoes</a:t>
            </a:r>
          </a:p>
          <a:p>
            <a:r>
              <a:rPr lang="fr-FR" altLang="fr-FR" smtClean="0"/>
              <a:t>- Dialogue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dirty="0"/>
          </a:p>
        </p:txBody>
      </p:sp>
      <p:sp>
        <p:nvSpPr>
          <p:cNvPr id="4" name="Espace réservé de la date 3"/>
          <p:cNvSpPr>
            <a:spLocks noGrp="1"/>
          </p:cNvSpPr>
          <p:nvPr>
            <p:ph type="dt" sz="half" idx="10"/>
          </p:nvPr>
        </p:nvSpPr>
        <p:spPr/>
        <p:txBody>
          <a:bodyPr/>
          <a:lstStyle/>
          <a:p>
            <a:r>
              <a:rPr lang="fr-FR" smtClean="0"/>
              <a:t>R3-MS3-RH - 2014</a:t>
            </a:r>
            <a:endParaRPr lang="fr-FR"/>
          </a:p>
        </p:txBody>
      </p:sp>
      <p:sp>
        <p:nvSpPr>
          <p:cNvPr id="5" name="Espace réservé du pied de page 4"/>
          <p:cNvSpPr>
            <a:spLocks noGrp="1"/>
          </p:cNvSpPr>
          <p:nvPr>
            <p:ph type="ftr" sz="quarter" idx="11"/>
          </p:nvPr>
        </p:nvSpPr>
        <p:spPr/>
        <p:txBody>
          <a:bodyPr/>
          <a:lstStyle/>
          <a:p>
            <a:r>
              <a:rPr lang="fr-FR" smtClean="0"/>
              <a:t>tice n2 : plateforme</a:t>
            </a:r>
            <a:endParaRPr lang="fr-FR"/>
          </a:p>
        </p:txBody>
      </p:sp>
      <p:sp>
        <p:nvSpPr>
          <p:cNvPr id="6" name="Espace réservé du numéro de diapositive 5"/>
          <p:cNvSpPr>
            <a:spLocks noGrp="1"/>
          </p:cNvSpPr>
          <p:nvPr>
            <p:ph type="sldNum" sz="quarter" idx="12"/>
          </p:nvPr>
        </p:nvSpPr>
        <p:spPr/>
        <p:txBody>
          <a:bodyPr/>
          <a:lstStyle/>
          <a:p>
            <a:fld id="{918429D6-AEBA-CB49-B91E-A0325D11F9CC}" type="slidenum">
              <a:rPr lang="fr-FR" smtClean="0"/>
              <a:pPr/>
              <a:t>‹N°›</a:t>
            </a:fld>
            <a:endParaRPr lang="fr-FR"/>
          </a:p>
        </p:txBody>
      </p:sp>
    </p:spTree>
    <p:extLst>
      <p:ext uri="{BB962C8B-B14F-4D97-AF65-F5344CB8AC3E}">
        <p14:creationId xmlns:p14="http://schemas.microsoft.com/office/powerpoint/2010/main" xmlns="" val="60758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r>
              <a:rPr lang="fr-FR" smtClean="0"/>
              <a:t>R3-MS3-RH - 2014</a:t>
            </a:r>
            <a:endParaRPr lang="fr-FR"/>
          </a:p>
        </p:txBody>
      </p:sp>
      <p:sp>
        <p:nvSpPr>
          <p:cNvPr id="5" name="Espace réservé du pied de page 4"/>
          <p:cNvSpPr>
            <a:spLocks noGrp="1"/>
          </p:cNvSpPr>
          <p:nvPr>
            <p:ph type="ftr" sz="quarter" idx="11"/>
          </p:nvPr>
        </p:nvSpPr>
        <p:spPr/>
        <p:txBody>
          <a:bodyPr/>
          <a:lstStyle/>
          <a:p>
            <a:r>
              <a:rPr lang="fr-FR" smtClean="0"/>
              <a:t>tice n2 : plateforme</a:t>
            </a:r>
            <a:endParaRPr lang="fr-FR"/>
          </a:p>
        </p:txBody>
      </p:sp>
      <p:sp>
        <p:nvSpPr>
          <p:cNvPr id="6" name="Espace réservé du numéro de diapositive 5"/>
          <p:cNvSpPr>
            <a:spLocks noGrp="1"/>
          </p:cNvSpPr>
          <p:nvPr>
            <p:ph type="sldNum" sz="quarter" idx="12"/>
          </p:nvPr>
        </p:nvSpPr>
        <p:spPr/>
        <p:txBody>
          <a:bodyPr/>
          <a:lstStyle/>
          <a:p>
            <a:fld id="{918429D6-AEBA-CB49-B91E-A0325D11F9CC}" type="slidenum">
              <a:rPr lang="fr-FR" smtClean="0"/>
              <a:pPr/>
              <a:t>‹N°›</a:t>
            </a:fld>
            <a:endParaRPr lang="fr-FR"/>
          </a:p>
        </p:txBody>
      </p:sp>
    </p:spTree>
    <p:extLst>
      <p:ext uri="{BB962C8B-B14F-4D97-AF65-F5344CB8AC3E}">
        <p14:creationId xmlns:p14="http://schemas.microsoft.com/office/powerpoint/2010/main" xmlns="" val="293005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5" name="Espace réservé de la date 4"/>
          <p:cNvSpPr>
            <a:spLocks noGrp="1"/>
          </p:cNvSpPr>
          <p:nvPr>
            <p:ph type="dt" sz="half" idx="10"/>
          </p:nvPr>
        </p:nvSpPr>
        <p:spPr/>
        <p:txBody>
          <a:bodyPr/>
          <a:lstStyle/>
          <a:p>
            <a:r>
              <a:rPr lang="fr-FR" smtClean="0"/>
              <a:t>R3-MS3-RH - 2014</a:t>
            </a:r>
            <a:endParaRPr lang="fr-FR"/>
          </a:p>
        </p:txBody>
      </p:sp>
      <p:sp>
        <p:nvSpPr>
          <p:cNvPr id="6" name="Espace réservé du pied de page 5"/>
          <p:cNvSpPr>
            <a:spLocks noGrp="1"/>
          </p:cNvSpPr>
          <p:nvPr>
            <p:ph type="ftr" sz="quarter" idx="11"/>
          </p:nvPr>
        </p:nvSpPr>
        <p:spPr/>
        <p:txBody>
          <a:bodyPr/>
          <a:lstStyle/>
          <a:p>
            <a:r>
              <a:rPr lang="fr-FR" smtClean="0"/>
              <a:t>tice n2 : plateforme</a:t>
            </a:r>
            <a:endParaRPr lang="fr-FR"/>
          </a:p>
        </p:txBody>
      </p:sp>
      <p:sp>
        <p:nvSpPr>
          <p:cNvPr id="7" name="Espace réservé du numéro de diapositive 6"/>
          <p:cNvSpPr>
            <a:spLocks noGrp="1"/>
          </p:cNvSpPr>
          <p:nvPr>
            <p:ph type="sldNum" sz="quarter" idx="12"/>
          </p:nvPr>
        </p:nvSpPr>
        <p:spPr/>
        <p:txBody>
          <a:bodyPr/>
          <a:lstStyle/>
          <a:p>
            <a:fld id="{918429D6-AEBA-CB49-B91E-A0325D11F9CC}" type="slidenum">
              <a:rPr lang="fr-FR" smtClean="0"/>
              <a:pPr/>
              <a:t>‹N°›</a:t>
            </a:fld>
            <a:endParaRPr lang="fr-FR"/>
          </a:p>
        </p:txBody>
      </p:sp>
    </p:spTree>
    <p:extLst>
      <p:ext uri="{BB962C8B-B14F-4D97-AF65-F5344CB8AC3E}">
        <p14:creationId xmlns:p14="http://schemas.microsoft.com/office/powerpoint/2010/main" xmlns="" val="1927908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r>
              <a:rPr lang="fr-FR" smtClean="0"/>
              <a:t>R3-MS3-RH - 2014</a:t>
            </a:r>
            <a:endParaRPr lang="fr-FR"/>
          </a:p>
        </p:txBody>
      </p:sp>
      <p:sp>
        <p:nvSpPr>
          <p:cNvPr id="4" name="Espace réservé du pied de page 3"/>
          <p:cNvSpPr>
            <a:spLocks noGrp="1"/>
          </p:cNvSpPr>
          <p:nvPr>
            <p:ph type="ftr" sz="quarter" idx="11"/>
          </p:nvPr>
        </p:nvSpPr>
        <p:spPr/>
        <p:txBody>
          <a:bodyPr/>
          <a:lstStyle/>
          <a:p>
            <a:r>
              <a:rPr lang="fr-FR" smtClean="0"/>
              <a:t>tice n2 : plateforme</a:t>
            </a:r>
            <a:endParaRPr lang="fr-FR"/>
          </a:p>
        </p:txBody>
      </p:sp>
      <p:sp>
        <p:nvSpPr>
          <p:cNvPr id="5" name="Espace réservé du numéro de diapositive 4"/>
          <p:cNvSpPr>
            <a:spLocks noGrp="1"/>
          </p:cNvSpPr>
          <p:nvPr>
            <p:ph type="sldNum" sz="quarter" idx="12"/>
          </p:nvPr>
        </p:nvSpPr>
        <p:spPr/>
        <p:txBody>
          <a:bodyPr/>
          <a:lstStyle/>
          <a:p>
            <a:fld id="{918429D6-AEBA-CB49-B91E-A0325D11F9CC}" type="slidenum">
              <a:rPr lang="fr-FR" smtClean="0"/>
              <a:pPr/>
              <a:t>‹N°›</a:t>
            </a:fld>
            <a:endParaRPr lang="fr-FR"/>
          </a:p>
        </p:txBody>
      </p:sp>
    </p:spTree>
    <p:extLst>
      <p:ext uri="{BB962C8B-B14F-4D97-AF65-F5344CB8AC3E}">
        <p14:creationId xmlns:p14="http://schemas.microsoft.com/office/powerpoint/2010/main" xmlns="" val="958197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R3-MS3-RH - 2014</a:t>
            </a:r>
            <a:endParaRPr lang="fr-FR"/>
          </a:p>
        </p:txBody>
      </p:sp>
      <p:sp>
        <p:nvSpPr>
          <p:cNvPr id="3" name="Espace réservé du pied de page 2"/>
          <p:cNvSpPr>
            <a:spLocks noGrp="1"/>
          </p:cNvSpPr>
          <p:nvPr>
            <p:ph type="ftr" sz="quarter" idx="11"/>
          </p:nvPr>
        </p:nvSpPr>
        <p:spPr/>
        <p:txBody>
          <a:bodyPr/>
          <a:lstStyle/>
          <a:p>
            <a:r>
              <a:rPr lang="fr-FR" smtClean="0"/>
              <a:t>tice n2 : plateforme</a:t>
            </a:r>
            <a:endParaRPr lang="fr-FR"/>
          </a:p>
        </p:txBody>
      </p:sp>
      <p:sp>
        <p:nvSpPr>
          <p:cNvPr id="4" name="Espace réservé du numéro de diapositive 3"/>
          <p:cNvSpPr>
            <a:spLocks noGrp="1"/>
          </p:cNvSpPr>
          <p:nvPr>
            <p:ph type="sldNum" sz="quarter" idx="12"/>
          </p:nvPr>
        </p:nvSpPr>
        <p:spPr/>
        <p:txBody>
          <a:bodyPr/>
          <a:lstStyle/>
          <a:p>
            <a:fld id="{918429D6-AEBA-CB49-B91E-A0325D11F9CC}" type="slidenum">
              <a:rPr lang="fr-FR" smtClean="0"/>
              <a:pPr/>
              <a:t>‹N°›</a:t>
            </a:fld>
            <a:endParaRPr lang="fr-FR"/>
          </a:p>
        </p:txBody>
      </p:sp>
    </p:spTree>
    <p:extLst>
      <p:ext uri="{BB962C8B-B14F-4D97-AF65-F5344CB8AC3E}">
        <p14:creationId xmlns:p14="http://schemas.microsoft.com/office/powerpoint/2010/main" xmlns="" val="4014099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971550" y="0"/>
            <a:ext cx="8172450" cy="631825"/>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971550" y="1600200"/>
            <a:ext cx="395605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80000" y="1600200"/>
            <a:ext cx="395605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1038225" y="6530975"/>
            <a:ext cx="1851025" cy="263525"/>
          </a:xfrm>
        </p:spPr>
        <p:txBody>
          <a:bodyPr/>
          <a:lstStyle>
            <a:lvl1pPr>
              <a:defRPr/>
            </a:lvl1pPr>
          </a:lstStyle>
          <a:p>
            <a:r>
              <a:rPr lang="fr-FR" altLang="fr-FR" smtClean="0"/>
              <a:t>R3-MS3-RH - 2014</a:t>
            </a:r>
            <a:endParaRPr lang="fr-FR" altLang="fr-FR"/>
          </a:p>
        </p:txBody>
      </p:sp>
      <p:sp>
        <p:nvSpPr>
          <p:cNvPr id="6" name="Espace réservé du pied de page 5"/>
          <p:cNvSpPr>
            <a:spLocks noGrp="1"/>
          </p:cNvSpPr>
          <p:nvPr>
            <p:ph type="ftr" sz="quarter" idx="11"/>
          </p:nvPr>
        </p:nvSpPr>
        <p:spPr>
          <a:xfrm>
            <a:off x="3327400" y="6530975"/>
            <a:ext cx="4248150" cy="263525"/>
          </a:xfrm>
        </p:spPr>
        <p:txBody>
          <a:bodyPr/>
          <a:lstStyle>
            <a:lvl1pPr>
              <a:defRPr/>
            </a:lvl1pPr>
          </a:lstStyle>
          <a:p>
            <a:r>
              <a:rPr lang="fr-FR" altLang="fr-FR" smtClean="0"/>
              <a:t>tice n2 : plateforme</a:t>
            </a:r>
            <a:endParaRPr lang="fr-FR" altLang="fr-FR"/>
          </a:p>
        </p:txBody>
      </p:sp>
      <p:sp>
        <p:nvSpPr>
          <p:cNvPr id="7" name="Espace réservé du numéro de diapositive 6"/>
          <p:cNvSpPr>
            <a:spLocks noGrp="1"/>
          </p:cNvSpPr>
          <p:nvPr>
            <p:ph type="sldNum" sz="quarter" idx="12"/>
          </p:nvPr>
        </p:nvSpPr>
        <p:spPr>
          <a:xfrm>
            <a:off x="8013700" y="6530975"/>
            <a:ext cx="971550" cy="263525"/>
          </a:xfrm>
        </p:spPr>
        <p:txBody>
          <a:bodyPr/>
          <a:lstStyle>
            <a:lvl1pPr>
              <a:defRPr/>
            </a:lvl1pPr>
          </a:lstStyle>
          <a:p>
            <a:fld id="{8621DA1B-B639-4AEC-BA39-C93DBF1806CA}" type="slidenum">
              <a:rPr lang="fr-FR" altLang="fr-FR"/>
              <a:pPr/>
              <a:t>‹N°›</a:t>
            </a:fld>
            <a:endParaRPr lang="fr-FR" altLang="fr-FR"/>
          </a:p>
        </p:txBody>
      </p:sp>
    </p:spTree>
    <p:extLst>
      <p:ext uri="{BB962C8B-B14F-4D97-AF65-F5344CB8AC3E}">
        <p14:creationId xmlns:p14="http://schemas.microsoft.com/office/powerpoint/2010/main" xmlns="" val="193338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p:txBody>
      </p:sp>
      <p:sp>
        <p:nvSpPr>
          <p:cNvPr id="4" name="Espace réservé de la date 3"/>
          <p:cNvSpPr>
            <a:spLocks noGrp="1"/>
          </p:cNvSpPr>
          <p:nvPr>
            <p:ph type="dt" sz="half" idx="2"/>
          </p:nvPr>
        </p:nvSpPr>
        <p:spPr>
          <a:xfrm>
            <a:off x="457200" y="6356350"/>
            <a:ext cx="1389967"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smtClean="0"/>
              <a:t>R3-MS3-RH - 2014</a:t>
            </a:r>
            <a:endParaRPr lang="fr-FR" dirty="0"/>
          </a:p>
        </p:txBody>
      </p:sp>
      <p:sp>
        <p:nvSpPr>
          <p:cNvPr id="5" name="Espace réservé du pied de page 4"/>
          <p:cNvSpPr>
            <a:spLocks noGrp="1"/>
          </p:cNvSpPr>
          <p:nvPr>
            <p:ph type="ftr" sz="quarter" idx="3"/>
          </p:nvPr>
        </p:nvSpPr>
        <p:spPr>
          <a:xfrm>
            <a:off x="2789554" y="6349716"/>
            <a:ext cx="343591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tice n2 : plateforme</a:t>
            </a:r>
            <a:endParaRPr lang="fr-FR" dirty="0"/>
          </a:p>
        </p:txBody>
      </p:sp>
      <p:sp>
        <p:nvSpPr>
          <p:cNvPr id="6" name="Espace réservé du numéro de diapositive 5"/>
          <p:cNvSpPr>
            <a:spLocks noGrp="1"/>
          </p:cNvSpPr>
          <p:nvPr>
            <p:ph type="sldNum" sz="quarter" idx="4"/>
          </p:nvPr>
        </p:nvSpPr>
        <p:spPr>
          <a:xfrm>
            <a:off x="7283714" y="6356350"/>
            <a:ext cx="14030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429D6-AEBA-CB49-B91E-A0325D11F9CC}" type="slidenum">
              <a:rPr lang="fr-FR" smtClean="0"/>
              <a:pPr/>
              <a:t>‹N°›</a:t>
            </a:fld>
            <a:endParaRPr lang="fr-FR" dirty="0"/>
          </a:p>
        </p:txBody>
      </p:sp>
      <p:pic>
        <p:nvPicPr>
          <p:cNvPr id="7" name="Image 6" descr="logo-transparent_new.png"/>
          <p:cNvPicPr>
            <a:picLocks noChangeAspect="1"/>
          </p:cNvPicPr>
          <p:nvPr/>
        </p:nvPicPr>
        <p:blipFill>
          <a:blip r:embed="rId8">
            <a:extLst>
              <a:ext uri="{28A0092B-C50C-407E-A947-70E740481C1C}">
                <a14:useLocalDpi xmlns:a14="http://schemas.microsoft.com/office/drawing/2010/main" xmlns="" val="0"/>
              </a:ext>
            </a:extLst>
          </a:blip>
          <a:stretch>
            <a:fillRect/>
          </a:stretch>
        </p:blipFill>
        <p:spPr>
          <a:xfrm>
            <a:off x="155116" y="115785"/>
            <a:ext cx="1671061" cy="359690"/>
          </a:xfrm>
          <a:prstGeom prst="rect">
            <a:avLst/>
          </a:prstGeom>
        </p:spPr>
      </p:pic>
    </p:spTree>
    <p:extLst>
      <p:ext uri="{BB962C8B-B14F-4D97-AF65-F5344CB8AC3E}">
        <p14:creationId xmlns:p14="http://schemas.microsoft.com/office/powerpoint/2010/main" xmlns="" val="971119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Lst>
  <p:hf hdr="0"/>
  <p:txStyles>
    <p:titleStyle>
      <a:lvl1pPr algn="ctr" defTabSz="457200" rtl="0" eaLnBrk="1" latinLnBrk="0" hangingPunct="1">
        <a:spcBef>
          <a:spcPct val="0"/>
        </a:spcBef>
        <a:buNone/>
        <a:defRPr sz="36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Wingdings" charset="2"/>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Wingdings" charset="2"/>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Wingdings" charset="2"/>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Wingdings" charset="2"/>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Wingdings" charset="2"/>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3600" b="1" dirty="0" smtClean="0"/>
              <a:t>Fondamentaux </a:t>
            </a:r>
            <a:br>
              <a:rPr lang="fr-FR" sz="3600" b="1" dirty="0" smtClean="0"/>
            </a:br>
            <a:r>
              <a:rPr lang="fr-FR" sz="3600" b="1" dirty="0" smtClean="0"/>
              <a:t>de l’enseignement</a:t>
            </a:r>
            <a:endParaRPr lang="fr-FR" sz="3600" b="1" dirty="0"/>
          </a:p>
        </p:txBody>
      </p:sp>
      <p:sp>
        <p:nvSpPr>
          <p:cNvPr id="3" name="Sous-titre 2"/>
          <p:cNvSpPr>
            <a:spLocks noGrp="1"/>
          </p:cNvSpPr>
          <p:nvPr>
            <p:ph type="subTitle" idx="1"/>
          </p:nvPr>
        </p:nvSpPr>
        <p:spPr/>
        <p:txBody>
          <a:bodyPr>
            <a:normAutofit/>
          </a:bodyPr>
          <a:lstStyle/>
          <a:p>
            <a:r>
              <a:rPr lang="fr-FR" dirty="0" smtClean="0"/>
              <a:t>Plateformes</a:t>
            </a:r>
          </a:p>
          <a:p>
            <a:r>
              <a:rPr lang="fr-FR" dirty="0" smtClean="0"/>
              <a:t>Pédagogiques</a:t>
            </a:r>
          </a:p>
        </p:txBody>
      </p:sp>
      <p:pic>
        <p:nvPicPr>
          <p:cNvPr id="4" name="Image 3"/>
          <p:cNvPicPr/>
          <p:nvPr/>
        </p:nvPicPr>
        <p:blipFill>
          <a:blip r:embed="rId2">
            <a:extLst>
              <a:ext uri="{28A0092B-C50C-407E-A947-70E740481C1C}">
                <a14:useLocalDpi xmlns:a14="http://schemas.microsoft.com/office/drawing/2010/main" xmlns="" val="0"/>
              </a:ext>
            </a:extLst>
          </a:blip>
          <a:srcRect/>
          <a:stretch>
            <a:fillRect/>
          </a:stretch>
        </p:blipFill>
        <p:spPr bwMode="auto">
          <a:xfrm>
            <a:off x="1080497" y="697724"/>
            <a:ext cx="7012141" cy="1099091"/>
          </a:xfrm>
          <a:prstGeom prst="rect">
            <a:avLst/>
          </a:prstGeom>
          <a:noFill/>
          <a:ln>
            <a:noFill/>
          </a:ln>
        </p:spPr>
      </p:pic>
      <p:sp>
        <p:nvSpPr>
          <p:cNvPr id="5" name="Espace réservé de la date 4"/>
          <p:cNvSpPr>
            <a:spLocks noGrp="1"/>
          </p:cNvSpPr>
          <p:nvPr>
            <p:ph type="dt" sz="half" idx="10"/>
          </p:nvPr>
        </p:nvSpPr>
        <p:spPr/>
        <p:txBody>
          <a:bodyPr/>
          <a:lstStyle/>
          <a:p>
            <a:r>
              <a:rPr lang="fr-FR" smtClean="0"/>
              <a:t>R3-MS3-RH - 2014</a:t>
            </a:r>
            <a:endParaRPr lang="fr-FR"/>
          </a:p>
        </p:txBody>
      </p:sp>
      <p:sp>
        <p:nvSpPr>
          <p:cNvPr id="6" name="Espace réservé du pied de page 5"/>
          <p:cNvSpPr>
            <a:spLocks noGrp="1"/>
          </p:cNvSpPr>
          <p:nvPr>
            <p:ph type="ftr" sz="quarter" idx="11"/>
          </p:nvPr>
        </p:nvSpPr>
        <p:spPr/>
        <p:txBody>
          <a:bodyPr/>
          <a:lstStyle/>
          <a:p>
            <a:r>
              <a:rPr lang="fr-FR" smtClean="0"/>
              <a:t>tice n2 : plateforme</a:t>
            </a:r>
            <a:endParaRPr lang="fr-FR" dirty="0"/>
          </a:p>
        </p:txBody>
      </p:sp>
      <p:sp>
        <p:nvSpPr>
          <p:cNvPr id="7" name="Espace réservé du numéro de diapositive 6"/>
          <p:cNvSpPr>
            <a:spLocks noGrp="1"/>
          </p:cNvSpPr>
          <p:nvPr>
            <p:ph type="sldNum" sz="quarter" idx="12"/>
          </p:nvPr>
        </p:nvSpPr>
        <p:spPr/>
        <p:txBody>
          <a:bodyPr/>
          <a:lstStyle/>
          <a:p>
            <a:fld id="{918429D6-AEBA-CB49-B91E-A0325D11F9CC}" type="slidenum">
              <a:rPr lang="fr-FR" smtClean="0"/>
              <a:pPr/>
              <a:t>1</a:t>
            </a:fld>
            <a:endParaRPr lang="fr-FR"/>
          </a:p>
        </p:txBody>
      </p:sp>
    </p:spTree>
    <p:extLst>
      <p:ext uri="{BB962C8B-B14F-4D97-AF65-F5344CB8AC3E}">
        <p14:creationId xmlns:p14="http://schemas.microsoft.com/office/powerpoint/2010/main" xmlns="" val="269988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altLang="fr-FR" smtClean="0"/>
              <a:t>R3-MS3-RH - 2014</a:t>
            </a:r>
            <a:endParaRPr lang="fr-FR" altLang="fr-FR"/>
          </a:p>
        </p:txBody>
      </p:sp>
      <p:sp>
        <p:nvSpPr>
          <p:cNvPr id="5" name="Espace réservé du pied de page 4"/>
          <p:cNvSpPr>
            <a:spLocks noGrp="1"/>
          </p:cNvSpPr>
          <p:nvPr>
            <p:ph type="ftr" sz="quarter" idx="11"/>
          </p:nvPr>
        </p:nvSpPr>
        <p:spPr/>
        <p:txBody>
          <a:bodyPr/>
          <a:lstStyle/>
          <a:p>
            <a:r>
              <a:rPr lang="fr-FR" altLang="fr-FR" smtClean="0"/>
              <a:t>tice n2 : plateforme</a:t>
            </a:r>
            <a:endParaRPr lang="fr-FR" altLang="fr-FR"/>
          </a:p>
        </p:txBody>
      </p:sp>
      <p:sp>
        <p:nvSpPr>
          <p:cNvPr id="6" name="Espace réservé du numéro de diapositive 5"/>
          <p:cNvSpPr>
            <a:spLocks noGrp="1"/>
          </p:cNvSpPr>
          <p:nvPr>
            <p:ph type="sldNum" sz="quarter" idx="12"/>
          </p:nvPr>
        </p:nvSpPr>
        <p:spPr/>
        <p:txBody>
          <a:bodyPr/>
          <a:lstStyle/>
          <a:p>
            <a:fld id="{826433D0-A824-4C44-A591-8673E417F879}" type="slidenum">
              <a:rPr lang="fr-FR" altLang="fr-FR"/>
              <a:pPr/>
              <a:t>10</a:t>
            </a:fld>
            <a:endParaRPr lang="fr-FR" altLang="fr-FR"/>
          </a:p>
        </p:txBody>
      </p:sp>
      <p:sp>
        <p:nvSpPr>
          <p:cNvPr id="74754" name="Rectangle 2"/>
          <p:cNvSpPr>
            <a:spLocks noGrp="1" noChangeArrowheads="1"/>
          </p:cNvSpPr>
          <p:nvPr>
            <p:ph type="title"/>
          </p:nvPr>
        </p:nvSpPr>
        <p:spPr/>
        <p:txBody>
          <a:bodyPr/>
          <a:lstStyle/>
          <a:p>
            <a:r>
              <a:rPr lang="fr-FR" altLang="fr-FR" sz="4000"/>
              <a:t>Campus virtuel</a:t>
            </a:r>
          </a:p>
        </p:txBody>
      </p:sp>
      <p:sp>
        <p:nvSpPr>
          <p:cNvPr id="74755" name="Rectangle 3"/>
          <p:cNvSpPr>
            <a:spLocks noGrp="1" noChangeArrowheads="1"/>
          </p:cNvSpPr>
          <p:nvPr>
            <p:ph type="body" idx="1"/>
          </p:nvPr>
        </p:nvSpPr>
        <p:spPr/>
        <p:txBody>
          <a:bodyPr/>
          <a:lstStyle/>
          <a:p>
            <a:r>
              <a:rPr lang="fr-FR" altLang="fr-FR" dirty="0" smtClean="0"/>
              <a:t>Communauté </a:t>
            </a:r>
            <a:r>
              <a:rPr lang="fr-FR" altLang="fr-FR" dirty="0"/>
              <a:t>virtuelle</a:t>
            </a:r>
          </a:p>
          <a:p>
            <a:r>
              <a:rPr lang="fr-FR" altLang="fr-FR" dirty="0"/>
              <a:t>Du contenu pédagogique (médiatisé ou non)</a:t>
            </a:r>
          </a:p>
          <a:p>
            <a:r>
              <a:rPr lang="fr-FR" altLang="fr-FR" dirty="0"/>
              <a:t>Des activités pédagogiques interactives &amp; collaboratives en ligne</a:t>
            </a:r>
          </a:p>
          <a:p>
            <a:r>
              <a:rPr lang="fr-FR" altLang="fr-FR" dirty="0"/>
              <a:t>Du tutorat &amp; de la personnalisation</a:t>
            </a:r>
          </a:p>
          <a:p>
            <a:r>
              <a:rPr lang="fr-FR" altLang="fr-FR" dirty="0"/>
              <a:t>Des méthodes d’évaluation en </a:t>
            </a:r>
            <a:r>
              <a:rPr lang="fr-FR" altLang="fr-FR" dirty="0" smtClean="0"/>
              <a:t>ligne</a:t>
            </a:r>
          </a:p>
          <a:p>
            <a:endParaRPr lang="fr-FR" altLang="fr-FR" dirty="0"/>
          </a:p>
          <a:p>
            <a:r>
              <a:rPr lang="fr-FR" altLang="fr-FR" dirty="0"/>
              <a:t>Développé par Martin </a:t>
            </a:r>
            <a:r>
              <a:rPr lang="fr-FR" altLang="fr-FR" dirty="0" err="1"/>
              <a:t>Dougiamas</a:t>
            </a:r>
            <a:r>
              <a:rPr lang="fr-FR" altLang="fr-FR" dirty="0"/>
              <a:t>, </a:t>
            </a:r>
            <a:r>
              <a:rPr lang="fr-FR" altLang="fr-FR" dirty="0" err="1" smtClean="0"/>
              <a:t>PhD</a:t>
            </a:r>
            <a:r>
              <a:rPr lang="fr-FR" altLang="fr-FR" dirty="0" smtClean="0"/>
              <a:t> 2002</a:t>
            </a:r>
            <a:endParaRPr lang="fr-FR" altLang="fr-FR" dirty="0"/>
          </a:p>
          <a:p>
            <a:endParaRPr lang="fr-FR" altLang="fr-FR" dirty="0"/>
          </a:p>
        </p:txBody>
      </p:sp>
    </p:spTree>
    <p:extLst>
      <p:ext uri="{BB962C8B-B14F-4D97-AF65-F5344CB8AC3E}">
        <p14:creationId xmlns:p14="http://schemas.microsoft.com/office/powerpoint/2010/main" xmlns="" val="3313808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e la date 3"/>
          <p:cNvSpPr>
            <a:spLocks noGrp="1"/>
          </p:cNvSpPr>
          <p:nvPr>
            <p:ph type="dt" sz="half" idx="10"/>
          </p:nvPr>
        </p:nvSpPr>
        <p:spPr/>
        <p:txBody>
          <a:bodyPr/>
          <a:lstStyle/>
          <a:p>
            <a:r>
              <a:rPr lang="fr-FR" altLang="fr-FR" smtClean="0"/>
              <a:t>R3-MS3-RH - 2014</a:t>
            </a:r>
            <a:endParaRPr lang="fr-FR" altLang="fr-FR"/>
          </a:p>
        </p:txBody>
      </p:sp>
      <p:sp>
        <p:nvSpPr>
          <p:cNvPr id="16" name="Espace réservé du pied de page 4"/>
          <p:cNvSpPr>
            <a:spLocks noGrp="1"/>
          </p:cNvSpPr>
          <p:nvPr>
            <p:ph type="ftr" sz="quarter" idx="11"/>
          </p:nvPr>
        </p:nvSpPr>
        <p:spPr/>
        <p:txBody>
          <a:bodyPr/>
          <a:lstStyle/>
          <a:p>
            <a:r>
              <a:rPr lang="fr-FR" altLang="fr-FR" smtClean="0"/>
              <a:t>tice n2 : plateforme</a:t>
            </a:r>
            <a:endParaRPr lang="fr-FR" altLang="fr-FR"/>
          </a:p>
        </p:txBody>
      </p:sp>
      <p:sp>
        <p:nvSpPr>
          <p:cNvPr id="17" name="Espace réservé du numéro de diapositive 5"/>
          <p:cNvSpPr>
            <a:spLocks noGrp="1"/>
          </p:cNvSpPr>
          <p:nvPr>
            <p:ph type="sldNum" sz="quarter" idx="12"/>
          </p:nvPr>
        </p:nvSpPr>
        <p:spPr/>
        <p:txBody>
          <a:bodyPr/>
          <a:lstStyle/>
          <a:p>
            <a:fld id="{1774F45F-FF26-4819-BDD5-17769C11D9F8}" type="slidenum">
              <a:rPr lang="fr-FR" altLang="fr-FR"/>
              <a:pPr/>
              <a:t>11</a:t>
            </a:fld>
            <a:endParaRPr lang="fr-FR" altLang="fr-FR"/>
          </a:p>
        </p:txBody>
      </p:sp>
      <p:sp>
        <p:nvSpPr>
          <p:cNvPr id="65538" name="Rectangle 2"/>
          <p:cNvSpPr>
            <a:spLocks noGrp="1" noChangeArrowheads="1"/>
          </p:cNvSpPr>
          <p:nvPr>
            <p:ph type="title"/>
          </p:nvPr>
        </p:nvSpPr>
        <p:spPr/>
        <p:txBody>
          <a:bodyPr/>
          <a:lstStyle/>
          <a:p>
            <a:r>
              <a:rPr lang="fr-FR" altLang="fr-FR" sz="4000"/>
              <a:t>La philosophie de Moodle</a:t>
            </a:r>
          </a:p>
        </p:txBody>
      </p:sp>
      <p:grpSp>
        <p:nvGrpSpPr>
          <p:cNvPr id="65545" name="Group 9"/>
          <p:cNvGrpSpPr>
            <a:grpSpLocks/>
          </p:cNvGrpSpPr>
          <p:nvPr/>
        </p:nvGrpSpPr>
        <p:grpSpPr bwMode="auto">
          <a:xfrm>
            <a:off x="1333500" y="1735138"/>
            <a:ext cx="2847975" cy="3627437"/>
            <a:chOff x="2256" y="1117"/>
            <a:chExt cx="1794" cy="2285"/>
          </a:xfrm>
        </p:grpSpPr>
        <p:pic>
          <p:nvPicPr>
            <p:cNvPr id="65541" name="Picture 5" descr="socio-constructivism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56" y="1117"/>
              <a:ext cx="1792" cy="22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65544" name="Rectangle 8"/>
            <p:cNvSpPr>
              <a:spLocks noChangeArrowheads="1"/>
            </p:cNvSpPr>
            <p:nvPr/>
          </p:nvSpPr>
          <p:spPr bwMode="auto">
            <a:xfrm>
              <a:off x="2256" y="3336"/>
              <a:ext cx="1794" cy="66"/>
            </a:xfrm>
            <a:prstGeom prst="rect">
              <a:avLst/>
            </a:prstGeom>
            <a:solidFill>
              <a:schemeClr val="bg1"/>
            </a:solidFill>
            <a:ln>
              <a:noFill/>
            </a:ln>
            <a:effectLst/>
            <a:extLs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fr-FR"/>
            </a:p>
          </p:txBody>
        </p:sp>
      </p:grpSp>
      <p:sp>
        <p:nvSpPr>
          <p:cNvPr id="65546" name="Text Box 10"/>
          <p:cNvSpPr txBox="1">
            <a:spLocks noChangeArrowheads="1"/>
          </p:cNvSpPr>
          <p:nvPr/>
        </p:nvSpPr>
        <p:spPr bwMode="auto">
          <a:xfrm>
            <a:off x="5248275" y="2914650"/>
            <a:ext cx="3048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t>Constructionnisme</a:t>
            </a:r>
          </a:p>
        </p:txBody>
      </p:sp>
      <p:sp>
        <p:nvSpPr>
          <p:cNvPr id="65547" name="Text Box 11"/>
          <p:cNvSpPr txBox="1">
            <a:spLocks noChangeArrowheads="1"/>
          </p:cNvSpPr>
          <p:nvPr/>
        </p:nvSpPr>
        <p:spPr bwMode="auto">
          <a:xfrm>
            <a:off x="5249863" y="2163763"/>
            <a:ext cx="3048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t>Constructivisme</a:t>
            </a:r>
          </a:p>
        </p:txBody>
      </p:sp>
      <p:sp>
        <p:nvSpPr>
          <p:cNvPr id="65548" name="Text Box 12"/>
          <p:cNvSpPr txBox="1">
            <a:spLocks noChangeArrowheads="1"/>
          </p:cNvSpPr>
          <p:nvPr/>
        </p:nvSpPr>
        <p:spPr bwMode="auto">
          <a:xfrm>
            <a:off x="5249863" y="3630613"/>
            <a:ext cx="3048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t>Socio-constructivisme</a:t>
            </a:r>
          </a:p>
        </p:txBody>
      </p:sp>
      <p:sp>
        <p:nvSpPr>
          <p:cNvPr id="65549" name="Text Box 13"/>
          <p:cNvSpPr txBox="1">
            <a:spLocks noChangeArrowheads="1"/>
          </p:cNvSpPr>
          <p:nvPr/>
        </p:nvSpPr>
        <p:spPr bwMode="auto">
          <a:xfrm>
            <a:off x="5251450" y="4365625"/>
            <a:ext cx="3048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t>Comportement lié / détaché</a:t>
            </a:r>
          </a:p>
        </p:txBody>
      </p:sp>
      <p:sp>
        <p:nvSpPr>
          <p:cNvPr id="65550" name="Oval 14"/>
          <p:cNvSpPr>
            <a:spLocks noChangeArrowheads="1"/>
          </p:cNvSpPr>
          <p:nvPr/>
        </p:nvSpPr>
        <p:spPr bwMode="auto">
          <a:xfrm>
            <a:off x="1087438" y="827088"/>
            <a:ext cx="3692525" cy="5386387"/>
          </a:xfrm>
          <a:prstGeom prst="ellipse">
            <a:avLst/>
          </a:prstGeom>
          <a:solidFill>
            <a:schemeClr val="bg1"/>
          </a:solidFill>
          <a:ln w="9525"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endParaRPr lang="fr-FR" altLang="fr-FR" sz="1600"/>
          </a:p>
          <a:p>
            <a:endParaRPr lang="fr-FR" altLang="fr-FR" sz="1600"/>
          </a:p>
          <a:p>
            <a:r>
              <a:rPr lang="fr-FR" altLang="fr-FR" sz="1600"/>
              <a:t>La connaissance ne résulte pas d’une simple « transmission » d’information mais se « </a:t>
            </a:r>
            <a:r>
              <a:rPr lang="fr-FR" altLang="fr-FR" sz="1600" b="1">
                <a:effectLst>
                  <a:outerShdw blurRad="38100" dist="38100" dir="2700000" algn="tl">
                    <a:srgbClr val="C0C0C0"/>
                  </a:outerShdw>
                </a:effectLst>
              </a:rPr>
              <a:t>construit</a:t>
            </a:r>
            <a:r>
              <a:rPr lang="fr-FR" altLang="fr-FR" sz="1600"/>
              <a:t> » à partir de l’interprétation et de la compréhension constamment renouvelées qui s’élaborent à partir de représentations antérieures que le sujet s’est déjà forgées. Les gens construisent activement leurs nouvelles connaissances en </a:t>
            </a:r>
            <a:r>
              <a:rPr lang="fr-FR" altLang="fr-FR" sz="1600" b="1">
                <a:effectLst>
                  <a:outerShdw blurRad="38100" dist="38100" dir="2700000" algn="tl">
                    <a:srgbClr val="C0C0C0"/>
                  </a:outerShdw>
                </a:effectLst>
              </a:rPr>
              <a:t>interagissant avec leur voisinage</a:t>
            </a:r>
            <a:r>
              <a:rPr lang="fr-FR" altLang="fr-FR" sz="1600">
                <a:effectLst>
                  <a:outerShdw blurRad="38100" dist="38100" dir="2700000" algn="tl">
                    <a:srgbClr val="C0C0C0"/>
                  </a:outerShdw>
                </a:effectLst>
              </a:rPr>
              <a:t>.</a:t>
            </a:r>
          </a:p>
        </p:txBody>
      </p:sp>
      <p:sp>
        <p:nvSpPr>
          <p:cNvPr id="65551" name="Oval 15"/>
          <p:cNvSpPr>
            <a:spLocks noChangeArrowheads="1"/>
          </p:cNvSpPr>
          <p:nvPr/>
        </p:nvSpPr>
        <p:spPr bwMode="auto">
          <a:xfrm>
            <a:off x="1089025" y="828675"/>
            <a:ext cx="3692525" cy="5386388"/>
          </a:xfrm>
          <a:prstGeom prst="ellipse">
            <a:avLst/>
          </a:prstGeom>
          <a:solidFill>
            <a:schemeClr val="bg1"/>
          </a:solidFill>
          <a:ln w="9525"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endParaRPr lang="fr-FR" altLang="fr-FR" sz="1600"/>
          </a:p>
          <a:p>
            <a:endParaRPr lang="fr-FR" altLang="fr-FR" sz="1600"/>
          </a:p>
          <a:p>
            <a:r>
              <a:rPr lang="fr-FR" altLang="fr-FR" sz="1600"/>
              <a:t>L’apprentissage est particulièrement efficace lorsque l’on </a:t>
            </a:r>
            <a:r>
              <a:rPr lang="fr-FR" altLang="fr-FR" sz="1600" b="1">
                <a:effectLst>
                  <a:outerShdw blurRad="38100" dist="38100" dir="2700000" algn="tl">
                    <a:srgbClr val="C0C0C0"/>
                  </a:outerShdw>
                </a:effectLst>
              </a:rPr>
              <a:t>construit</a:t>
            </a:r>
            <a:r>
              <a:rPr lang="fr-FR" altLang="fr-FR" sz="1600"/>
              <a:t> quelque chose </a:t>
            </a:r>
            <a:r>
              <a:rPr lang="fr-FR" altLang="fr-FR" sz="1600" b="1">
                <a:effectLst>
                  <a:outerShdw blurRad="38100" dist="38100" dir="2700000" algn="tl">
                    <a:srgbClr val="C0C0C0"/>
                  </a:outerShdw>
                </a:effectLst>
              </a:rPr>
              <a:t>pour que d’autres l’expérimentent</a:t>
            </a:r>
            <a:r>
              <a:rPr lang="fr-FR" altLang="fr-FR" sz="1600"/>
              <a:t>, lorsque l’on </a:t>
            </a:r>
            <a:r>
              <a:rPr lang="fr-FR" altLang="fr-FR" sz="1600" b="1">
                <a:effectLst>
                  <a:outerShdw blurRad="38100" dist="38100" dir="2700000" algn="tl">
                    <a:srgbClr val="C0C0C0"/>
                  </a:outerShdw>
                </a:effectLst>
              </a:rPr>
              <a:t>reformule</a:t>
            </a:r>
            <a:r>
              <a:rPr lang="fr-FR" altLang="fr-FR" sz="1600"/>
              <a:t> à sa manière ce qui a été appris.</a:t>
            </a:r>
            <a:endParaRPr lang="fr-FR" altLang="fr-FR" sz="1600">
              <a:effectLst>
                <a:outerShdw blurRad="38100" dist="38100" dir="2700000" algn="tl">
                  <a:srgbClr val="C0C0C0"/>
                </a:outerShdw>
              </a:effectLst>
            </a:endParaRPr>
          </a:p>
        </p:txBody>
      </p:sp>
      <p:sp>
        <p:nvSpPr>
          <p:cNvPr id="65553" name="Oval 17"/>
          <p:cNvSpPr>
            <a:spLocks noChangeArrowheads="1"/>
          </p:cNvSpPr>
          <p:nvPr/>
        </p:nvSpPr>
        <p:spPr bwMode="auto">
          <a:xfrm>
            <a:off x="1081088" y="830263"/>
            <a:ext cx="3692525" cy="5386387"/>
          </a:xfrm>
          <a:prstGeom prst="ellipse">
            <a:avLst/>
          </a:prstGeom>
          <a:solidFill>
            <a:schemeClr val="bg1"/>
          </a:solidFill>
          <a:ln w="9525"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endParaRPr lang="fr-FR" altLang="fr-FR" sz="1600"/>
          </a:p>
          <a:p>
            <a:endParaRPr lang="fr-FR" altLang="fr-FR" sz="1600"/>
          </a:p>
          <a:p>
            <a:r>
              <a:rPr lang="fr-FR" altLang="fr-FR" sz="1600"/>
              <a:t>Le socio-constructivisme étend les concepts précédents à un </a:t>
            </a:r>
            <a:r>
              <a:rPr lang="fr-FR" altLang="fr-FR" sz="1600" b="1">
                <a:effectLst>
                  <a:outerShdw blurRad="38100" dist="38100" dir="2700000" algn="tl">
                    <a:srgbClr val="C0C0C0"/>
                  </a:outerShdw>
                </a:effectLst>
              </a:rPr>
              <a:t>groupe social construisant des choses pour un autre groupe</a:t>
            </a:r>
            <a:r>
              <a:rPr lang="fr-FR" altLang="fr-FR" sz="1600"/>
              <a:t>, en créant en </a:t>
            </a:r>
            <a:r>
              <a:rPr lang="fr-FR" altLang="fr-FR" sz="1600" b="1">
                <a:effectLst>
                  <a:outerShdw blurRad="38100" dist="38100" dir="2700000" algn="tl">
                    <a:srgbClr val="C0C0C0"/>
                  </a:outerShdw>
                </a:effectLst>
              </a:rPr>
              <a:t>collaboration</a:t>
            </a:r>
            <a:r>
              <a:rPr lang="fr-FR" altLang="fr-FR" sz="1600"/>
              <a:t> une culture d’artéfacts partagés, avec un sens partagé. Il met l’accent sur le rôle des </a:t>
            </a:r>
            <a:r>
              <a:rPr lang="fr-FR" altLang="fr-FR" sz="1600" b="1">
                <a:effectLst>
                  <a:outerShdw blurRad="38100" dist="38100" dir="2700000" algn="tl">
                    <a:srgbClr val="C0C0C0"/>
                  </a:outerShdw>
                </a:effectLst>
              </a:rPr>
              <a:t>interactions sociales multiples</a:t>
            </a:r>
            <a:r>
              <a:rPr lang="fr-FR" altLang="fr-FR" sz="1600"/>
              <a:t> dans la construction des savoirs.</a:t>
            </a:r>
            <a:endParaRPr lang="fr-FR" altLang="fr-FR" sz="1600">
              <a:effectLst>
                <a:outerShdw blurRad="38100" dist="38100" dir="2700000" algn="tl">
                  <a:srgbClr val="C0C0C0"/>
                </a:outerShdw>
              </a:effectLst>
            </a:endParaRPr>
          </a:p>
        </p:txBody>
      </p:sp>
      <p:sp>
        <p:nvSpPr>
          <p:cNvPr id="65554" name="Oval 18"/>
          <p:cNvSpPr>
            <a:spLocks noChangeArrowheads="1"/>
          </p:cNvSpPr>
          <p:nvPr/>
        </p:nvSpPr>
        <p:spPr bwMode="auto">
          <a:xfrm>
            <a:off x="1082675" y="755650"/>
            <a:ext cx="3692525" cy="5538788"/>
          </a:xfrm>
          <a:prstGeom prst="ellipse">
            <a:avLst/>
          </a:prstGeom>
          <a:solidFill>
            <a:schemeClr val="bg1"/>
          </a:solidFill>
          <a:ln w="9525"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endParaRPr lang="fr-FR" altLang="fr-FR" sz="1600"/>
          </a:p>
          <a:p>
            <a:r>
              <a:rPr lang="fr-FR" altLang="fr-FR" sz="1600"/>
              <a:t>Un comportement </a:t>
            </a:r>
            <a:r>
              <a:rPr lang="fr-FR" altLang="fr-FR" sz="1600" b="1"/>
              <a:t>détaché</a:t>
            </a:r>
            <a:r>
              <a:rPr lang="fr-FR" altLang="fr-FR" sz="1600"/>
              <a:t> consiste à rester «</a:t>
            </a:r>
            <a:r>
              <a:rPr lang="fr-FR" altLang="fr-FR" sz="1600" b="1">
                <a:effectLst>
                  <a:outerShdw blurRad="38100" dist="38100" dir="2700000" algn="tl">
                    <a:srgbClr val="C0C0C0"/>
                  </a:outerShdw>
                </a:effectLst>
              </a:rPr>
              <a:t>objectif</a:t>
            </a:r>
            <a:r>
              <a:rPr lang="fr-FR" altLang="fr-FR" sz="1600"/>
              <a:t>» et proche des «faits» et à </a:t>
            </a:r>
            <a:r>
              <a:rPr lang="fr-FR" altLang="fr-FR" sz="1600" b="1">
                <a:effectLst>
                  <a:outerShdw blurRad="38100" dist="38100" dir="2700000" algn="tl">
                    <a:srgbClr val="C0C0C0"/>
                  </a:outerShdw>
                </a:effectLst>
              </a:rPr>
              <a:t>défendre son opinion</a:t>
            </a:r>
            <a:r>
              <a:rPr lang="fr-FR" altLang="fr-FR" sz="1600"/>
              <a:t> à l’aide de la </a:t>
            </a:r>
            <a:r>
              <a:rPr lang="fr-FR" altLang="fr-FR" sz="1600" b="1">
                <a:effectLst>
                  <a:outerShdw blurRad="38100" dist="38100" dir="2700000" algn="tl">
                    <a:srgbClr val="C0C0C0"/>
                  </a:outerShdw>
                </a:effectLst>
              </a:rPr>
              <a:t>logique</a:t>
            </a:r>
            <a:r>
              <a:rPr lang="fr-FR" altLang="fr-FR" sz="1600"/>
              <a:t> en cherchant les failles des arguments d’autrui.</a:t>
            </a:r>
          </a:p>
          <a:p>
            <a:endParaRPr lang="fr-FR" altLang="fr-FR" sz="1600"/>
          </a:p>
          <a:p>
            <a:r>
              <a:rPr lang="fr-FR" altLang="fr-FR" sz="1600"/>
              <a:t>Un comportement </a:t>
            </a:r>
            <a:r>
              <a:rPr lang="fr-FR" altLang="fr-FR" sz="1600" b="1"/>
              <a:t>lié</a:t>
            </a:r>
            <a:r>
              <a:rPr lang="fr-FR" altLang="fr-FR" sz="1600"/>
              <a:t> consiste en une </a:t>
            </a:r>
            <a:r>
              <a:rPr lang="fr-FR" altLang="fr-FR" sz="1600" b="1">
                <a:effectLst>
                  <a:outerShdw blurRad="38100" dist="38100" dir="2700000" algn="tl">
                    <a:srgbClr val="C0C0C0"/>
                  </a:outerShdw>
                </a:effectLst>
              </a:rPr>
              <a:t>approche empathique</a:t>
            </a:r>
            <a:r>
              <a:rPr lang="fr-FR" altLang="fr-FR" sz="1600"/>
              <a:t> : le sujet accepte la </a:t>
            </a:r>
            <a:r>
              <a:rPr lang="fr-FR" altLang="fr-FR" sz="1600" b="1">
                <a:effectLst>
                  <a:outerShdw blurRad="38100" dist="38100" dir="2700000" algn="tl">
                    <a:srgbClr val="C0C0C0"/>
                  </a:outerShdw>
                </a:effectLst>
              </a:rPr>
              <a:t>subjectivité</a:t>
            </a:r>
            <a:r>
              <a:rPr lang="fr-FR" altLang="fr-FR" sz="1600"/>
              <a:t>, essaye d’</a:t>
            </a:r>
            <a:r>
              <a:rPr lang="fr-FR" altLang="fr-FR" sz="1600" b="1">
                <a:effectLst>
                  <a:outerShdw blurRad="38100" dist="38100" dir="2700000" algn="tl">
                    <a:srgbClr val="C0C0C0"/>
                  </a:outerShdw>
                </a:effectLst>
              </a:rPr>
              <a:t>écouter</a:t>
            </a:r>
            <a:r>
              <a:rPr lang="fr-FR" altLang="fr-FR" sz="1600"/>
              <a:t> et de poser des </a:t>
            </a:r>
            <a:r>
              <a:rPr lang="fr-FR" altLang="fr-FR" sz="1600" b="1">
                <a:effectLst>
                  <a:outerShdw blurRad="38100" dist="38100" dir="2700000" algn="tl">
                    <a:srgbClr val="C0C0C0"/>
                  </a:outerShdw>
                </a:effectLst>
              </a:rPr>
              <a:t>questions</a:t>
            </a:r>
            <a:r>
              <a:rPr lang="fr-FR" altLang="fr-FR" sz="1600"/>
              <a:t> afin de </a:t>
            </a:r>
            <a:r>
              <a:rPr lang="fr-FR" altLang="fr-FR" sz="1600" b="1">
                <a:effectLst>
                  <a:outerShdw blurRad="38100" dist="38100" dir="2700000" algn="tl">
                    <a:srgbClr val="C0C0C0"/>
                  </a:outerShdw>
                </a:effectLst>
              </a:rPr>
              <a:t>comprendre</a:t>
            </a:r>
            <a:r>
              <a:rPr lang="fr-FR" altLang="fr-FR" sz="1600"/>
              <a:t> le point de vue de l’autre. </a:t>
            </a:r>
            <a:endParaRPr lang="fr-FR" altLang="fr-FR" sz="1600">
              <a:effectLst>
                <a:outerShdw blurRad="38100" dist="38100" dir="2700000" algn="tl">
                  <a:srgbClr val="C0C0C0"/>
                </a:outerShdw>
              </a:effectLst>
            </a:endParaRPr>
          </a:p>
        </p:txBody>
      </p:sp>
      <p:sp>
        <p:nvSpPr>
          <p:cNvPr id="65555" name="Text Box 19"/>
          <p:cNvSpPr txBox="1">
            <a:spLocks noChangeArrowheads="1"/>
          </p:cNvSpPr>
          <p:nvPr/>
        </p:nvSpPr>
        <p:spPr bwMode="auto">
          <a:xfrm>
            <a:off x="-95250" y="3201988"/>
            <a:ext cx="11239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solidFill>
                  <a:srgbClr val="C57D01"/>
                </a:solidFill>
                <a:effectLst>
                  <a:outerShdw blurRad="38100" dist="38100" dir="2700000" algn="tl">
                    <a:srgbClr val="C0C0C0"/>
                  </a:outerShdw>
                </a:effectLst>
              </a:rPr>
              <a:t>Pourquoi</a:t>
            </a:r>
          </a:p>
        </p:txBody>
      </p:sp>
    </p:spTree>
    <p:extLst>
      <p:ext uri="{BB962C8B-B14F-4D97-AF65-F5344CB8AC3E}">
        <p14:creationId xmlns:p14="http://schemas.microsoft.com/office/powerpoint/2010/main" xmlns="" val="33593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5550"/>
                                        </p:tgtEl>
                                        <p:attrNameLst>
                                          <p:attrName>style.visibility</p:attrName>
                                        </p:attrNameLst>
                                      </p:cBhvr>
                                      <p:to>
                                        <p:strVal val="visible"/>
                                      </p:to>
                                    </p:set>
                                    <p:anim calcmode="lin" valueType="num">
                                      <p:cBhvr>
                                        <p:cTn id="7" dur="500" fill="hold"/>
                                        <p:tgtEl>
                                          <p:spTgt spid="65550"/>
                                        </p:tgtEl>
                                        <p:attrNameLst>
                                          <p:attrName>ppt_w</p:attrName>
                                        </p:attrNameLst>
                                      </p:cBhvr>
                                      <p:tavLst>
                                        <p:tav tm="0">
                                          <p:val>
                                            <p:fltVal val="0"/>
                                          </p:val>
                                        </p:tav>
                                        <p:tav tm="100000">
                                          <p:val>
                                            <p:strVal val="#ppt_w"/>
                                          </p:val>
                                        </p:tav>
                                      </p:tavLst>
                                    </p:anim>
                                    <p:anim calcmode="lin" valueType="num">
                                      <p:cBhvr>
                                        <p:cTn id="8" dur="500" fill="hold"/>
                                        <p:tgtEl>
                                          <p:spTgt spid="65550"/>
                                        </p:tgtEl>
                                        <p:attrNameLst>
                                          <p:attrName>ppt_h</p:attrName>
                                        </p:attrNameLst>
                                      </p:cBhvr>
                                      <p:tavLst>
                                        <p:tav tm="0">
                                          <p:val>
                                            <p:fltVal val="0"/>
                                          </p:val>
                                        </p:tav>
                                        <p:tav tm="100000">
                                          <p:val>
                                            <p:strVal val="#ppt_h"/>
                                          </p:val>
                                        </p:tav>
                                      </p:tavLst>
                                    </p:anim>
                                    <p:animEffect transition="in" filter="fade">
                                      <p:cBhvr>
                                        <p:cTn id="9" dur="500"/>
                                        <p:tgtEl>
                                          <p:spTgt spid="655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xit" presetSubtype="16" fill="hold" grpId="1" nodeType="clickEffect">
                                  <p:stCondLst>
                                    <p:cond delay="0"/>
                                  </p:stCondLst>
                                  <p:childTnLst>
                                    <p:animEffect transition="out" filter="box(in)">
                                      <p:cBhvr>
                                        <p:cTn id="13" dur="500"/>
                                        <p:tgtEl>
                                          <p:spTgt spid="65550"/>
                                        </p:tgtEl>
                                      </p:cBhvr>
                                    </p:animEffect>
                                    <p:set>
                                      <p:cBhvr>
                                        <p:cTn id="14" dur="1" fill="hold">
                                          <p:stCondLst>
                                            <p:cond delay="499"/>
                                          </p:stCondLst>
                                        </p:cTn>
                                        <p:tgtEl>
                                          <p:spTgt spid="65550"/>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65551"/>
                                        </p:tgtEl>
                                        <p:attrNameLst>
                                          <p:attrName>style.visibility</p:attrName>
                                        </p:attrNameLst>
                                      </p:cBhvr>
                                      <p:to>
                                        <p:strVal val="visible"/>
                                      </p:to>
                                    </p:set>
                                    <p:anim calcmode="lin" valueType="num">
                                      <p:cBhvr>
                                        <p:cTn id="19" dur="500" fill="hold"/>
                                        <p:tgtEl>
                                          <p:spTgt spid="65551"/>
                                        </p:tgtEl>
                                        <p:attrNameLst>
                                          <p:attrName>ppt_w</p:attrName>
                                        </p:attrNameLst>
                                      </p:cBhvr>
                                      <p:tavLst>
                                        <p:tav tm="0">
                                          <p:val>
                                            <p:fltVal val="0"/>
                                          </p:val>
                                        </p:tav>
                                        <p:tav tm="100000">
                                          <p:val>
                                            <p:strVal val="#ppt_w"/>
                                          </p:val>
                                        </p:tav>
                                      </p:tavLst>
                                    </p:anim>
                                    <p:anim calcmode="lin" valueType="num">
                                      <p:cBhvr>
                                        <p:cTn id="20" dur="500" fill="hold"/>
                                        <p:tgtEl>
                                          <p:spTgt spid="65551"/>
                                        </p:tgtEl>
                                        <p:attrNameLst>
                                          <p:attrName>ppt_h</p:attrName>
                                        </p:attrNameLst>
                                      </p:cBhvr>
                                      <p:tavLst>
                                        <p:tav tm="0">
                                          <p:val>
                                            <p:fltVal val="0"/>
                                          </p:val>
                                        </p:tav>
                                        <p:tav tm="100000">
                                          <p:val>
                                            <p:strVal val="#ppt_h"/>
                                          </p:val>
                                        </p:tav>
                                      </p:tavLst>
                                    </p:anim>
                                    <p:animEffect transition="in" filter="fade">
                                      <p:cBhvr>
                                        <p:cTn id="21" dur="500"/>
                                        <p:tgtEl>
                                          <p:spTgt spid="6555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xit" presetSubtype="16" fill="hold" grpId="1" nodeType="clickEffect">
                                  <p:stCondLst>
                                    <p:cond delay="0"/>
                                  </p:stCondLst>
                                  <p:childTnLst>
                                    <p:animEffect transition="out" filter="box(in)">
                                      <p:cBhvr>
                                        <p:cTn id="25" dur="500"/>
                                        <p:tgtEl>
                                          <p:spTgt spid="65551"/>
                                        </p:tgtEl>
                                      </p:cBhvr>
                                    </p:animEffect>
                                    <p:set>
                                      <p:cBhvr>
                                        <p:cTn id="26" dur="1" fill="hold">
                                          <p:stCondLst>
                                            <p:cond delay="499"/>
                                          </p:stCondLst>
                                        </p:cTn>
                                        <p:tgtEl>
                                          <p:spTgt spid="65551"/>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65553"/>
                                        </p:tgtEl>
                                        <p:attrNameLst>
                                          <p:attrName>style.visibility</p:attrName>
                                        </p:attrNameLst>
                                      </p:cBhvr>
                                      <p:to>
                                        <p:strVal val="visible"/>
                                      </p:to>
                                    </p:set>
                                    <p:anim calcmode="lin" valueType="num">
                                      <p:cBhvr>
                                        <p:cTn id="31" dur="500" fill="hold"/>
                                        <p:tgtEl>
                                          <p:spTgt spid="65553"/>
                                        </p:tgtEl>
                                        <p:attrNameLst>
                                          <p:attrName>ppt_w</p:attrName>
                                        </p:attrNameLst>
                                      </p:cBhvr>
                                      <p:tavLst>
                                        <p:tav tm="0">
                                          <p:val>
                                            <p:fltVal val="0"/>
                                          </p:val>
                                        </p:tav>
                                        <p:tav tm="100000">
                                          <p:val>
                                            <p:strVal val="#ppt_w"/>
                                          </p:val>
                                        </p:tav>
                                      </p:tavLst>
                                    </p:anim>
                                    <p:anim calcmode="lin" valueType="num">
                                      <p:cBhvr>
                                        <p:cTn id="32" dur="500" fill="hold"/>
                                        <p:tgtEl>
                                          <p:spTgt spid="65553"/>
                                        </p:tgtEl>
                                        <p:attrNameLst>
                                          <p:attrName>ppt_h</p:attrName>
                                        </p:attrNameLst>
                                      </p:cBhvr>
                                      <p:tavLst>
                                        <p:tav tm="0">
                                          <p:val>
                                            <p:fltVal val="0"/>
                                          </p:val>
                                        </p:tav>
                                        <p:tav tm="100000">
                                          <p:val>
                                            <p:strVal val="#ppt_h"/>
                                          </p:val>
                                        </p:tav>
                                      </p:tavLst>
                                    </p:anim>
                                    <p:animEffect transition="in" filter="fade">
                                      <p:cBhvr>
                                        <p:cTn id="33" dur="500"/>
                                        <p:tgtEl>
                                          <p:spTgt spid="6555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65553"/>
                                        </p:tgtEl>
                                      </p:cBhvr>
                                    </p:animEffect>
                                    <p:set>
                                      <p:cBhvr>
                                        <p:cTn id="38" dur="1" fill="hold">
                                          <p:stCondLst>
                                            <p:cond delay="499"/>
                                          </p:stCondLst>
                                        </p:cTn>
                                        <p:tgtEl>
                                          <p:spTgt spid="65553"/>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65554"/>
                                        </p:tgtEl>
                                        <p:attrNameLst>
                                          <p:attrName>style.visibility</p:attrName>
                                        </p:attrNameLst>
                                      </p:cBhvr>
                                      <p:to>
                                        <p:strVal val="visible"/>
                                      </p:to>
                                    </p:set>
                                    <p:anim calcmode="lin" valueType="num">
                                      <p:cBhvr>
                                        <p:cTn id="43" dur="500" fill="hold"/>
                                        <p:tgtEl>
                                          <p:spTgt spid="65554"/>
                                        </p:tgtEl>
                                        <p:attrNameLst>
                                          <p:attrName>ppt_w</p:attrName>
                                        </p:attrNameLst>
                                      </p:cBhvr>
                                      <p:tavLst>
                                        <p:tav tm="0">
                                          <p:val>
                                            <p:fltVal val="0"/>
                                          </p:val>
                                        </p:tav>
                                        <p:tav tm="100000">
                                          <p:val>
                                            <p:strVal val="#ppt_w"/>
                                          </p:val>
                                        </p:tav>
                                      </p:tavLst>
                                    </p:anim>
                                    <p:anim calcmode="lin" valueType="num">
                                      <p:cBhvr>
                                        <p:cTn id="44" dur="500" fill="hold"/>
                                        <p:tgtEl>
                                          <p:spTgt spid="65554"/>
                                        </p:tgtEl>
                                        <p:attrNameLst>
                                          <p:attrName>ppt_h</p:attrName>
                                        </p:attrNameLst>
                                      </p:cBhvr>
                                      <p:tavLst>
                                        <p:tav tm="0">
                                          <p:val>
                                            <p:fltVal val="0"/>
                                          </p:val>
                                        </p:tav>
                                        <p:tav tm="100000">
                                          <p:val>
                                            <p:strVal val="#ppt_h"/>
                                          </p:val>
                                        </p:tav>
                                      </p:tavLst>
                                    </p:anim>
                                    <p:animEffect transition="in" filter="fade">
                                      <p:cBhvr>
                                        <p:cTn id="45" dur="500"/>
                                        <p:tgtEl>
                                          <p:spTgt spid="65554"/>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xit" presetSubtype="16" fill="hold" grpId="1" nodeType="clickEffect">
                                  <p:stCondLst>
                                    <p:cond delay="0"/>
                                  </p:stCondLst>
                                  <p:childTnLst>
                                    <p:animEffect transition="out" filter="box(in)">
                                      <p:cBhvr>
                                        <p:cTn id="49" dur="500"/>
                                        <p:tgtEl>
                                          <p:spTgt spid="65554"/>
                                        </p:tgtEl>
                                      </p:cBhvr>
                                    </p:animEffect>
                                    <p:set>
                                      <p:cBhvr>
                                        <p:cTn id="50" dur="1" fill="hold">
                                          <p:stCondLst>
                                            <p:cond delay="499"/>
                                          </p:stCondLst>
                                        </p:cTn>
                                        <p:tgtEl>
                                          <p:spTgt spid="655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0" grpId="0" animBg="1"/>
      <p:bldP spid="65550" grpId="1" animBg="1"/>
      <p:bldP spid="65551" grpId="0" animBg="1"/>
      <p:bldP spid="65551" grpId="1" animBg="1"/>
      <p:bldP spid="65553" grpId="0" animBg="1"/>
      <p:bldP spid="65553" grpId="1" animBg="1"/>
      <p:bldP spid="65554" grpId="0" animBg="1"/>
      <p:bldP spid="65554"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3"/>
          <p:cNvSpPr>
            <a:spLocks noGrp="1"/>
          </p:cNvSpPr>
          <p:nvPr>
            <p:ph type="dt" sz="half" idx="10"/>
          </p:nvPr>
        </p:nvSpPr>
        <p:spPr/>
        <p:txBody>
          <a:bodyPr/>
          <a:lstStyle/>
          <a:p>
            <a:r>
              <a:rPr lang="fr-FR" altLang="fr-FR" smtClean="0"/>
              <a:t>R3-MS3-RH - 2014</a:t>
            </a:r>
            <a:endParaRPr lang="fr-FR" altLang="fr-FR"/>
          </a:p>
        </p:txBody>
      </p:sp>
      <p:sp>
        <p:nvSpPr>
          <p:cNvPr id="6" name="Espace réservé du pied de page 4"/>
          <p:cNvSpPr>
            <a:spLocks noGrp="1"/>
          </p:cNvSpPr>
          <p:nvPr>
            <p:ph type="ftr" sz="quarter" idx="11"/>
          </p:nvPr>
        </p:nvSpPr>
        <p:spPr/>
        <p:txBody>
          <a:bodyPr/>
          <a:lstStyle/>
          <a:p>
            <a:r>
              <a:rPr lang="fr-FR" altLang="fr-FR" smtClean="0"/>
              <a:t>tice n2 : plateforme</a:t>
            </a:r>
            <a:endParaRPr lang="fr-FR" altLang="fr-FR"/>
          </a:p>
        </p:txBody>
      </p:sp>
      <p:sp>
        <p:nvSpPr>
          <p:cNvPr id="7" name="Espace réservé du numéro de diapositive 5"/>
          <p:cNvSpPr>
            <a:spLocks noGrp="1"/>
          </p:cNvSpPr>
          <p:nvPr>
            <p:ph type="sldNum" sz="quarter" idx="12"/>
          </p:nvPr>
        </p:nvSpPr>
        <p:spPr/>
        <p:txBody>
          <a:bodyPr/>
          <a:lstStyle/>
          <a:p>
            <a:fld id="{771713B5-ACA5-44F8-9DFC-E42C8B9F526D}" type="slidenum">
              <a:rPr lang="fr-FR" altLang="fr-FR"/>
              <a:pPr/>
              <a:t>12</a:t>
            </a:fld>
            <a:endParaRPr lang="fr-FR" altLang="fr-FR"/>
          </a:p>
        </p:txBody>
      </p:sp>
      <p:sp>
        <p:nvSpPr>
          <p:cNvPr id="68610" name="Rectangle 2"/>
          <p:cNvSpPr>
            <a:spLocks noGrp="1" noChangeArrowheads="1"/>
          </p:cNvSpPr>
          <p:nvPr>
            <p:ph type="title"/>
          </p:nvPr>
        </p:nvSpPr>
        <p:spPr/>
        <p:txBody>
          <a:bodyPr/>
          <a:lstStyle/>
          <a:p>
            <a:r>
              <a:rPr lang="fr-FR" altLang="fr-FR" sz="4000"/>
              <a:t>La technologie derrière Moodle</a:t>
            </a:r>
          </a:p>
        </p:txBody>
      </p:sp>
      <p:pic>
        <p:nvPicPr>
          <p:cNvPr id="68620" name="Picture 12" descr="Moodle_technique"/>
          <p:cNvPicPr>
            <a:picLocks noGrp="1" noChangeAspect="1" noChangeArrowheads="1"/>
          </p:cNvPicPr>
          <p:nvPr>
            <p:ph idx="1"/>
          </p:nvPr>
        </p:nvPicPr>
        <p:blipFill>
          <a:blip r:embed="rId3">
            <a:extLst>
              <a:ext uri="{28A0092B-C50C-407E-A947-70E740481C1C}">
                <a14:useLocalDpi xmlns:a14="http://schemas.microsoft.com/office/drawing/2010/main" xmlns="" val="0"/>
              </a:ext>
            </a:extLst>
          </a:blip>
          <a:srcRect/>
          <a:stretch>
            <a:fillRect/>
          </a:stretch>
        </p:blipFill>
        <p:spPr>
          <a:xfrm>
            <a:off x="1401763" y="728663"/>
            <a:ext cx="7239000" cy="571182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68621" name="Text Box 13"/>
          <p:cNvSpPr txBox="1">
            <a:spLocks noChangeArrowheads="1"/>
          </p:cNvSpPr>
          <p:nvPr/>
        </p:nvSpPr>
        <p:spPr bwMode="auto">
          <a:xfrm>
            <a:off x="-114300" y="3916363"/>
            <a:ext cx="1181100" cy="3508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1700">
                <a:solidFill>
                  <a:srgbClr val="C57D01"/>
                </a:solidFill>
                <a:effectLst>
                  <a:outerShdw blurRad="38100" dist="38100" dir="2700000" algn="tl">
                    <a:srgbClr val="C0C0C0"/>
                  </a:outerShdw>
                </a:effectLst>
              </a:rPr>
              <a:t>Comment</a:t>
            </a:r>
          </a:p>
        </p:txBody>
      </p:sp>
    </p:spTree>
    <p:extLst>
      <p:ext uri="{BB962C8B-B14F-4D97-AF65-F5344CB8AC3E}">
        <p14:creationId xmlns:p14="http://schemas.microsoft.com/office/powerpoint/2010/main" xmlns="" val="2490045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13899" t="11670" r="14785" b="9747"/>
          <a:stretch/>
        </p:blipFill>
        <p:spPr bwMode="auto">
          <a:xfrm>
            <a:off x="103813" y="868103"/>
            <a:ext cx="8814418" cy="5463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itre 1"/>
          <p:cNvSpPr>
            <a:spLocks noGrp="1"/>
          </p:cNvSpPr>
          <p:nvPr>
            <p:ph type="title"/>
          </p:nvPr>
        </p:nvSpPr>
        <p:spPr/>
        <p:txBody>
          <a:bodyPr/>
          <a:lstStyle/>
          <a:p>
            <a:r>
              <a:rPr lang="fr-FR" dirty="0" smtClean="0"/>
              <a:t>Critères de comparaison (OVAREP)</a:t>
            </a:r>
            <a:endParaRPr lang="fr-FR" dirty="0"/>
          </a:p>
        </p:txBody>
      </p:sp>
    </p:spTree>
    <p:extLst>
      <p:ext uri="{BB962C8B-B14F-4D97-AF65-F5344CB8AC3E}">
        <p14:creationId xmlns:p14="http://schemas.microsoft.com/office/powerpoint/2010/main" xmlns="" val="2278635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Panorama des plateformes</a:t>
            </a:r>
            <a:endParaRPr lang="fr-FR" dirty="0"/>
          </a:p>
        </p:txBody>
      </p:sp>
      <p:sp>
        <p:nvSpPr>
          <p:cNvPr id="3" name="Espace réservé du contenu 2"/>
          <p:cNvSpPr>
            <a:spLocks noGrp="1"/>
          </p:cNvSpPr>
          <p:nvPr>
            <p:ph idx="1"/>
          </p:nvPr>
        </p:nvSpPr>
        <p:spPr/>
        <p:txBody>
          <a:bodyPr/>
          <a:lstStyle/>
          <a:p>
            <a:endParaRPr lang="fr-FR"/>
          </a:p>
        </p:txBody>
      </p:sp>
      <p:sp>
        <p:nvSpPr>
          <p:cNvPr id="4" name="Espace réservé de la date 3"/>
          <p:cNvSpPr>
            <a:spLocks noGrp="1"/>
          </p:cNvSpPr>
          <p:nvPr>
            <p:ph type="dt" sz="half" idx="10"/>
          </p:nvPr>
        </p:nvSpPr>
        <p:spPr/>
        <p:txBody>
          <a:bodyPr/>
          <a:lstStyle/>
          <a:p>
            <a:r>
              <a:rPr lang="fr-FR" smtClean="0"/>
              <a:t>R3-MS3-RH - 2014</a:t>
            </a:r>
            <a:endParaRPr lang="fr-FR"/>
          </a:p>
        </p:txBody>
      </p:sp>
      <p:sp>
        <p:nvSpPr>
          <p:cNvPr id="5" name="Espace réservé du pied de page 4"/>
          <p:cNvSpPr>
            <a:spLocks noGrp="1"/>
          </p:cNvSpPr>
          <p:nvPr>
            <p:ph type="ftr" sz="quarter" idx="11"/>
          </p:nvPr>
        </p:nvSpPr>
        <p:spPr/>
        <p:txBody>
          <a:bodyPr/>
          <a:lstStyle/>
          <a:p>
            <a:r>
              <a:rPr lang="fr-FR" smtClean="0"/>
              <a:t>tice n2 : plateforme</a:t>
            </a:r>
            <a:endParaRPr lang="fr-FR"/>
          </a:p>
        </p:txBody>
      </p:sp>
      <p:sp>
        <p:nvSpPr>
          <p:cNvPr id="6" name="Espace réservé du numéro de diapositive 5"/>
          <p:cNvSpPr>
            <a:spLocks noGrp="1"/>
          </p:cNvSpPr>
          <p:nvPr>
            <p:ph type="sldNum" sz="quarter" idx="12"/>
          </p:nvPr>
        </p:nvSpPr>
        <p:spPr/>
        <p:txBody>
          <a:bodyPr/>
          <a:lstStyle/>
          <a:p>
            <a:fld id="{918429D6-AEBA-CB49-B91E-A0325D11F9CC}" type="slidenum">
              <a:rPr lang="fr-FR" smtClean="0"/>
              <a:pPr/>
              <a:t>14</a:t>
            </a:fld>
            <a:endParaRPr lang="fr-FR"/>
          </a:p>
        </p:txBody>
      </p:sp>
    </p:spTree>
    <p:extLst>
      <p:ext uri="{BB962C8B-B14F-4D97-AF65-F5344CB8AC3E}">
        <p14:creationId xmlns:p14="http://schemas.microsoft.com/office/powerpoint/2010/main" xmlns="" val="400292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Plateforme : définition</a:t>
            </a:r>
          </a:p>
          <a:p>
            <a:r>
              <a:rPr lang="fr-FR" dirty="0"/>
              <a:t>Plateforme : </a:t>
            </a:r>
            <a:r>
              <a:rPr lang="fr-FR" dirty="0" smtClean="0"/>
              <a:t>fonctionnalités</a:t>
            </a:r>
            <a:endParaRPr lang="fr-FR" dirty="0"/>
          </a:p>
          <a:p>
            <a:r>
              <a:rPr lang="fr-FR" dirty="0" smtClean="0"/>
              <a:t>Plateforme : pourquoi faire ?</a:t>
            </a:r>
          </a:p>
          <a:p>
            <a:r>
              <a:rPr lang="fr-FR" dirty="0" smtClean="0"/>
              <a:t>Plateforme : panorama</a:t>
            </a:r>
          </a:p>
          <a:p>
            <a:r>
              <a:rPr lang="fr-FR" dirty="0" err="1" smtClean="0"/>
              <a:t>Moodle</a:t>
            </a:r>
            <a:r>
              <a:rPr lang="fr-FR" dirty="0" smtClean="0"/>
              <a:t> </a:t>
            </a:r>
            <a:r>
              <a:rPr lang="fr-FR" dirty="0" err="1" smtClean="0"/>
              <a:t>quezaquo</a:t>
            </a:r>
            <a:r>
              <a:rPr lang="fr-FR" dirty="0" smtClean="0"/>
              <a:t> ?</a:t>
            </a:r>
            <a:endParaRPr lang="fr-FR" dirty="0"/>
          </a:p>
        </p:txBody>
      </p:sp>
      <p:sp>
        <p:nvSpPr>
          <p:cNvPr id="3" name="Espace réservé de la date 2"/>
          <p:cNvSpPr>
            <a:spLocks noGrp="1"/>
          </p:cNvSpPr>
          <p:nvPr>
            <p:ph type="dt" sz="half" idx="10"/>
          </p:nvPr>
        </p:nvSpPr>
        <p:spPr/>
        <p:txBody>
          <a:bodyPr/>
          <a:lstStyle/>
          <a:p>
            <a:r>
              <a:rPr lang="fr-FR" smtClean="0"/>
              <a:t>R3-MS3-RH - 2014</a:t>
            </a:r>
            <a:endParaRPr lang="fr-FR"/>
          </a:p>
        </p:txBody>
      </p:sp>
      <p:sp>
        <p:nvSpPr>
          <p:cNvPr id="4" name="Espace réservé du pied de page 3"/>
          <p:cNvSpPr>
            <a:spLocks noGrp="1"/>
          </p:cNvSpPr>
          <p:nvPr>
            <p:ph type="ftr" sz="quarter" idx="11"/>
          </p:nvPr>
        </p:nvSpPr>
        <p:spPr/>
        <p:txBody>
          <a:bodyPr/>
          <a:lstStyle/>
          <a:p>
            <a:r>
              <a:rPr lang="fr-FR" smtClean="0"/>
              <a:t>tice n2 : plateforme</a:t>
            </a:r>
            <a:endParaRPr lang="fr-FR" dirty="0" smtClean="0"/>
          </a:p>
        </p:txBody>
      </p:sp>
      <p:sp>
        <p:nvSpPr>
          <p:cNvPr id="5" name="Espace réservé du numéro de diapositive 4"/>
          <p:cNvSpPr>
            <a:spLocks noGrp="1"/>
          </p:cNvSpPr>
          <p:nvPr>
            <p:ph type="sldNum" sz="quarter" idx="12"/>
          </p:nvPr>
        </p:nvSpPr>
        <p:spPr/>
        <p:txBody>
          <a:bodyPr/>
          <a:lstStyle/>
          <a:p>
            <a:fld id="{8673F2F1-F194-9F47-8A1D-367BB5497899}" type="slidenum">
              <a:rPr lang="fr-FR" smtClean="0"/>
              <a:pPr/>
              <a:t>2</a:t>
            </a:fld>
            <a:endParaRPr lang="fr-FR"/>
          </a:p>
        </p:txBody>
      </p:sp>
      <p:sp>
        <p:nvSpPr>
          <p:cNvPr id="6" name="Titre 5"/>
          <p:cNvSpPr>
            <a:spLocks noGrp="1"/>
          </p:cNvSpPr>
          <p:nvPr>
            <p:ph type="title"/>
          </p:nvPr>
        </p:nvSpPr>
        <p:spPr/>
        <p:txBody>
          <a:bodyPr/>
          <a:lstStyle/>
          <a:p>
            <a:r>
              <a:rPr lang="fr-FR" dirty="0" smtClean="0"/>
              <a:t>Sommaire</a:t>
            </a:r>
            <a:endParaRPr lang="fr-FR" dirty="0"/>
          </a:p>
        </p:txBody>
      </p:sp>
    </p:spTree>
    <p:extLst>
      <p:ext uri="{BB962C8B-B14F-4D97-AF65-F5344CB8AC3E}">
        <p14:creationId xmlns:p14="http://schemas.microsoft.com/office/powerpoint/2010/main" xmlns="" val="1784537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quarter" idx="10"/>
          </p:nvPr>
        </p:nvSpPr>
        <p:spPr/>
        <p:txBody>
          <a:bodyPr/>
          <a:lstStyle/>
          <a:p>
            <a:pPr>
              <a:defRPr/>
            </a:pPr>
            <a:r>
              <a:rPr lang="fr-FR" altLang="fr-FR" smtClean="0"/>
              <a:t>R3-MS3-RH - 2014</a:t>
            </a:r>
            <a:endParaRPr lang="fr-FR" altLang="en-US"/>
          </a:p>
        </p:txBody>
      </p:sp>
      <p:sp>
        <p:nvSpPr>
          <p:cNvPr id="5" name="Espace réservé du pied de page 4"/>
          <p:cNvSpPr>
            <a:spLocks noGrp="1"/>
          </p:cNvSpPr>
          <p:nvPr>
            <p:ph type="ftr" sz="quarter" idx="11"/>
          </p:nvPr>
        </p:nvSpPr>
        <p:spPr/>
        <p:txBody>
          <a:bodyPr/>
          <a:lstStyle/>
          <a:p>
            <a:pPr>
              <a:defRPr/>
            </a:pPr>
            <a:r>
              <a:rPr lang="fr-FR" altLang="en-US" smtClean="0"/>
              <a:t>tice n2 : plateforme</a:t>
            </a:r>
            <a:endParaRPr lang="fr-FR" altLang="en-US"/>
          </a:p>
        </p:txBody>
      </p:sp>
      <p:sp>
        <p:nvSpPr>
          <p:cNvPr id="9220" name="Rectangle 2"/>
          <p:cNvSpPr>
            <a:spLocks noGrp="1" noChangeArrowheads="1"/>
          </p:cNvSpPr>
          <p:nvPr>
            <p:ph type="title"/>
          </p:nvPr>
        </p:nvSpPr>
        <p:spPr/>
        <p:txBody>
          <a:bodyPr/>
          <a:lstStyle/>
          <a:p>
            <a:pPr eaLnBrk="1" hangingPunct="1"/>
            <a:r>
              <a:rPr lang="fr-FR" altLang="fr-FR" b="1" dirty="0" smtClean="0"/>
              <a:t>Plateformes et SCORM</a:t>
            </a:r>
          </a:p>
        </p:txBody>
      </p:sp>
      <p:sp>
        <p:nvSpPr>
          <p:cNvPr id="9221" name="Rectangle 3"/>
          <p:cNvSpPr>
            <a:spLocks noGrp="1" noChangeArrowheads="1"/>
          </p:cNvSpPr>
          <p:nvPr>
            <p:ph type="body" idx="1"/>
          </p:nvPr>
        </p:nvSpPr>
        <p:spPr/>
        <p:txBody>
          <a:bodyPr>
            <a:noAutofit/>
          </a:bodyPr>
          <a:lstStyle/>
          <a:p>
            <a:pPr>
              <a:lnSpc>
                <a:spcPct val="90000"/>
              </a:lnSpc>
            </a:pPr>
            <a:r>
              <a:rPr lang="fr-FR" altLang="fr-FR" dirty="0" smtClean="0"/>
              <a:t>Plateforme : site web qui héberge des contenus pédagogiques organisés et contrôle accès à ces ressources ;</a:t>
            </a:r>
          </a:p>
          <a:p>
            <a:pPr>
              <a:lnSpc>
                <a:spcPct val="90000"/>
              </a:lnSpc>
            </a:pPr>
            <a:r>
              <a:rPr lang="fr-FR" altLang="fr-FR" dirty="0" smtClean="0"/>
              <a:t>Logiciel central dans le dispositif de formation</a:t>
            </a:r>
          </a:p>
          <a:p>
            <a:pPr eaLnBrk="1" hangingPunct="1">
              <a:lnSpc>
                <a:spcPct val="90000"/>
              </a:lnSpc>
            </a:pPr>
            <a:r>
              <a:rPr lang="fr-FR" altLang="fr-FR" dirty="0" smtClean="0"/>
              <a:t>Plateforme et interopérabilité : norme </a:t>
            </a:r>
            <a:r>
              <a:rPr lang="fr-FR" altLang="fr-FR" dirty="0" err="1" smtClean="0"/>
              <a:t>Scorm</a:t>
            </a:r>
            <a:endParaRPr lang="fr-FR" altLang="fr-FR" dirty="0" smtClean="0"/>
          </a:p>
          <a:p>
            <a:pPr eaLnBrk="1" hangingPunct="1">
              <a:lnSpc>
                <a:spcPct val="90000"/>
              </a:lnSpc>
            </a:pPr>
            <a:r>
              <a:rPr lang="fr-FR" altLang="fr-FR" dirty="0" smtClean="0"/>
              <a:t>SCORM (</a:t>
            </a:r>
            <a:r>
              <a:rPr lang="fr-FR" altLang="fr-FR" dirty="0" err="1" smtClean="0"/>
              <a:t>Sharable</a:t>
            </a:r>
            <a:r>
              <a:rPr lang="fr-FR" altLang="fr-FR" dirty="0" smtClean="0"/>
              <a:t> Content Object Reference Model) est une spécification permettant de créer des objets pédagogiques structurés </a:t>
            </a:r>
          </a:p>
          <a:p>
            <a:pPr eaLnBrk="1" hangingPunct="1">
              <a:lnSpc>
                <a:spcPct val="90000"/>
              </a:lnSpc>
            </a:pPr>
            <a:r>
              <a:rPr lang="fr-FR" altLang="fr-FR" dirty="0" smtClean="0"/>
              <a:t>Permet de trouver, importer, partager, réutiliser, et exporter les contenus d'apprentissage, de manière normalisée.</a:t>
            </a:r>
            <a:br>
              <a:rPr lang="fr-FR" altLang="fr-FR" dirty="0" smtClean="0"/>
            </a:br>
            <a:endParaRPr lang="fr-FR" altLang="fr-FR" dirty="0" smtClean="0"/>
          </a:p>
        </p:txBody>
      </p:sp>
      <p:sp>
        <p:nvSpPr>
          <p:cNvPr id="2" name="Espace réservé du numéro de diapositive 1"/>
          <p:cNvSpPr>
            <a:spLocks noGrp="1"/>
          </p:cNvSpPr>
          <p:nvPr>
            <p:ph type="sldNum" sz="quarter" idx="12"/>
          </p:nvPr>
        </p:nvSpPr>
        <p:spPr/>
        <p:txBody>
          <a:bodyPr/>
          <a:lstStyle/>
          <a:p>
            <a:fld id="{918429D6-AEBA-CB49-B91E-A0325D11F9CC}" type="slidenum">
              <a:rPr lang="fr-FR" smtClean="0"/>
              <a:pPr/>
              <a:t>3</a:t>
            </a:fld>
            <a:endParaRPr lang="fr-FR"/>
          </a:p>
        </p:txBody>
      </p:sp>
    </p:spTree>
    <p:extLst>
      <p:ext uri="{BB962C8B-B14F-4D97-AF65-F5344CB8AC3E}">
        <p14:creationId xmlns:p14="http://schemas.microsoft.com/office/powerpoint/2010/main" xmlns="" val="666291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normAutofit/>
          </a:bodyPr>
          <a:lstStyle/>
          <a:p>
            <a:r>
              <a:rPr lang="fr-FR" altLang="fr-FR" b="1" dirty="0" smtClean="0"/>
              <a:t>Enseignant vs Etudiant</a:t>
            </a:r>
            <a:endParaRPr lang="fr-FR" altLang="fr-FR" b="1" dirty="0"/>
          </a:p>
        </p:txBody>
      </p:sp>
      <p:sp>
        <p:nvSpPr>
          <p:cNvPr id="11267" name="Rectangle 4"/>
          <p:cNvSpPr>
            <a:spLocks noGrp="1" noChangeArrowheads="1"/>
          </p:cNvSpPr>
          <p:nvPr>
            <p:ph idx="1"/>
          </p:nvPr>
        </p:nvSpPr>
        <p:spPr/>
        <p:txBody>
          <a:bodyPr>
            <a:normAutofit fontScale="92500" lnSpcReduction="20000"/>
          </a:bodyPr>
          <a:lstStyle/>
          <a:p>
            <a:pPr>
              <a:defRPr/>
            </a:pPr>
            <a:r>
              <a:rPr lang="fr-FR" dirty="0">
                <a:latin typeface="Arial" panose="020B0604020202020204" pitchFamily="34" charset="0"/>
                <a:cs typeface="Arial" panose="020B0604020202020204" pitchFamily="34" charset="0"/>
              </a:rPr>
              <a:t>L’enseignant </a:t>
            </a:r>
          </a:p>
          <a:p>
            <a:pPr lvl="1">
              <a:defRPr/>
            </a:pPr>
            <a:r>
              <a:rPr lang="fr-FR" dirty="0" smtClean="0">
                <a:latin typeface="Arial" panose="020B0604020202020204" pitchFamily="34" charset="0"/>
                <a:cs typeface="Arial" panose="020B0604020202020204" pitchFamily="34" charset="0"/>
              </a:rPr>
              <a:t>crée </a:t>
            </a:r>
            <a:r>
              <a:rPr lang="fr-FR" dirty="0">
                <a:latin typeface="Arial" panose="020B0604020202020204" pitchFamily="34" charset="0"/>
                <a:cs typeface="Arial" panose="020B0604020202020204" pitchFamily="34" charset="0"/>
              </a:rPr>
              <a:t>des parcours pédagogiques types et individualisés de son enseignement, </a:t>
            </a:r>
          </a:p>
          <a:p>
            <a:pPr lvl="1">
              <a:defRPr/>
            </a:pPr>
            <a:r>
              <a:rPr lang="fr-FR" dirty="0">
                <a:latin typeface="Arial" panose="020B0604020202020204" pitchFamily="34" charset="0"/>
                <a:cs typeface="Arial" panose="020B0604020202020204" pitchFamily="34" charset="0"/>
              </a:rPr>
              <a:t>incorpore des ressources pédagogiques multimédias </a:t>
            </a:r>
          </a:p>
          <a:p>
            <a:pPr lvl="1">
              <a:defRPr/>
            </a:pPr>
            <a:r>
              <a:rPr lang="fr-FR" dirty="0">
                <a:latin typeface="Arial" panose="020B0604020202020204" pitchFamily="34" charset="0"/>
                <a:cs typeface="Arial" panose="020B0604020202020204" pitchFamily="34" charset="0"/>
              </a:rPr>
              <a:t>effectue un suivi des activités des étudiants</a:t>
            </a:r>
            <a:r>
              <a:rPr lang="fr-FR" dirty="0" smtClean="0">
                <a:latin typeface="Arial" panose="020B0604020202020204" pitchFamily="34" charset="0"/>
                <a:cs typeface="Arial" panose="020B0604020202020204" pitchFamily="34" charset="0"/>
              </a:rPr>
              <a:t>.</a:t>
            </a:r>
          </a:p>
          <a:p>
            <a:r>
              <a:rPr lang="fr-FR" altLang="fr-FR" dirty="0">
                <a:latin typeface="Arial" panose="020B0604020202020204" pitchFamily="34" charset="0"/>
                <a:cs typeface="Arial" panose="020B0604020202020204" pitchFamily="34" charset="0"/>
              </a:rPr>
              <a:t>L’étudiant </a:t>
            </a:r>
            <a:endParaRPr lang="fr-FR" altLang="fr-FR" dirty="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fr-FR" altLang="fr-FR" dirty="0" smtClean="0">
                <a:latin typeface="Arial" panose="020B0604020202020204" pitchFamily="34" charset="0"/>
                <a:cs typeface="Arial" panose="020B0604020202020204" pitchFamily="34" charset="0"/>
              </a:rPr>
              <a:t>consulte </a:t>
            </a:r>
            <a:r>
              <a:rPr lang="fr-FR" altLang="fr-FR" dirty="0">
                <a:latin typeface="Arial" panose="020B0604020202020204" pitchFamily="34" charset="0"/>
                <a:cs typeface="Arial" panose="020B0604020202020204" pitchFamily="34" charset="0"/>
              </a:rPr>
              <a:t>en ligne ou télécharge les contenus pédagogiques qui lui sont</a:t>
            </a:r>
          </a:p>
          <a:p>
            <a:pPr lvl="1">
              <a:buFont typeface="Wingdings" panose="05000000000000000000" pitchFamily="2" charset="2"/>
              <a:buChar char="§"/>
            </a:pPr>
            <a:r>
              <a:rPr lang="fr-FR" altLang="fr-FR" dirty="0">
                <a:latin typeface="Arial" panose="020B0604020202020204" pitchFamily="34" charset="0"/>
                <a:cs typeface="Arial" panose="020B0604020202020204" pitchFamily="34" charset="0"/>
              </a:rPr>
              <a:t>recommandés</a:t>
            </a:r>
          </a:p>
          <a:p>
            <a:pPr lvl="1">
              <a:buFont typeface="Wingdings" panose="05000000000000000000" pitchFamily="2" charset="2"/>
              <a:buChar char="§"/>
            </a:pPr>
            <a:r>
              <a:rPr lang="fr-FR" altLang="fr-FR" dirty="0">
                <a:latin typeface="Arial" panose="020B0604020202020204" pitchFamily="34" charset="0"/>
                <a:cs typeface="Arial" panose="020B0604020202020204" pitchFamily="34" charset="0"/>
              </a:rPr>
              <a:t> organise et a une vue de l’évolution de son travail</a:t>
            </a:r>
          </a:p>
          <a:p>
            <a:pPr lvl="1">
              <a:buFont typeface="Wingdings" panose="05000000000000000000" pitchFamily="2" charset="2"/>
              <a:buChar char="§"/>
            </a:pPr>
            <a:r>
              <a:rPr lang="fr-FR" altLang="fr-FR" dirty="0">
                <a:latin typeface="Arial" panose="020B0604020202020204" pitchFamily="34" charset="0"/>
                <a:cs typeface="Arial" panose="020B0604020202020204" pitchFamily="34" charset="0"/>
              </a:rPr>
              <a:t> effectue des</a:t>
            </a:r>
          </a:p>
          <a:p>
            <a:pPr lvl="1">
              <a:buFont typeface="Wingdings" panose="05000000000000000000" pitchFamily="2" charset="2"/>
              <a:buChar char="§"/>
            </a:pPr>
            <a:r>
              <a:rPr lang="fr-FR" altLang="fr-FR" dirty="0">
                <a:latin typeface="Arial" panose="020B0604020202020204" pitchFamily="34" charset="0"/>
                <a:cs typeface="Arial" panose="020B0604020202020204" pitchFamily="34" charset="0"/>
              </a:rPr>
              <a:t>exercices, s’</a:t>
            </a:r>
            <a:r>
              <a:rPr lang="fr-FR" altLang="fr-FR" dirty="0" err="1">
                <a:latin typeface="Arial" panose="020B0604020202020204" pitchFamily="34" charset="0"/>
                <a:cs typeface="Arial" panose="020B0604020202020204" pitchFamily="34" charset="0"/>
              </a:rPr>
              <a:t>auto-évalue</a:t>
            </a:r>
            <a:r>
              <a:rPr lang="fr-FR" altLang="fr-FR" dirty="0">
                <a:latin typeface="Arial" panose="020B0604020202020204" pitchFamily="34" charset="0"/>
                <a:cs typeface="Arial" panose="020B0604020202020204" pitchFamily="34" charset="0"/>
              </a:rPr>
              <a:t> et transmet des devoirs à corriger.</a:t>
            </a:r>
          </a:p>
          <a:p>
            <a:pPr>
              <a:defRPr/>
            </a:pPr>
            <a:endParaRPr lang="fr-FR" dirty="0"/>
          </a:p>
        </p:txBody>
      </p:sp>
      <p:sp>
        <p:nvSpPr>
          <p:cNvPr id="2" name="Espace réservé de la date 1"/>
          <p:cNvSpPr>
            <a:spLocks noGrp="1"/>
          </p:cNvSpPr>
          <p:nvPr>
            <p:ph type="dt" sz="half" idx="10"/>
          </p:nvPr>
        </p:nvSpPr>
        <p:spPr/>
        <p:txBody>
          <a:bodyPr/>
          <a:lstStyle/>
          <a:p>
            <a:r>
              <a:rPr lang="fr-FR" smtClean="0"/>
              <a:t>R3-MS3-RH - 2014</a:t>
            </a:r>
            <a:endParaRPr lang="fr-FR"/>
          </a:p>
        </p:txBody>
      </p:sp>
      <p:sp>
        <p:nvSpPr>
          <p:cNvPr id="3" name="Espace réservé du pied de page 2"/>
          <p:cNvSpPr>
            <a:spLocks noGrp="1"/>
          </p:cNvSpPr>
          <p:nvPr>
            <p:ph type="ftr" sz="quarter" idx="11"/>
          </p:nvPr>
        </p:nvSpPr>
        <p:spPr/>
        <p:txBody>
          <a:bodyPr/>
          <a:lstStyle/>
          <a:p>
            <a:r>
              <a:rPr lang="fr-FR" smtClean="0"/>
              <a:t>tice n2 : plateforme</a:t>
            </a:r>
            <a:endParaRPr lang="fr-FR"/>
          </a:p>
        </p:txBody>
      </p:sp>
      <p:sp>
        <p:nvSpPr>
          <p:cNvPr id="4" name="Espace réservé du numéro de diapositive 3"/>
          <p:cNvSpPr>
            <a:spLocks noGrp="1"/>
          </p:cNvSpPr>
          <p:nvPr>
            <p:ph type="sldNum" sz="quarter" idx="12"/>
          </p:nvPr>
        </p:nvSpPr>
        <p:spPr/>
        <p:txBody>
          <a:bodyPr/>
          <a:lstStyle/>
          <a:p>
            <a:fld id="{918429D6-AEBA-CB49-B91E-A0325D11F9CC}" type="slidenum">
              <a:rPr lang="fr-FR" smtClean="0"/>
              <a:pPr/>
              <a:t>4</a:t>
            </a:fld>
            <a:endParaRPr lang="fr-FR"/>
          </a:p>
        </p:txBody>
      </p:sp>
    </p:spTree>
    <p:extLst>
      <p:ext uri="{BB962C8B-B14F-4D97-AF65-F5344CB8AC3E}">
        <p14:creationId xmlns:p14="http://schemas.microsoft.com/office/powerpoint/2010/main" xmlns="" val="239062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quarter" idx="10"/>
          </p:nvPr>
        </p:nvSpPr>
        <p:spPr/>
        <p:txBody>
          <a:bodyPr/>
          <a:lstStyle/>
          <a:p>
            <a:pPr>
              <a:defRPr/>
            </a:pPr>
            <a:r>
              <a:rPr lang="fr-FR" altLang="fr-FR" smtClean="0"/>
              <a:t>R3-MS3-RH - 2014</a:t>
            </a:r>
            <a:endParaRPr lang="fr-FR" altLang="en-US"/>
          </a:p>
        </p:txBody>
      </p:sp>
      <p:sp>
        <p:nvSpPr>
          <p:cNvPr id="5" name="Espace réservé du pied de page 4"/>
          <p:cNvSpPr>
            <a:spLocks noGrp="1"/>
          </p:cNvSpPr>
          <p:nvPr>
            <p:ph type="ftr" sz="quarter" idx="11"/>
          </p:nvPr>
        </p:nvSpPr>
        <p:spPr/>
        <p:txBody>
          <a:bodyPr/>
          <a:lstStyle/>
          <a:p>
            <a:pPr>
              <a:defRPr/>
            </a:pPr>
            <a:r>
              <a:rPr lang="fr-FR" altLang="en-US" smtClean="0"/>
              <a:t>tice n2 : plateforme</a:t>
            </a:r>
            <a:endParaRPr lang="fr-FR" altLang="en-US"/>
          </a:p>
        </p:txBody>
      </p:sp>
      <p:sp>
        <p:nvSpPr>
          <p:cNvPr id="12292" name="Rectangle 2"/>
          <p:cNvSpPr>
            <a:spLocks noGrp="1" noChangeArrowheads="1"/>
          </p:cNvSpPr>
          <p:nvPr>
            <p:ph type="title"/>
          </p:nvPr>
        </p:nvSpPr>
        <p:spPr/>
        <p:txBody>
          <a:bodyPr/>
          <a:lstStyle/>
          <a:p>
            <a:pPr eaLnBrk="1" hangingPunct="1"/>
            <a:r>
              <a:rPr lang="fr-FR" altLang="fr-FR" b="1" dirty="0" smtClean="0"/>
              <a:t>Les fonctions d’une plateforme</a:t>
            </a:r>
          </a:p>
        </p:txBody>
      </p:sp>
      <p:sp>
        <p:nvSpPr>
          <p:cNvPr id="12293" name="Rectangle 3"/>
          <p:cNvSpPr>
            <a:spLocks noGrp="1" noChangeArrowheads="1"/>
          </p:cNvSpPr>
          <p:nvPr>
            <p:ph type="body" idx="1"/>
          </p:nvPr>
        </p:nvSpPr>
        <p:spPr/>
        <p:txBody>
          <a:bodyPr>
            <a:normAutofit fontScale="92500" lnSpcReduction="10000"/>
          </a:bodyPr>
          <a:lstStyle/>
          <a:p>
            <a:pPr>
              <a:spcBef>
                <a:spcPts val="0"/>
              </a:spcBef>
            </a:pPr>
            <a:r>
              <a:rPr lang="fr-FR" altLang="fr-FR" sz="2000" dirty="0" smtClean="0"/>
              <a:t>Gestionnaires de contenu (CMS)</a:t>
            </a:r>
          </a:p>
          <a:p>
            <a:pPr lvl="1">
              <a:spcBef>
                <a:spcPts val="0"/>
              </a:spcBef>
            </a:pPr>
            <a:r>
              <a:rPr lang="fr-FR" altLang="fr-FR" sz="2000" dirty="0"/>
              <a:t>Editeur en ligne</a:t>
            </a:r>
          </a:p>
          <a:p>
            <a:pPr lvl="1">
              <a:spcBef>
                <a:spcPts val="0"/>
              </a:spcBef>
            </a:pPr>
            <a:r>
              <a:rPr lang="fr-FR" altLang="fr-FR" sz="2000" dirty="0"/>
              <a:t>Gestionnaire de fichiers (FTP)</a:t>
            </a:r>
          </a:p>
          <a:p>
            <a:pPr lvl="1">
              <a:spcBef>
                <a:spcPts val="0"/>
              </a:spcBef>
            </a:pPr>
            <a:r>
              <a:rPr lang="fr-FR" altLang="fr-FR" sz="2000" dirty="0"/>
              <a:t>Lecteurs multimédia intégrés</a:t>
            </a:r>
          </a:p>
          <a:p>
            <a:pPr>
              <a:spcBef>
                <a:spcPts val="0"/>
              </a:spcBef>
            </a:pPr>
            <a:r>
              <a:rPr lang="fr-FR" altLang="fr-FR" sz="2000" dirty="0" smtClean="0"/>
              <a:t>Gestionnaires d’activités pédagogiques (LMS</a:t>
            </a:r>
            <a:r>
              <a:rPr lang="fr-FR" altLang="fr-FR" sz="2000" dirty="0"/>
              <a:t>)</a:t>
            </a:r>
            <a:endParaRPr lang="fr-FR" altLang="fr-FR" sz="2000" dirty="0" smtClean="0"/>
          </a:p>
          <a:p>
            <a:pPr lvl="1">
              <a:spcBef>
                <a:spcPts val="0"/>
              </a:spcBef>
            </a:pPr>
            <a:r>
              <a:rPr lang="fr-FR" altLang="fr-FR" sz="2000" dirty="0"/>
              <a:t>Approche portail :</a:t>
            </a:r>
          </a:p>
          <a:p>
            <a:pPr marL="857250" lvl="2" indent="0">
              <a:spcBef>
                <a:spcPts val="0"/>
              </a:spcBef>
              <a:buNone/>
            </a:pPr>
            <a:r>
              <a:rPr lang="fr-FR" altLang="fr-FR" sz="2000" dirty="0"/>
              <a:t>- outils synchrones (</a:t>
            </a:r>
            <a:r>
              <a:rPr lang="en-GB" altLang="fr-FR" sz="2000" dirty="0" err="1"/>
              <a:t>forums,wiki,blog</a:t>
            </a:r>
            <a:r>
              <a:rPr lang="en-GB" altLang="fr-FR" sz="2000" dirty="0"/>
              <a:t>, devoirs </a:t>
            </a:r>
            <a:r>
              <a:rPr lang="en-GB" altLang="fr-FR" sz="2000" dirty="0" err="1"/>
              <a:t>collectifs</a:t>
            </a:r>
            <a:r>
              <a:rPr lang="fr-FR" altLang="fr-FR" sz="2000" dirty="0"/>
              <a:t>)</a:t>
            </a:r>
            <a:br>
              <a:rPr lang="fr-FR" altLang="fr-FR" sz="2000" dirty="0"/>
            </a:br>
            <a:r>
              <a:rPr lang="fr-FR" altLang="fr-FR" sz="2000" dirty="0"/>
              <a:t>- outils asynchrones (</a:t>
            </a:r>
            <a:r>
              <a:rPr lang="en-GB" altLang="fr-FR" sz="2000" dirty="0" err="1"/>
              <a:t>webconference</a:t>
            </a:r>
            <a:r>
              <a:rPr lang="en-GB" altLang="fr-FR" sz="2000" dirty="0"/>
              <a:t>, tableau blanc, chat</a:t>
            </a:r>
            <a:r>
              <a:rPr lang="fr-FR" altLang="fr-FR" sz="2000" dirty="0"/>
              <a:t>)</a:t>
            </a:r>
          </a:p>
          <a:p>
            <a:pPr lvl="1">
              <a:spcBef>
                <a:spcPts val="0"/>
              </a:spcBef>
            </a:pPr>
            <a:r>
              <a:rPr lang="fr-FR" altLang="fr-FR" sz="2000" dirty="0" smtClean="0"/>
              <a:t>Faciliter l’implantation </a:t>
            </a:r>
            <a:r>
              <a:rPr lang="fr-FR" altLang="fr-FR" sz="2000" dirty="0"/>
              <a:t>de scenarios pédagogiques et d’activités </a:t>
            </a:r>
            <a:r>
              <a:rPr lang="fr-FR" altLang="fr-FR" sz="2000" dirty="0" smtClean="0"/>
              <a:t>pédagogiques</a:t>
            </a:r>
          </a:p>
          <a:p>
            <a:pPr>
              <a:spcBef>
                <a:spcPts val="0"/>
              </a:spcBef>
            </a:pPr>
            <a:r>
              <a:rPr lang="fr-FR" altLang="fr-FR" sz="2000" dirty="0" smtClean="0"/>
              <a:t>Gestionnaire de la communauté d’apprenants</a:t>
            </a:r>
          </a:p>
          <a:p>
            <a:pPr lvl="1">
              <a:spcBef>
                <a:spcPts val="0"/>
              </a:spcBef>
            </a:pPr>
            <a:r>
              <a:rPr lang="fr-FR" altLang="fr-FR" sz="2000" dirty="0" smtClean="0"/>
              <a:t>Organiser la collaboration, coordonner le groupe (les pairs) ;</a:t>
            </a:r>
          </a:p>
          <a:p>
            <a:pPr lvl="1">
              <a:spcBef>
                <a:spcPts val="0"/>
              </a:spcBef>
            </a:pPr>
            <a:r>
              <a:rPr lang="fr-FR" altLang="fr-FR" sz="2000" dirty="0" smtClean="0"/>
              <a:t>Observation </a:t>
            </a:r>
            <a:r>
              <a:rPr lang="fr-FR" altLang="fr-FR" sz="2000" dirty="0"/>
              <a:t>du travail </a:t>
            </a:r>
            <a:r>
              <a:rPr lang="fr-FR" altLang="fr-FR" sz="2000" dirty="0" smtClean="0"/>
              <a:t>d’apprentissage;</a:t>
            </a:r>
          </a:p>
          <a:p>
            <a:pPr>
              <a:spcBef>
                <a:spcPts val="0"/>
              </a:spcBef>
            </a:pPr>
            <a:r>
              <a:rPr lang="fr-FR" altLang="fr-FR" sz="2000" dirty="0" smtClean="0"/>
              <a:t>Intégration d’outils auteurs (</a:t>
            </a:r>
            <a:r>
              <a:rPr lang="fr-FR" altLang="fr-FR" sz="2000" dirty="0"/>
              <a:t>« design pédagogique », </a:t>
            </a:r>
            <a:r>
              <a:rPr lang="fr-FR" altLang="fr-FR" sz="2000" dirty="0" err="1" smtClean="0"/>
              <a:t>lecons</a:t>
            </a:r>
            <a:r>
              <a:rPr lang="fr-FR" altLang="fr-FR" sz="2000" dirty="0" smtClean="0"/>
              <a:t>, quizz)</a:t>
            </a:r>
          </a:p>
          <a:p>
            <a:pPr>
              <a:spcBef>
                <a:spcPts val="0"/>
              </a:spcBef>
            </a:pPr>
            <a:r>
              <a:rPr lang="fr-FR" altLang="fr-FR" sz="2000" dirty="0" smtClean="0"/>
              <a:t>Gestionnaire de classe (participants, notes, barèmes)</a:t>
            </a:r>
          </a:p>
          <a:p>
            <a:pPr>
              <a:spcBef>
                <a:spcPts val="0"/>
              </a:spcBef>
            </a:pPr>
            <a:r>
              <a:rPr lang="fr-FR" altLang="fr-FR" sz="2000" dirty="0"/>
              <a:t>Liste des </a:t>
            </a:r>
            <a:r>
              <a:rPr lang="fr-FR" altLang="fr-FR" sz="2000" dirty="0" smtClean="0"/>
              <a:t>étudiants, profil, espace personnels, tutorat évaluation, statistiques…)</a:t>
            </a:r>
          </a:p>
        </p:txBody>
      </p:sp>
      <p:sp>
        <p:nvSpPr>
          <p:cNvPr id="2" name="Espace réservé du numéro de diapositive 1"/>
          <p:cNvSpPr>
            <a:spLocks noGrp="1"/>
          </p:cNvSpPr>
          <p:nvPr>
            <p:ph type="sldNum" sz="quarter" idx="12"/>
          </p:nvPr>
        </p:nvSpPr>
        <p:spPr/>
        <p:txBody>
          <a:bodyPr/>
          <a:lstStyle/>
          <a:p>
            <a:fld id="{918429D6-AEBA-CB49-B91E-A0325D11F9CC}" type="slidenum">
              <a:rPr lang="fr-FR" smtClean="0"/>
              <a:pPr/>
              <a:t>5</a:t>
            </a:fld>
            <a:endParaRPr lang="fr-FR"/>
          </a:p>
        </p:txBody>
      </p:sp>
    </p:spTree>
    <p:extLst>
      <p:ext uri="{BB962C8B-B14F-4D97-AF65-F5344CB8AC3E}">
        <p14:creationId xmlns:p14="http://schemas.microsoft.com/office/powerpoint/2010/main" xmlns="" val="29791696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smtClean="0"/>
              <a:t>R3-MS3-RH - 2014</a:t>
            </a:r>
            <a:endParaRPr lang="fr-FR"/>
          </a:p>
        </p:txBody>
      </p:sp>
      <p:sp>
        <p:nvSpPr>
          <p:cNvPr id="4" name="Espace réservé du pied de page 3"/>
          <p:cNvSpPr>
            <a:spLocks noGrp="1"/>
          </p:cNvSpPr>
          <p:nvPr>
            <p:ph type="ftr" sz="quarter" idx="11"/>
          </p:nvPr>
        </p:nvSpPr>
        <p:spPr/>
        <p:txBody>
          <a:bodyPr/>
          <a:lstStyle/>
          <a:p>
            <a:r>
              <a:rPr lang="fr-FR" smtClean="0"/>
              <a:t>tice n2 : plateforme</a:t>
            </a:r>
            <a:endParaRPr lang="fr-FR"/>
          </a:p>
        </p:txBody>
      </p:sp>
      <p:sp>
        <p:nvSpPr>
          <p:cNvPr id="5" name="Espace réservé du numéro de diapositive 4"/>
          <p:cNvSpPr>
            <a:spLocks noGrp="1"/>
          </p:cNvSpPr>
          <p:nvPr>
            <p:ph type="sldNum" sz="quarter" idx="12"/>
          </p:nvPr>
        </p:nvSpPr>
        <p:spPr/>
        <p:txBody>
          <a:bodyPr/>
          <a:lstStyle/>
          <a:p>
            <a:fld id="{918429D6-AEBA-CB49-B91E-A0325D11F9CC}" type="slidenum">
              <a:rPr lang="fr-FR" smtClean="0"/>
              <a:pPr/>
              <a:t>6</a:t>
            </a:fld>
            <a:endParaRPr lang="fr-F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22670" t="12992" r="33127" b="299"/>
          <a:stretch/>
        </p:blipFill>
        <p:spPr bwMode="auto">
          <a:xfrm>
            <a:off x="1458410" y="85457"/>
            <a:ext cx="5683170" cy="627089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177962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R3-MS3-RH - 2014</a:t>
            </a:r>
            <a:endParaRPr lang="fr-FR"/>
          </a:p>
        </p:txBody>
      </p:sp>
      <p:sp>
        <p:nvSpPr>
          <p:cNvPr id="3" name="Espace réservé du pied de page 2"/>
          <p:cNvSpPr>
            <a:spLocks noGrp="1"/>
          </p:cNvSpPr>
          <p:nvPr>
            <p:ph type="ftr" sz="quarter" idx="11"/>
          </p:nvPr>
        </p:nvSpPr>
        <p:spPr/>
        <p:txBody>
          <a:bodyPr/>
          <a:lstStyle/>
          <a:p>
            <a:r>
              <a:rPr lang="fr-FR" smtClean="0"/>
              <a:t>tice n2 : plateforme</a:t>
            </a:r>
            <a:endParaRPr lang="fr-FR"/>
          </a:p>
        </p:txBody>
      </p:sp>
      <p:sp>
        <p:nvSpPr>
          <p:cNvPr id="4" name="Espace réservé du numéro de diapositive 3"/>
          <p:cNvSpPr>
            <a:spLocks noGrp="1"/>
          </p:cNvSpPr>
          <p:nvPr>
            <p:ph type="sldNum" sz="quarter" idx="12"/>
          </p:nvPr>
        </p:nvSpPr>
        <p:spPr/>
        <p:txBody>
          <a:bodyPr/>
          <a:lstStyle/>
          <a:p>
            <a:fld id="{918429D6-AEBA-CB49-B91E-A0325D11F9CC}" type="slidenum">
              <a:rPr lang="fr-FR" smtClean="0"/>
              <a:pPr/>
              <a:t>7</a:t>
            </a:fld>
            <a:endParaRPr lang="fr-FR"/>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22899" t="30304" r="33582" b="36278"/>
          <a:stretch/>
        </p:blipFill>
        <p:spPr bwMode="auto">
          <a:xfrm>
            <a:off x="1546217" y="1330514"/>
            <a:ext cx="5724000" cy="247240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ZoneTexte 4"/>
          <p:cNvSpPr txBox="1"/>
          <p:nvPr/>
        </p:nvSpPr>
        <p:spPr>
          <a:xfrm>
            <a:off x="1319513" y="4479403"/>
            <a:ext cx="7199454" cy="307777"/>
          </a:xfrm>
          <a:prstGeom prst="rect">
            <a:avLst/>
          </a:prstGeom>
          <a:noFill/>
        </p:spPr>
        <p:txBody>
          <a:bodyPr wrap="square" rtlCol="0">
            <a:spAutoFit/>
          </a:bodyPr>
          <a:lstStyle/>
          <a:p>
            <a:r>
              <a:rPr lang="fr-FR" sz="1400" dirty="0" smtClean="0">
                <a:latin typeface="Arial Narrow" panose="020B0606020202030204" pitchFamily="34" charset="0"/>
              </a:rPr>
              <a:t>Source : Démarche préconisée pour évaluer une plate-forme (A </a:t>
            </a:r>
            <a:r>
              <a:rPr lang="fr-FR" sz="1400" dirty="0" err="1">
                <a:latin typeface="Arial Narrow" panose="020B0606020202030204" pitchFamily="34" charset="0"/>
              </a:rPr>
              <a:t>Lablidi</a:t>
            </a:r>
            <a:r>
              <a:rPr lang="fr-FR" sz="1400" dirty="0">
                <a:latin typeface="Arial Narrow" panose="020B0606020202030204" pitchFamily="34" charset="0"/>
              </a:rPr>
              <a:t>, </a:t>
            </a:r>
            <a:r>
              <a:rPr lang="fr-FR" sz="1400" dirty="0" smtClean="0">
                <a:latin typeface="Arial Narrow" panose="020B0606020202030204" pitchFamily="34" charset="0"/>
              </a:rPr>
              <a:t>A </a:t>
            </a:r>
            <a:r>
              <a:rPr lang="fr-FR" sz="1400" dirty="0" err="1">
                <a:latin typeface="Arial Narrow" panose="020B0606020202030204" pitchFamily="34" charset="0"/>
              </a:rPr>
              <a:t>Abourrich</a:t>
            </a:r>
            <a:r>
              <a:rPr lang="fr-FR" sz="1400" dirty="0">
                <a:latin typeface="Arial Narrow" panose="020B0606020202030204" pitchFamily="34" charset="0"/>
              </a:rPr>
              <a:t>, </a:t>
            </a:r>
            <a:r>
              <a:rPr lang="fr-FR" sz="1400" dirty="0" smtClean="0">
                <a:latin typeface="Arial Narrow" panose="020B0606020202030204" pitchFamily="34" charset="0"/>
              </a:rPr>
              <a:t>M </a:t>
            </a:r>
            <a:r>
              <a:rPr lang="fr-FR" sz="1400" dirty="0" err="1">
                <a:latin typeface="Arial Narrow" panose="020B0606020202030204" pitchFamily="34" charset="0"/>
              </a:rPr>
              <a:t>Talbi</a:t>
            </a:r>
            <a:r>
              <a:rPr lang="fr-FR" sz="1400" dirty="0">
                <a:latin typeface="Arial Narrow" panose="020B0606020202030204" pitchFamily="34" charset="0"/>
              </a:rPr>
              <a:t> </a:t>
            </a:r>
            <a:r>
              <a:rPr lang="fr-FR" sz="1400" dirty="0" smtClean="0">
                <a:latin typeface="Arial Narrow" panose="020B0606020202030204" pitchFamily="34" charset="0"/>
              </a:rPr>
              <a:t>)</a:t>
            </a:r>
            <a:endParaRPr lang="fr-FR" sz="1400" dirty="0">
              <a:latin typeface="Arial Narrow" panose="020B0606020202030204" pitchFamily="34" charset="0"/>
            </a:endParaRPr>
          </a:p>
        </p:txBody>
      </p:sp>
      <p:pic>
        <p:nvPicPr>
          <p:cNvPr id="7" name="Picture 2"/>
          <p:cNvPicPr>
            <a:picLocks noChangeAspect="1" noChangeArrowheads="1"/>
          </p:cNvPicPr>
          <p:nvPr/>
        </p:nvPicPr>
        <p:blipFill rotWithShape="1">
          <a:blip r:embed="rId3">
            <a:extLst>
              <a:ext uri="{28A0092B-C50C-407E-A947-70E740481C1C}">
                <a14:useLocalDpi xmlns:a14="http://schemas.microsoft.com/office/drawing/2010/main" xmlns="" val="0"/>
              </a:ext>
            </a:extLst>
          </a:blip>
          <a:srcRect l="22670" t="12992" r="33127" b="76781"/>
          <a:stretch/>
        </p:blipFill>
        <p:spPr bwMode="auto">
          <a:xfrm>
            <a:off x="1600544" y="590886"/>
            <a:ext cx="5683170" cy="7396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020782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p:txBody>
          <a:bodyPr/>
          <a:lstStyle/>
          <a:p>
            <a:r>
              <a:rPr lang="fr-FR" altLang="fr-FR" dirty="0" smtClean="0"/>
              <a:t>MOODLE </a:t>
            </a:r>
            <a:r>
              <a:rPr lang="fr-FR" altLang="fr-FR" dirty="0" err="1" smtClean="0"/>
              <a:t>Quésaco</a:t>
            </a:r>
            <a:r>
              <a:rPr lang="fr-FR" altLang="fr-FR" dirty="0" smtClean="0"/>
              <a:t> </a:t>
            </a:r>
            <a:r>
              <a:rPr lang="fr-FR" altLang="fr-FR" dirty="0"/>
              <a:t>?</a:t>
            </a:r>
          </a:p>
        </p:txBody>
      </p:sp>
      <p:sp>
        <p:nvSpPr>
          <p:cNvPr id="28675" name="Rectangle 3"/>
          <p:cNvSpPr>
            <a:spLocks noGrp="1" noChangeArrowheads="1"/>
          </p:cNvSpPr>
          <p:nvPr>
            <p:ph type="subTitle" idx="1"/>
          </p:nvPr>
        </p:nvSpPr>
        <p:spPr/>
        <p:txBody>
          <a:bodyPr/>
          <a:lstStyle/>
          <a:p>
            <a:r>
              <a:rPr lang="fr-FR" altLang="fr-FR" dirty="0"/>
              <a:t>Présentation du logiciel</a:t>
            </a:r>
          </a:p>
        </p:txBody>
      </p:sp>
      <p:sp>
        <p:nvSpPr>
          <p:cNvPr id="2" name="Espace réservé de la date 1"/>
          <p:cNvSpPr>
            <a:spLocks noGrp="1"/>
          </p:cNvSpPr>
          <p:nvPr>
            <p:ph type="dt" sz="half" idx="10"/>
          </p:nvPr>
        </p:nvSpPr>
        <p:spPr/>
        <p:txBody>
          <a:bodyPr/>
          <a:lstStyle/>
          <a:p>
            <a:r>
              <a:rPr lang="fr-FR" smtClean="0"/>
              <a:t>R3-MS3-RH - 2014</a:t>
            </a:r>
            <a:endParaRPr lang="fr-FR"/>
          </a:p>
        </p:txBody>
      </p:sp>
      <p:sp>
        <p:nvSpPr>
          <p:cNvPr id="3" name="Espace réservé du pied de page 2"/>
          <p:cNvSpPr>
            <a:spLocks noGrp="1"/>
          </p:cNvSpPr>
          <p:nvPr>
            <p:ph type="ftr" sz="quarter" idx="11"/>
          </p:nvPr>
        </p:nvSpPr>
        <p:spPr/>
        <p:txBody>
          <a:bodyPr/>
          <a:lstStyle/>
          <a:p>
            <a:r>
              <a:rPr lang="fr-FR" smtClean="0"/>
              <a:t>tice n2 : plateforme</a:t>
            </a:r>
            <a:endParaRPr lang="fr-FR"/>
          </a:p>
        </p:txBody>
      </p:sp>
      <p:sp>
        <p:nvSpPr>
          <p:cNvPr id="4" name="Espace réservé du numéro de diapositive 3"/>
          <p:cNvSpPr>
            <a:spLocks noGrp="1"/>
          </p:cNvSpPr>
          <p:nvPr>
            <p:ph type="sldNum" sz="quarter" idx="12"/>
          </p:nvPr>
        </p:nvSpPr>
        <p:spPr/>
        <p:txBody>
          <a:bodyPr/>
          <a:lstStyle/>
          <a:p>
            <a:fld id="{918429D6-AEBA-CB49-B91E-A0325D11F9CC}" type="slidenum">
              <a:rPr lang="fr-FR" smtClean="0"/>
              <a:pPr/>
              <a:t>8</a:t>
            </a:fld>
            <a:endParaRPr lang="fr-FR"/>
          </a:p>
        </p:txBody>
      </p:sp>
    </p:spTree>
    <p:extLst>
      <p:ext uri="{BB962C8B-B14F-4D97-AF65-F5344CB8AC3E}">
        <p14:creationId xmlns:p14="http://schemas.microsoft.com/office/powerpoint/2010/main" xmlns="" val="837883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e la date 4"/>
          <p:cNvSpPr>
            <a:spLocks noGrp="1"/>
          </p:cNvSpPr>
          <p:nvPr>
            <p:ph type="dt" sz="half" idx="10"/>
          </p:nvPr>
        </p:nvSpPr>
        <p:spPr/>
        <p:txBody>
          <a:bodyPr/>
          <a:lstStyle/>
          <a:p>
            <a:r>
              <a:rPr lang="fr-FR" altLang="fr-FR" smtClean="0"/>
              <a:t>R3-MS3-RH - 2014</a:t>
            </a:r>
            <a:endParaRPr lang="fr-FR" altLang="fr-FR"/>
          </a:p>
        </p:txBody>
      </p:sp>
      <p:sp>
        <p:nvSpPr>
          <p:cNvPr id="12" name="Espace réservé du pied de page 5"/>
          <p:cNvSpPr>
            <a:spLocks noGrp="1"/>
          </p:cNvSpPr>
          <p:nvPr>
            <p:ph type="ftr" sz="quarter" idx="11"/>
          </p:nvPr>
        </p:nvSpPr>
        <p:spPr/>
        <p:txBody>
          <a:bodyPr/>
          <a:lstStyle/>
          <a:p>
            <a:r>
              <a:rPr lang="fr-FR" altLang="fr-FR" smtClean="0"/>
              <a:t>tice n2 : plateforme</a:t>
            </a:r>
            <a:endParaRPr lang="fr-FR" altLang="fr-FR"/>
          </a:p>
        </p:txBody>
      </p:sp>
      <p:sp>
        <p:nvSpPr>
          <p:cNvPr id="13" name="Espace réservé du numéro de diapositive 6"/>
          <p:cNvSpPr>
            <a:spLocks noGrp="1"/>
          </p:cNvSpPr>
          <p:nvPr>
            <p:ph type="sldNum" sz="quarter" idx="12"/>
          </p:nvPr>
        </p:nvSpPr>
        <p:spPr/>
        <p:txBody>
          <a:bodyPr/>
          <a:lstStyle/>
          <a:p>
            <a:fld id="{C67E3B72-1C21-4CCD-BB70-1D3044DBE9F2}" type="slidenum">
              <a:rPr lang="fr-FR" altLang="fr-FR"/>
              <a:pPr/>
              <a:t>9</a:t>
            </a:fld>
            <a:endParaRPr lang="fr-FR" altLang="fr-FR"/>
          </a:p>
        </p:txBody>
      </p:sp>
      <p:sp>
        <p:nvSpPr>
          <p:cNvPr id="71682" name="Rectangle 2"/>
          <p:cNvSpPr>
            <a:spLocks noGrp="1" noChangeArrowheads="1"/>
          </p:cNvSpPr>
          <p:nvPr>
            <p:ph type="title"/>
          </p:nvPr>
        </p:nvSpPr>
        <p:spPr/>
        <p:txBody>
          <a:bodyPr>
            <a:normAutofit fontScale="90000"/>
          </a:bodyPr>
          <a:lstStyle/>
          <a:p>
            <a:r>
              <a:rPr lang="fr-FR" altLang="fr-FR" sz="4000"/>
              <a:t>MOODLE</a:t>
            </a:r>
          </a:p>
        </p:txBody>
      </p:sp>
      <p:sp>
        <p:nvSpPr>
          <p:cNvPr id="71684" name="Text Box 4"/>
          <p:cNvSpPr txBox="1">
            <a:spLocks noChangeArrowheads="1"/>
          </p:cNvSpPr>
          <p:nvPr/>
        </p:nvSpPr>
        <p:spPr bwMode="auto">
          <a:xfrm>
            <a:off x="38100" y="1809750"/>
            <a:ext cx="8763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a:solidFill>
                  <a:srgbClr val="C57D01"/>
                </a:solidFill>
                <a:effectLst>
                  <a:outerShdw blurRad="38100" dist="38100" dir="2700000" algn="tl">
                    <a:srgbClr val="C0C0C0"/>
                  </a:outerShdw>
                </a:effectLst>
              </a:rPr>
              <a:t>Quoi</a:t>
            </a:r>
          </a:p>
        </p:txBody>
      </p:sp>
      <p:sp>
        <p:nvSpPr>
          <p:cNvPr id="71686" name="Text Box 6"/>
          <p:cNvSpPr txBox="1">
            <a:spLocks noChangeArrowheads="1"/>
          </p:cNvSpPr>
          <p:nvPr/>
        </p:nvSpPr>
        <p:spPr bwMode="auto">
          <a:xfrm>
            <a:off x="1409700" y="2590800"/>
            <a:ext cx="3962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3200"/>
              <a:t>Object-Oriented</a:t>
            </a:r>
          </a:p>
        </p:txBody>
      </p:sp>
      <p:sp>
        <p:nvSpPr>
          <p:cNvPr id="71687" name="Text Box 7"/>
          <p:cNvSpPr txBox="1">
            <a:spLocks noChangeArrowheads="1"/>
          </p:cNvSpPr>
          <p:nvPr/>
        </p:nvSpPr>
        <p:spPr bwMode="auto">
          <a:xfrm>
            <a:off x="3333750" y="3552825"/>
            <a:ext cx="234315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3200"/>
              <a:t>Dynamic</a:t>
            </a:r>
          </a:p>
        </p:txBody>
      </p:sp>
      <p:sp>
        <p:nvSpPr>
          <p:cNvPr id="71688" name="Text Box 8"/>
          <p:cNvSpPr txBox="1">
            <a:spLocks noChangeArrowheads="1"/>
          </p:cNvSpPr>
          <p:nvPr/>
        </p:nvSpPr>
        <p:spPr bwMode="auto">
          <a:xfrm>
            <a:off x="4781550" y="4419600"/>
            <a:ext cx="21336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3200"/>
              <a:t>Learning</a:t>
            </a:r>
          </a:p>
        </p:txBody>
      </p:sp>
      <p:sp>
        <p:nvSpPr>
          <p:cNvPr id="71689" name="Text Box 9"/>
          <p:cNvSpPr txBox="1">
            <a:spLocks noChangeArrowheads="1"/>
          </p:cNvSpPr>
          <p:nvPr/>
        </p:nvSpPr>
        <p:spPr bwMode="auto">
          <a:xfrm>
            <a:off x="6105525" y="5381625"/>
            <a:ext cx="276225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3200"/>
              <a:t>Environment</a:t>
            </a:r>
          </a:p>
        </p:txBody>
      </p:sp>
      <p:sp>
        <p:nvSpPr>
          <p:cNvPr id="71690" name="Text Box 10"/>
          <p:cNvSpPr txBox="1">
            <a:spLocks noChangeArrowheads="1"/>
          </p:cNvSpPr>
          <p:nvPr/>
        </p:nvSpPr>
        <p:spPr bwMode="auto">
          <a:xfrm>
            <a:off x="7515225" y="3181350"/>
            <a:ext cx="11239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i="1"/>
              <a:t>Flâner</a:t>
            </a:r>
          </a:p>
        </p:txBody>
      </p:sp>
      <p:pic>
        <p:nvPicPr>
          <p:cNvPr id="71691" name="Picture 11" descr="flâner"/>
          <p:cNvPicPr>
            <a:picLocks noGrp="1" noChangeAspect="1" noChangeArrowheads="1"/>
          </p:cNvPicPr>
          <p:nvPr>
            <p:ph sz="half" idx="2"/>
          </p:nvPr>
        </p:nvPicPr>
        <p:blipFill>
          <a:blip r:embed="rId2">
            <a:extLst>
              <a:ext uri="{28A0092B-C50C-407E-A947-70E740481C1C}">
                <a14:useLocalDpi xmlns:a14="http://schemas.microsoft.com/office/drawing/2010/main" xmlns="" val="0"/>
              </a:ext>
            </a:extLst>
          </a:blip>
          <a:srcRect/>
          <a:stretch>
            <a:fillRect/>
          </a:stretch>
        </p:blipFill>
        <p:spPr>
          <a:xfrm>
            <a:off x="7451725" y="1258888"/>
            <a:ext cx="1262063" cy="1901825"/>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71694" name="Text Box 14"/>
          <p:cNvSpPr txBox="1">
            <a:spLocks noChangeArrowheads="1"/>
          </p:cNvSpPr>
          <p:nvPr/>
        </p:nvSpPr>
        <p:spPr bwMode="auto">
          <a:xfrm>
            <a:off x="1019175" y="1704975"/>
            <a:ext cx="1781175"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905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fr-FR" altLang="fr-FR" sz="3200"/>
              <a:t>Modular</a:t>
            </a:r>
          </a:p>
        </p:txBody>
      </p:sp>
    </p:spTree>
    <p:extLst>
      <p:ext uri="{BB962C8B-B14F-4D97-AF65-F5344CB8AC3E}">
        <p14:creationId xmlns:p14="http://schemas.microsoft.com/office/powerpoint/2010/main" xmlns="" val="4262468407"/>
      </p:ext>
    </p:extLst>
  </p:cSld>
  <p:clrMapOvr>
    <a:masterClrMapping/>
  </p:clrMapOvr>
</p:sld>
</file>

<file path=ppt/theme/theme1.xml><?xml version="1.0" encoding="utf-8"?>
<a:theme xmlns:a="http://schemas.openxmlformats.org/drawingml/2006/main" name="Séminaire_MEMP_atelier_4_v0">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Séminaire_MEMP_atelier_4_v0.potx</Template>
  <TotalTime>10257</TotalTime>
  <Words>731</Words>
  <Application>Microsoft Office PowerPoint</Application>
  <PresentationFormat>Affichage à l'écran (4:3)</PresentationFormat>
  <Paragraphs>147</Paragraphs>
  <Slides>14</Slides>
  <Notes>5</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Séminaire_MEMP_atelier_4_v0</vt:lpstr>
      <vt:lpstr>Fondamentaux  de l’enseignement</vt:lpstr>
      <vt:lpstr>Sommaire</vt:lpstr>
      <vt:lpstr>Plateformes et SCORM</vt:lpstr>
      <vt:lpstr>Enseignant vs Etudiant</vt:lpstr>
      <vt:lpstr>Les fonctions d’une plateforme</vt:lpstr>
      <vt:lpstr>Diapositive 6</vt:lpstr>
      <vt:lpstr>Diapositive 7</vt:lpstr>
      <vt:lpstr>MOODLE Quésaco ?</vt:lpstr>
      <vt:lpstr>MOODLE</vt:lpstr>
      <vt:lpstr>Campus virtuel</vt:lpstr>
      <vt:lpstr>La philosophie de Moodle</vt:lpstr>
      <vt:lpstr>La technologie derrière Moodle</vt:lpstr>
      <vt:lpstr>Critères de comparaison (OVAREP)</vt:lpstr>
      <vt:lpstr>Panorama des plateformes</vt:lpstr>
    </vt:vector>
  </TitlesOfParts>
  <Company>Université Paris-Sud11</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Georges Michailesco</dc:creator>
  <cp:lastModifiedBy>anaya</cp:lastModifiedBy>
  <cp:revision>226</cp:revision>
  <dcterms:created xsi:type="dcterms:W3CDTF">2013-10-05T17:10:48Z</dcterms:created>
  <dcterms:modified xsi:type="dcterms:W3CDTF">2016-12-11T14:09:56Z</dcterms:modified>
</cp:coreProperties>
</file>