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21"/>
  </p:notesMasterIdLst>
  <p:handoutMasterIdLst>
    <p:handoutMasterId r:id="rId22"/>
  </p:handoutMasterIdLst>
  <p:sldIdLst>
    <p:sldId id="319" r:id="rId2"/>
    <p:sldId id="320" r:id="rId3"/>
    <p:sldId id="321" r:id="rId4"/>
    <p:sldId id="322" r:id="rId5"/>
    <p:sldId id="323" r:id="rId6"/>
    <p:sldId id="324" r:id="rId7"/>
    <p:sldId id="325" r:id="rId8"/>
    <p:sldId id="336" r:id="rId9"/>
    <p:sldId id="337" r:id="rId10"/>
    <p:sldId id="326" r:id="rId11"/>
    <p:sldId id="327" r:id="rId12"/>
    <p:sldId id="328" r:id="rId13"/>
    <p:sldId id="329" r:id="rId14"/>
    <p:sldId id="330" r:id="rId15"/>
    <p:sldId id="331" r:id="rId16"/>
    <p:sldId id="332" r:id="rId17"/>
    <p:sldId id="333" r:id="rId18"/>
    <p:sldId id="334" r:id="rId19"/>
    <p:sldId id="335" r:id="rId2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D66"/>
    <a:srgbClr val="FFF69C"/>
    <a:srgbClr val="FFFC60"/>
    <a:srgbClr val="FB21B8"/>
    <a:srgbClr val="0000DD"/>
    <a:srgbClr val="0000B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1589" autoAdjust="0"/>
  </p:normalViewPr>
  <p:slideViewPr>
    <p:cSldViewPr snapToGrid="0" snapToObjects="1">
      <p:cViewPr varScale="1">
        <p:scale>
          <a:sx n="45" d="100"/>
          <a:sy n="45" d="100"/>
        </p:scale>
        <p:origin x="-66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9D0FA3-0DA6-7843-90E2-8FA45709174C}" type="datetimeFigureOut">
              <a:rPr lang="fr-FR" smtClean="0"/>
              <a:pPr/>
              <a:t>11/12/2016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D8F3A4-A0A0-8047-821E-B3EBB648451F}" type="slidenum">
              <a:rPr lang="fr-FR" smtClean="0"/>
              <a:pPr/>
              <a:t>‹N°›</a:t>
            </a:fld>
            <a:endParaRPr lang="fr-FR"/>
          </a:p>
        </p:txBody>
      </p:sp>
    </p:spTree>
    <p:extLst>
      <p:ext uri="{BB962C8B-B14F-4D97-AF65-F5344CB8AC3E}">
        <p14:creationId xmlns:p14="http://schemas.microsoft.com/office/powerpoint/2010/main" xmlns="" val="29399010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D9DA01-C0CA-A14A-BA93-D4885D884029}" type="datetimeFigureOut">
              <a:rPr lang="fr-FR" smtClean="0"/>
              <a:pPr/>
              <a:t>11/12/2016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BE85B7-0093-504B-B92F-EFAC37E034D8}" type="slidenum">
              <a:rPr lang="fr-FR" smtClean="0"/>
              <a:pPr/>
              <a:t>‹N°›</a:t>
            </a:fld>
            <a:endParaRPr lang="fr-FR"/>
          </a:p>
        </p:txBody>
      </p:sp>
    </p:spTree>
    <p:extLst>
      <p:ext uri="{BB962C8B-B14F-4D97-AF65-F5344CB8AC3E}">
        <p14:creationId xmlns:p14="http://schemas.microsoft.com/office/powerpoint/2010/main" xmlns="" val="387305849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eaLnBrk="1" hangingPunct="1">
              <a:spcBef>
                <a:spcPct val="50000"/>
              </a:spcBef>
            </a:pPr>
            <a:r>
              <a:rPr lang="fr-FR" sz="1200" dirty="0" smtClean="0"/>
              <a:t>La carte heuristique exploite et favorise le fonctionnement naturel du cerveau (visualisation et association) et permet ainsi de se libérer de la linéarité des notes. </a:t>
            </a:r>
          </a:p>
          <a:p>
            <a:pPr algn="just" eaLnBrk="1" hangingPunct="1">
              <a:spcBef>
                <a:spcPct val="50000"/>
              </a:spcBef>
            </a:pPr>
            <a:r>
              <a:rPr lang="fr-FR" sz="1200" dirty="0" smtClean="0"/>
              <a:t>●Une image, un schéma sont plus facilement mémorisés par le cerveau </a:t>
            </a:r>
            <a:r>
              <a:rPr lang="fr-FR" sz="1200" dirty="0" err="1" smtClean="0"/>
              <a:t>qu</a:t>
            </a:r>
            <a:r>
              <a:rPr lang="ja-JP" altLang="fr-FR" sz="1200" dirty="0" smtClean="0"/>
              <a:t>’</a:t>
            </a:r>
            <a:r>
              <a:rPr lang="fr-FR" sz="1200" dirty="0" smtClean="0"/>
              <a:t>une phrase. </a:t>
            </a:r>
          </a:p>
          <a:p>
            <a:pPr algn="just" eaLnBrk="1" hangingPunct="1">
              <a:spcBef>
                <a:spcPct val="50000"/>
              </a:spcBef>
            </a:pPr>
            <a:r>
              <a:rPr lang="fr-FR" sz="1200" dirty="0" smtClean="0"/>
              <a:t>●Par ailleurs, la carte sollicite simultanément les deux hémisphères cérébraux démultipliant ainsi les facultés cérébrales pour résoudre des problèmes nouveaux.</a:t>
            </a:r>
          </a:p>
          <a:p>
            <a:pPr algn="just" eaLnBrk="1" hangingPunct="1">
              <a:spcBef>
                <a:spcPct val="50000"/>
              </a:spcBef>
            </a:pPr>
            <a:r>
              <a:rPr lang="fr-FR" sz="1200" dirty="0" smtClean="0"/>
              <a:t>●En comparaison avec la prise de notes linéaires, cette dernière mobilise principalement le cerveau gauche. Or, il est scientifiquement prouvé que le cerveau conçoit en images toutes ses pensées avant de les traduire en mots.</a:t>
            </a:r>
          </a:p>
          <a:p>
            <a:endParaRPr lang="fr-FR" dirty="0"/>
          </a:p>
        </p:txBody>
      </p:sp>
      <p:sp>
        <p:nvSpPr>
          <p:cNvPr id="4" name="Espace réservé du numéro de diapositive 3"/>
          <p:cNvSpPr>
            <a:spLocks noGrp="1"/>
          </p:cNvSpPr>
          <p:nvPr>
            <p:ph type="sldNum" sz="quarter" idx="10"/>
          </p:nvPr>
        </p:nvSpPr>
        <p:spPr/>
        <p:txBody>
          <a:bodyPr/>
          <a:lstStyle/>
          <a:p>
            <a:pPr>
              <a:defRPr/>
            </a:pPr>
            <a:fld id="{B2B33A52-D1E7-534D-94F9-6A8AE0DE2F7D}" type="slidenum">
              <a:rPr lang="fr-FR" smtClean="0"/>
              <a:pPr>
                <a:defRPr/>
              </a:pPr>
              <a:t>3</a:t>
            </a:fld>
            <a:endParaRPr lang="fr-FR"/>
          </a:p>
        </p:txBody>
      </p:sp>
    </p:spTree>
    <p:extLst>
      <p:ext uri="{BB962C8B-B14F-4D97-AF65-F5344CB8AC3E}">
        <p14:creationId xmlns:p14="http://schemas.microsoft.com/office/powerpoint/2010/main" xmlns="" val="2238721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p>
            <a:r>
              <a:rPr lang="fr-FR" smtClean="0"/>
              <a:t>R3-MS3-RH - 2014</a:t>
            </a:r>
            <a:endParaRPr lang="fr-FR"/>
          </a:p>
        </p:txBody>
      </p:sp>
      <p:sp>
        <p:nvSpPr>
          <p:cNvPr id="5" name="Espace réservé du pied de page 4"/>
          <p:cNvSpPr>
            <a:spLocks noGrp="1"/>
          </p:cNvSpPr>
          <p:nvPr>
            <p:ph type="ftr" sz="quarter" idx="11"/>
          </p:nvPr>
        </p:nvSpPr>
        <p:spPr/>
        <p:txBody>
          <a:bodyPr/>
          <a:lstStyle/>
          <a:p>
            <a:r>
              <a:rPr lang="fr-FR" smtClean="0"/>
              <a:t>tice n2 : cartes heuristiques</a:t>
            </a:r>
            <a:endParaRPr lang="fr-FR"/>
          </a:p>
        </p:txBody>
      </p:sp>
      <p:sp>
        <p:nvSpPr>
          <p:cNvPr id="6" name="Espace réservé du numéro de diapositive 5"/>
          <p:cNvSpPr>
            <a:spLocks noGrp="1"/>
          </p:cNvSpPr>
          <p:nvPr>
            <p:ph type="sldNum" sz="quarter" idx="12"/>
          </p:nvPr>
        </p:nvSpPr>
        <p:spPr/>
        <p:txBody>
          <a:bodyPr/>
          <a:lstStyle/>
          <a:p>
            <a:fld id="{918429D6-AEBA-CB49-B91E-A0325D11F9CC}" type="slidenum">
              <a:rPr lang="fr-FR" smtClean="0"/>
              <a:pPr/>
              <a:t>‹N°›</a:t>
            </a:fld>
            <a:endParaRPr lang="fr-FR"/>
          </a:p>
        </p:txBody>
      </p:sp>
    </p:spTree>
    <p:extLst>
      <p:ext uri="{BB962C8B-B14F-4D97-AF65-F5344CB8AC3E}">
        <p14:creationId xmlns:p14="http://schemas.microsoft.com/office/powerpoint/2010/main" xmlns="" val="60758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R3-MS3-RH - 2014</a:t>
            </a:r>
            <a:endParaRPr lang="fr-FR"/>
          </a:p>
        </p:txBody>
      </p:sp>
      <p:sp>
        <p:nvSpPr>
          <p:cNvPr id="5" name="Espace réservé du pied de page 4"/>
          <p:cNvSpPr>
            <a:spLocks noGrp="1"/>
          </p:cNvSpPr>
          <p:nvPr>
            <p:ph type="ftr" sz="quarter" idx="11"/>
          </p:nvPr>
        </p:nvSpPr>
        <p:spPr/>
        <p:txBody>
          <a:bodyPr/>
          <a:lstStyle/>
          <a:p>
            <a:r>
              <a:rPr lang="fr-FR" smtClean="0"/>
              <a:t>tice n2 : cartes heuristiques</a:t>
            </a:r>
            <a:endParaRPr lang="fr-FR"/>
          </a:p>
        </p:txBody>
      </p:sp>
      <p:sp>
        <p:nvSpPr>
          <p:cNvPr id="6" name="Espace réservé du numéro de diapositive 5"/>
          <p:cNvSpPr>
            <a:spLocks noGrp="1"/>
          </p:cNvSpPr>
          <p:nvPr>
            <p:ph type="sldNum" sz="quarter" idx="12"/>
          </p:nvPr>
        </p:nvSpPr>
        <p:spPr/>
        <p:txBody>
          <a:bodyPr/>
          <a:lstStyle/>
          <a:p>
            <a:fld id="{918429D6-AEBA-CB49-B91E-A0325D11F9CC}" type="slidenum">
              <a:rPr lang="fr-FR" smtClean="0"/>
              <a:pPr/>
              <a:t>‹N°›</a:t>
            </a:fld>
            <a:endParaRPr lang="fr-FR"/>
          </a:p>
        </p:txBody>
      </p:sp>
    </p:spTree>
    <p:extLst>
      <p:ext uri="{BB962C8B-B14F-4D97-AF65-F5344CB8AC3E}">
        <p14:creationId xmlns:p14="http://schemas.microsoft.com/office/powerpoint/2010/main" xmlns="" val="2930051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5" name="Espace réservé de la date 4"/>
          <p:cNvSpPr>
            <a:spLocks noGrp="1"/>
          </p:cNvSpPr>
          <p:nvPr>
            <p:ph type="dt" sz="half" idx="10"/>
          </p:nvPr>
        </p:nvSpPr>
        <p:spPr/>
        <p:txBody>
          <a:bodyPr/>
          <a:lstStyle/>
          <a:p>
            <a:r>
              <a:rPr lang="fr-FR" smtClean="0"/>
              <a:t>R3-MS3-RH - 2014</a:t>
            </a:r>
            <a:endParaRPr lang="fr-FR"/>
          </a:p>
        </p:txBody>
      </p:sp>
      <p:sp>
        <p:nvSpPr>
          <p:cNvPr id="6" name="Espace réservé du pied de page 5"/>
          <p:cNvSpPr>
            <a:spLocks noGrp="1"/>
          </p:cNvSpPr>
          <p:nvPr>
            <p:ph type="ftr" sz="quarter" idx="11"/>
          </p:nvPr>
        </p:nvSpPr>
        <p:spPr/>
        <p:txBody>
          <a:bodyPr/>
          <a:lstStyle/>
          <a:p>
            <a:r>
              <a:rPr lang="fr-FR" smtClean="0"/>
              <a:t>tice n2 : cartes heuristiques</a:t>
            </a:r>
            <a:endParaRPr lang="fr-FR"/>
          </a:p>
        </p:txBody>
      </p:sp>
      <p:sp>
        <p:nvSpPr>
          <p:cNvPr id="7" name="Espace réservé du numéro de diapositive 6"/>
          <p:cNvSpPr>
            <a:spLocks noGrp="1"/>
          </p:cNvSpPr>
          <p:nvPr>
            <p:ph type="sldNum" sz="quarter" idx="12"/>
          </p:nvPr>
        </p:nvSpPr>
        <p:spPr/>
        <p:txBody>
          <a:bodyPr/>
          <a:lstStyle/>
          <a:p>
            <a:fld id="{918429D6-AEBA-CB49-B91E-A0325D11F9CC}" type="slidenum">
              <a:rPr lang="fr-FR" smtClean="0"/>
              <a:pPr/>
              <a:t>‹N°›</a:t>
            </a:fld>
            <a:endParaRPr lang="fr-FR"/>
          </a:p>
        </p:txBody>
      </p:sp>
    </p:spTree>
    <p:extLst>
      <p:ext uri="{BB962C8B-B14F-4D97-AF65-F5344CB8AC3E}">
        <p14:creationId xmlns:p14="http://schemas.microsoft.com/office/powerpoint/2010/main" xmlns="" val="1927908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r>
              <a:rPr lang="fr-FR" smtClean="0"/>
              <a:t>R3-MS3-RH - 2014</a:t>
            </a:r>
            <a:endParaRPr lang="fr-FR"/>
          </a:p>
        </p:txBody>
      </p:sp>
      <p:sp>
        <p:nvSpPr>
          <p:cNvPr id="4" name="Espace réservé du pied de page 3"/>
          <p:cNvSpPr>
            <a:spLocks noGrp="1"/>
          </p:cNvSpPr>
          <p:nvPr>
            <p:ph type="ftr" sz="quarter" idx="11"/>
          </p:nvPr>
        </p:nvSpPr>
        <p:spPr>
          <a:xfrm>
            <a:off x="2214880" y="6349716"/>
            <a:ext cx="4693920" cy="365125"/>
          </a:xfrm>
        </p:spPr>
        <p:txBody>
          <a:bodyPr/>
          <a:lstStyle/>
          <a:p>
            <a:r>
              <a:rPr lang="fr-FR" smtClean="0"/>
              <a:t>tice n2 : cartes heuristiques</a:t>
            </a:r>
            <a:endParaRPr lang="fr-FR"/>
          </a:p>
        </p:txBody>
      </p:sp>
      <p:sp>
        <p:nvSpPr>
          <p:cNvPr id="5" name="Espace réservé du numéro de diapositive 4"/>
          <p:cNvSpPr>
            <a:spLocks noGrp="1"/>
          </p:cNvSpPr>
          <p:nvPr>
            <p:ph type="sldNum" sz="quarter" idx="12"/>
          </p:nvPr>
        </p:nvSpPr>
        <p:spPr/>
        <p:txBody>
          <a:bodyPr/>
          <a:lstStyle/>
          <a:p>
            <a:fld id="{918429D6-AEBA-CB49-B91E-A0325D11F9CC}" type="slidenum">
              <a:rPr lang="fr-FR" smtClean="0"/>
              <a:pPr/>
              <a:t>‹N°›</a:t>
            </a:fld>
            <a:endParaRPr lang="fr-FR"/>
          </a:p>
        </p:txBody>
      </p:sp>
    </p:spTree>
    <p:extLst>
      <p:ext uri="{BB962C8B-B14F-4D97-AF65-F5344CB8AC3E}">
        <p14:creationId xmlns:p14="http://schemas.microsoft.com/office/powerpoint/2010/main" xmlns="" val="958197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R3-MS3-RH - 2014</a:t>
            </a:r>
            <a:endParaRPr lang="fr-FR"/>
          </a:p>
        </p:txBody>
      </p:sp>
      <p:sp>
        <p:nvSpPr>
          <p:cNvPr id="3" name="Espace réservé du pied de page 2"/>
          <p:cNvSpPr>
            <a:spLocks noGrp="1"/>
          </p:cNvSpPr>
          <p:nvPr>
            <p:ph type="ftr" sz="quarter" idx="11"/>
          </p:nvPr>
        </p:nvSpPr>
        <p:spPr/>
        <p:txBody>
          <a:bodyPr/>
          <a:lstStyle/>
          <a:p>
            <a:r>
              <a:rPr lang="fr-FR" smtClean="0"/>
              <a:t>tice n2 : cartes heuristiques</a:t>
            </a:r>
            <a:endParaRPr lang="fr-FR"/>
          </a:p>
        </p:txBody>
      </p:sp>
      <p:sp>
        <p:nvSpPr>
          <p:cNvPr id="4" name="Espace réservé du numéro de diapositive 3"/>
          <p:cNvSpPr>
            <a:spLocks noGrp="1"/>
          </p:cNvSpPr>
          <p:nvPr>
            <p:ph type="sldNum" sz="quarter" idx="12"/>
          </p:nvPr>
        </p:nvSpPr>
        <p:spPr/>
        <p:txBody>
          <a:bodyPr/>
          <a:lstStyle/>
          <a:p>
            <a:fld id="{918429D6-AEBA-CB49-B91E-A0325D11F9CC}" type="slidenum">
              <a:rPr lang="fr-FR" smtClean="0"/>
              <a:pPr/>
              <a:t>‹N°›</a:t>
            </a:fld>
            <a:endParaRPr lang="fr-FR"/>
          </a:p>
        </p:txBody>
      </p:sp>
    </p:spTree>
    <p:extLst>
      <p:ext uri="{BB962C8B-B14F-4D97-AF65-F5344CB8AC3E}">
        <p14:creationId xmlns:p14="http://schemas.microsoft.com/office/powerpoint/2010/main" xmlns="" val="40140994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4" name="Espace réservé de la date 3"/>
          <p:cNvSpPr>
            <a:spLocks noGrp="1"/>
          </p:cNvSpPr>
          <p:nvPr>
            <p:ph type="dt" sz="half" idx="2"/>
          </p:nvPr>
        </p:nvSpPr>
        <p:spPr>
          <a:xfrm>
            <a:off x="457200" y="6356350"/>
            <a:ext cx="138996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R3-MS3-RH - 2014</a:t>
            </a:r>
            <a:endParaRPr lang="fr-FR" dirty="0"/>
          </a:p>
        </p:txBody>
      </p:sp>
      <p:sp>
        <p:nvSpPr>
          <p:cNvPr id="5" name="Espace réservé du pied de page 4"/>
          <p:cNvSpPr>
            <a:spLocks noGrp="1"/>
          </p:cNvSpPr>
          <p:nvPr>
            <p:ph type="ftr" sz="quarter" idx="3"/>
          </p:nvPr>
        </p:nvSpPr>
        <p:spPr>
          <a:xfrm>
            <a:off x="2789554" y="6349716"/>
            <a:ext cx="343591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tice n2 : cartes heuristiques</a:t>
            </a:r>
            <a:endParaRPr lang="fr-FR" dirty="0"/>
          </a:p>
        </p:txBody>
      </p:sp>
      <p:sp>
        <p:nvSpPr>
          <p:cNvPr id="6" name="Espace réservé du numéro de diapositive 5"/>
          <p:cNvSpPr>
            <a:spLocks noGrp="1"/>
          </p:cNvSpPr>
          <p:nvPr>
            <p:ph type="sldNum" sz="quarter" idx="4"/>
          </p:nvPr>
        </p:nvSpPr>
        <p:spPr>
          <a:xfrm>
            <a:off x="7283714" y="6356350"/>
            <a:ext cx="14030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8429D6-AEBA-CB49-B91E-A0325D11F9CC}" type="slidenum">
              <a:rPr lang="fr-FR" smtClean="0"/>
              <a:pPr/>
              <a:t>‹N°›</a:t>
            </a:fld>
            <a:endParaRPr lang="fr-FR" dirty="0"/>
          </a:p>
        </p:txBody>
      </p:sp>
      <p:pic>
        <p:nvPicPr>
          <p:cNvPr id="7" name="Image 6" descr="logo-transparent_new.pn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55116" y="115785"/>
            <a:ext cx="1671061" cy="359690"/>
          </a:xfrm>
          <a:prstGeom prst="rect">
            <a:avLst/>
          </a:prstGeom>
        </p:spPr>
      </p:pic>
    </p:spTree>
    <p:extLst>
      <p:ext uri="{BB962C8B-B14F-4D97-AF65-F5344CB8AC3E}">
        <p14:creationId xmlns:p14="http://schemas.microsoft.com/office/powerpoint/2010/main" xmlns="" val="971119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p:txStyles>
    <p:titleStyle>
      <a:lvl1pPr algn="ctr" defTabSz="457200" rtl="0" eaLnBrk="1" latinLnBrk="0" hangingPunct="1">
        <a:spcBef>
          <a:spcPct val="0"/>
        </a:spcBef>
        <a:buNone/>
        <a:defRPr sz="3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Wingdings" charset="2"/>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Wingdings" charset="2"/>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Wingdings" charset="2"/>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Wingdings" charset="2"/>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Wingdings" charset="2"/>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pcoop.fr/cartes-cognitives/"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tudepsychologie.com/2012/09/12/mind-map/" TargetMode="External"/><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hyperlink" Target="http://www.mmdfrance.fr/mind-manager-ressources/methode-mind-mapping/" TargetMode="External"/><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signos.fr/outils-visuels"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biggerplate.com/education-mindmaps"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pPr algn="ctr"/>
            <a:r>
              <a:rPr lang="fr-FR" sz="3600" b="1" dirty="0" smtClean="0"/>
              <a:t>Fondamentaux </a:t>
            </a:r>
            <a:br>
              <a:rPr lang="fr-FR" sz="3600" b="1" dirty="0" smtClean="0"/>
            </a:br>
            <a:r>
              <a:rPr lang="fr-FR" sz="3600" b="1" dirty="0" smtClean="0"/>
              <a:t>de l’enseignement</a:t>
            </a:r>
            <a:endParaRPr lang="fr-FR" sz="3600" b="1" dirty="0"/>
          </a:p>
        </p:txBody>
      </p:sp>
      <p:sp>
        <p:nvSpPr>
          <p:cNvPr id="3" name="Sous-titre 2"/>
          <p:cNvSpPr>
            <a:spLocks noGrp="1"/>
          </p:cNvSpPr>
          <p:nvPr>
            <p:ph type="subTitle" idx="1"/>
          </p:nvPr>
        </p:nvSpPr>
        <p:spPr/>
        <p:txBody>
          <a:bodyPr/>
          <a:lstStyle/>
          <a:p>
            <a:endParaRPr lang="fr-FR" b="1" dirty="0" smtClean="0"/>
          </a:p>
          <a:p>
            <a:r>
              <a:rPr lang="fr-FR" b="1" dirty="0" smtClean="0"/>
              <a:t>Cartes heuristiques</a:t>
            </a:r>
          </a:p>
        </p:txBody>
      </p:sp>
      <p:pic>
        <p:nvPicPr>
          <p:cNvPr id="4" name="Image 3"/>
          <p:cNvPicPr/>
          <p:nvPr/>
        </p:nvPicPr>
        <p:blipFill>
          <a:blip r:embed="rId2">
            <a:extLst>
              <a:ext uri="{28A0092B-C50C-407E-A947-70E740481C1C}">
                <a14:useLocalDpi xmlns:a14="http://schemas.microsoft.com/office/drawing/2010/main" xmlns="" val="0"/>
              </a:ext>
            </a:extLst>
          </a:blip>
          <a:srcRect/>
          <a:stretch>
            <a:fillRect/>
          </a:stretch>
        </p:blipFill>
        <p:spPr bwMode="auto">
          <a:xfrm>
            <a:off x="1080497" y="697724"/>
            <a:ext cx="7012141" cy="1099091"/>
          </a:xfrm>
          <a:prstGeom prst="rect">
            <a:avLst/>
          </a:prstGeom>
          <a:noFill/>
          <a:ln>
            <a:noFill/>
          </a:ln>
        </p:spPr>
      </p:pic>
      <p:sp>
        <p:nvSpPr>
          <p:cNvPr id="5" name="Espace réservé de la date 4"/>
          <p:cNvSpPr>
            <a:spLocks noGrp="1"/>
          </p:cNvSpPr>
          <p:nvPr>
            <p:ph type="dt" sz="half" idx="10"/>
          </p:nvPr>
        </p:nvSpPr>
        <p:spPr/>
        <p:txBody>
          <a:bodyPr/>
          <a:lstStyle/>
          <a:p>
            <a:r>
              <a:rPr lang="fr-FR" smtClean="0"/>
              <a:t>R3-MS3-RH - 2014</a:t>
            </a:r>
            <a:endParaRPr lang="fr-FR"/>
          </a:p>
        </p:txBody>
      </p:sp>
      <p:sp>
        <p:nvSpPr>
          <p:cNvPr id="6" name="Espace réservé du pied de page 5"/>
          <p:cNvSpPr>
            <a:spLocks noGrp="1"/>
          </p:cNvSpPr>
          <p:nvPr>
            <p:ph type="ftr" sz="quarter" idx="11"/>
          </p:nvPr>
        </p:nvSpPr>
        <p:spPr>
          <a:xfrm>
            <a:off x="2525851" y="6349716"/>
            <a:ext cx="4381864" cy="365125"/>
          </a:xfrm>
        </p:spPr>
        <p:txBody>
          <a:bodyPr/>
          <a:lstStyle/>
          <a:p>
            <a:r>
              <a:rPr lang="fr-FR" smtClean="0"/>
              <a:t>tice n2 : cartes heuristiques</a:t>
            </a:r>
            <a:endParaRPr lang="fr-FR" dirty="0"/>
          </a:p>
        </p:txBody>
      </p:sp>
      <p:sp>
        <p:nvSpPr>
          <p:cNvPr id="7" name="Espace réservé du numéro de diapositive 6"/>
          <p:cNvSpPr>
            <a:spLocks noGrp="1"/>
          </p:cNvSpPr>
          <p:nvPr>
            <p:ph type="sldNum" sz="quarter" idx="12"/>
          </p:nvPr>
        </p:nvSpPr>
        <p:spPr/>
        <p:txBody>
          <a:bodyPr/>
          <a:lstStyle/>
          <a:p>
            <a:fld id="{918429D6-AEBA-CB49-B91E-A0325D11F9CC}" type="slidenum">
              <a:rPr lang="fr-FR" smtClean="0"/>
              <a:pPr/>
              <a:t>1</a:t>
            </a:fld>
            <a:endParaRPr lang="fr-FR"/>
          </a:p>
        </p:txBody>
      </p:sp>
    </p:spTree>
    <p:extLst>
      <p:ext uri="{BB962C8B-B14F-4D97-AF65-F5344CB8AC3E}">
        <p14:creationId xmlns:p14="http://schemas.microsoft.com/office/powerpoint/2010/main" xmlns="" val="269988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pPr>
              <a:defRPr/>
            </a:pPr>
            <a:r>
              <a:rPr lang="fr-FR" smtClean="0"/>
              <a:t>R3-MS3-RH - 2014</a:t>
            </a:r>
            <a:endParaRPr lang="fr-FR" dirty="0"/>
          </a:p>
        </p:txBody>
      </p:sp>
      <p:sp>
        <p:nvSpPr>
          <p:cNvPr id="4" name="Espace réservé du pied de page 3"/>
          <p:cNvSpPr>
            <a:spLocks noGrp="1"/>
          </p:cNvSpPr>
          <p:nvPr>
            <p:ph type="ftr" sz="quarter" idx="11"/>
          </p:nvPr>
        </p:nvSpPr>
        <p:spPr/>
        <p:txBody>
          <a:bodyPr/>
          <a:lstStyle/>
          <a:p>
            <a:r>
              <a:rPr lang="fr-FR" smtClean="0"/>
              <a:t>tice n2 : cartes heuristiques</a:t>
            </a:r>
            <a:endParaRPr lang="fr-FR" dirty="0"/>
          </a:p>
        </p:txBody>
      </p:sp>
      <p:sp>
        <p:nvSpPr>
          <p:cNvPr id="5" name="Espace réservé du numéro de diapositive 4"/>
          <p:cNvSpPr>
            <a:spLocks noGrp="1"/>
          </p:cNvSpPr>
          <p:nvPr>
            <p:ph type="sldNum" sz="quarter" idx="12"/>
          </p:nvPr>
        </p:nvSpPr>
        <p:spPr/>
        <p:txBody>
          <a:bodyPr/>
          <a:lstStyle/>
          <a:p>
            <a:pPr>
              <a:defRPr/>
            </a:pPr>
            <a:fld id="{C762E83F-C629-D946-B296-A02D77C50920}" type="slidenum">
              <a:rPr lang="fr-FR" smtClean="0"/>
              <a:pPr>
                <a:defRPr/>
              </a:pPr>
              <a:t>10</a:t>
            </a:fld>
            <a:endParaRPr lang="fr-FR"/>
          </a:p>
        </p:txBody>
      </p:sp>
      <p:pic>
        <p:nvPicPr>
          <p:cNvPr id="6" name="Image 5"/>
          <p:cNvPicPr>
            <a:picLocks noChangeAspect="1"/>
          </p:cNvPicPr>
          <p:nvPr/>
        </p:nvPicPr>
        <p:blipFill>
          <a:blip r:embed="rId2"/>
          <a:stretch>
            <a:fillRect/>
          </a:stretch>
        </p:blipFill>
        <p:spPr>
          <a:xfrm>
            <a:off x="88900" y="0"/>
            <a:ext cx="8946210" cy="6858000"/>
          </a:xfrm>
          <a:prstGeom prst="rect">
            <a:avLst/>
          </a:prstGeom>
        </p:spPr>
      </p:pic>
    </p:spTree>
    <p:extLst>
      <p:ext uri="{BB962C8B-B14F-4D97-AF65-F5344CB8AC3E}">
        <p14:creationId xmlns:p14="http://schemas.microsoft.com/office/powerpoint/2010/main" xmlns="" val="373344444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fr-FR" sz="3200" dirty="0">
                <a:latin typeface="+mn-lt"/>
              </a:rPr>
              <a:t>Comment construire la carte ? 1/3</a:t>
            </a:r>
          </a:p>
        </p:txBody>
      </p:sp>
      <p:sp>
        <p:nvSpPr>
          <p:cNvPr id="11267" name="Rectangle 3"/>
          <p:cNvSpPr>
            <a:spLocks noGrp="1" noChangeArrowheads="1"/>
          </p:cNvSpPr>
          <p:nvPr>
            <p:ph type="body" sz="half" idx="4294967295"/>
          </p:nvPr>
        </p:nvSpPr>
        <p:spPr>
          <a:xfrm>
            <a:off x="457200" y="1335505"/>
            <a:ext cx="8229600" cy="4778189"/>
          </a:xfrm>
        </p:spPr>
        <p:txBody>
          <a:bodyPr/>
          <a:lstStyle/>
          <a:p>
            <a:pPr marL="0" indent="0" eaLnBrk="1" hangingPunct="1"/>
            <a:r>
              <a:rPr lang="fr-FR" dirty="0" smtClean="0"/>
              <a:t>On </a:t>
            </a:r>
            <a:r>
              <a:rPr lang="fr-FR" dirty="0"/>
              <a:t>place l’idée principale au centre.</a:t>
            </a:r>
          </a:p>
        </p:txBody>
      </p:sp>
      <p:pic>
        <p:nvPicPr>
          <p:cNvPr id="11268" name="Picture 4" descr="todomap1"/>
          <p:cNvPicPr>
            <a:picLocks noGrp="1" noChangeAspect="1" noChangeArrowheads="1"/>
          </p:cNvPicPr>
          <p:nvPr>
            <p:ph sz="quarter" idx="4294967295"/>
          </p:nvPr>
        </p:nvPicPr>
        <p:blipFill rotWithShape="1">
          <a:blip r:embed="rId2">
            <a:extLst>
              <a:ext uri="{28A0092B-C50C-407E-A947-70E740481C1C}">
                <a14:useLocalDpi xmlns:a14="http://schemas.microsoft.com/office/drawing/2010/main" xmlns="" val="0"/>
              </a:ext>
            </a:extLst>
          </a:blip>
          <a:srcRect l="10139" t="19109" r="19340" b="21854"/>
          <a:stretch/>
        </p:blipFill>
        <p:spPr>
          <a:xfrm>
            <a:off x="2454765" y="2902745"/>
            <a:ext cx="4621362" cy="2731994"/>
          </a:xfrm>
          <a:noFill/>
        </p:spPr>
      </p:pic>
      <p:sp>
        <p:nvSpPr>
          <p:cNvPr id="2" name="Espace réservé de la date 1"/>
          <p:cNvSpPr>
            <a:spLocks noGrp="1"/>
          </p:cNvSpPr>
          <p:nvPr>
            <p:ph type="dt" sz="half" idx="10"/>
          </p:nvPr>
        </p:nvSpPr>
        <p:spPr/>
        <p:txBody>
          <a:bodyPr/>
          <a:lstStyle/>
          <a:p>
            <a:pPr>
              <a:defRPr/>
            </a:pPr>
            <a:r>
              <a:rPr lang="fr-FR" smtClean="0"/>
              <a:t>R3-MS3-RH - 2014</a:t>
            </a:r>
            <a:endParaRPr lang="fr-FR" dirty="0"/>
          </a:p>
        </p:txBody>
      </p:sp>
      <p:sp>
        <p:nvSpPr>
          <p:cNvPr id="3" name="Espace réservé du pied de page 2"/>
          <p:cNvSpPr>
            <a:spLocks noGrp="1"/>
          </p:cNvSpPr>
          <p:nvPr>
            <p:ph type="ftr" sz="quarter" idx="11"/>
          </p:nvPr>
        </p:nvSpPr>
        <p:spPr/>
        <p:txBody>
          <a:bodyPr/>
          <a:lstStyle/>
          <a:p>
            <a:r>
              <a:rPr lang="fr-FR" smtClean="0"/>
              <a:t>tice n2 : cartes heuristiques</a:t>
            </a:r>
            <a:endParaRPr lang="fr-FR" dirty="0"/>
          </a:p>
        </p:txBody>
      </p:sp>
      <p:sp>
        <p:nvSpPr>
          <p:cNvPr id="4" name="Espace réservé du numéro de diapositive 3"/>
          <p:cNvSpPr>
            <a:spLocks noGrp="1"/>
          </p:cNvSpPr>
          <p:nvPr>
            <p:ph type="sldNum" sz="quarter" idx="12"/>
          </p:nvPr>
        </p:nvSpPr>
        <p:spPr/>
        <p:txBody>
          <a:bodyPr/>
          <a:lstStyle/>
          <a:p>
            <a:pPr>
              <a:defRPr/>
            </a:pPr>
            <a:fld id="{C762E83F-C629-D946-B296-A02D77C50920}" type="slidenum">
              <a:rPr lang="fr-FR" smtClean="0"/>
              <a:pPr>
                <a:defRPr/>
              </a:pPr>
              <a:t>11</a:t>
            </a:fld>
            <a:endParaRPr lang="fr-FR"/>
          </a:p>
        </p:txBody>
      </p:sp>
    </p:spTree>
    <p:extLst>
      <p:ext uri="{BB962C8B-B14F-4D97-AF65-F5344CB8AC3E}">
        <p14:creationId xmlns:p14="http://schemas.microsoft.com/office/powerpoint/2010/main" xmlns="" val="7472701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idx="1"/>
          </p:nvPr>
        </p:nvSpPr>
        <p:spPr>
          <a:xfrm>
            <a:off x="457200" y="1504154"/>
            <a:ext cx="8229600" cy="4525963"/>
          </a:xfrm>
        </p:spPr>
        <p:txBody>
          <a:bodyPr/>
          <a:lstStyle/>
          <a:p>
            <a:pPr eaLnBrk="1" hangingPunct="1">
              <a:buFont typeface="Wingdings" charset="2"/>
              <a:buChar char="u"/>
            </a:pPr>
            <a:r>
              <a:rPr lang="fr-BE" dirty="0"/>
              <a:t>On place les idées secondaires</a:t>
            </a:r>
            <a:r>
              <a:rPr lang="fr-FR" dirty="0"/>
              <a:t> </a:t>
            </a:r>
            <a:endParaRPr lang="fr-FR" dirty="0" smtClean="0"/>
          </a:p>
          <a:p>
            <a:pPr lvl="1">
              <a:buFont typeface="Wingdings" charset="2"/>
              <a:buChar char="ü"/>
            </a:pPr>
            <a:r>
              <a:rPr lang="fr-FR" dirty="0" smtClean="0"/>
              <a:t>sur des branches (arbre) partant du noyau central et représentées </a:t>
            </a:r>
            <a:r>
              <a:rPr lang="fr-FR" dirty="0"/>
              <a:t>par: symbole, mot-clé, mot-image…</a:t>
            </a:r>
          </a:p>
          <a:p>
            <a:pPr marL="0" indent="0" eaLnBrk="1" hangingPunct="1"/>
            <a:endParaRPr lang="fr-FR" dirty="0"/>
          </a:p>
        </p:txBody>
      </p:sp>
      <p:sp>
        <p:nvSpPr>
          <p:cNvPr id="12291" name="Rectangle 2"/>
          <p:cNvSpPr>
            <a:spLocks noGrp="1" noChangeArrowheads="1"/>
          </p:cNvSpPr>
          <p:nvPr>
            <p:ph type="title"/>
          </p:nvPr>
        </p:nvSpPr>
        <p:spPr/>
        <p:txBody>
          <a:bodyPr/>
          <a:lstStyle/>
          <a:p>
            <a:pPr eaLnBrk="1" hangingPunct="1"/>
            <a:r>
              <a:rPr lang="fr-FR" sz="3200" dirty="0">
                <a:latin typeface="+mn-lt"/>
              </a:rPr>
              <a:t>Comment construire la carte ? 2/3</a:t>
            </a:r>
          </a:p>
        </p:txBody>
      </p:sp>
      <p:pic>
        <p:nvPicPr>
          <p:cNvPr id="5" name="Picture 8" descr="todomap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4908" r="12908" b="18297"/>
          <a:stretch/>
        </p:blipFill>
        <p:spPr bwMode="auto">
          <a:xfrm>
            <a:off x="1592947" y="2646622"/>
            <a:ext cx="5707311" cy="3553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ce réservé de la date 1"/>
          <p:cNvSpPr>
            <a:spLocks noGrp="1"/>
          </p:cNvSpPr>
          <p:nvPr>
            <p:ph type="dt" sz="half" idx="10"/>
          </p:nvPr>
        </p:nvSpPr>
        <p:spPr/>
        <p:txBody>
          <a:bodyPr/>
          <a:lstStyle/>
          <a:p>
            <a:pPr>
              <a:defRPr/>
            </a:pPr>
            <a:r>
              <a:rPr lang="fr-FR" smtClean="0"/>
              <a:t>R3-MS3-RH - 2014</a:t>
            </a:r>
            <a:endParaRPr lang="fr-FR" dirty="0"/>
          </a:p>
        </p:txBody>
      </p:sp>
      <p:sp>
        <p:nvSpPr>
          <p:cNvPr id="3" name="Espace réservé du pied de page 2"/>
          <p:cNvSpPr>
            <a:spLocks noGrp="1"/>
          </p:cNvSpPr>
          <p:nvPr>
            <p:ph type="ftr" sz="quarter" idx="11"/>
          </p:nvPr>
        </p:nvSpPr>
        <p:spPr/>
        <p:txBody>
          <a:bodyPr/>
          <a:lstStyle/>
          <a:p>
            <a:r>
              <a:rPr lang="fr-FR" smtClean="0"/>
              <a:t>tice n2 : cartes heuristiques</a:t>
            </a:r>
            <a:endParaRPr lang="fr-FR" dirty="0"/>
          </a:p>
        </p:txBody>
      </p:sp>
      <p:sp>
        <p:nvSpPr>
          <p:cNvPr id="4" name="Espace réservé du numéro de diapositive 3"/>
          <p:cNvSpPr>
            <a:spLocks noGrp="1"/>
          </p:cNvSpPr>
          <p:nvPr>
            <p:ph type="sldNum" sz="quarter" idx="12"/>
          </p:nvPr>
        </p:nvSpPr>
        <p:spPr/>
        <p:txBody>
          <a:bodyPr/>
          <a:lstStyle/>
          <a:p>
            <a:pPr>
              <a:defRPr/>
            </a:pPr>
            <a:fld id="{C762E83F-C629-D946-B296-A02D77C50920}" type="slidenum">
              <a:rPr lang="fr-FR" smtClean="0"/>
              <a:pPr>
                <a:defRPr/>
              </a:pPr>
              <a:t>12</a:t>
            </a:fld>
            <a:endParaRPr lang="fr-FR"/>
          </a:p>
        </p:txBody>
      </p:sp>
    </p:spTree>
    <p:extLst>
      <p:ext uri="{BB962C8B-B14F-4D97-AF65-F5344CB8AC3E}">
        <p14:creationId xmlns:p14="http://schemas.microsoft.com/office/powerpoint/2010/main" xmlns="" val="5006197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3" descr="todomap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95400" y="1843751"/>
            <a:ext cx="6553200" cy="462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ce réservé du contenu 1"/>
          <p:cNvSpPr>
            <a:spLocks noGrp="1"/>
          </p:cNvSpPr>
          <p:nvPr>
            <p:ph idx="1"/>
          </p:nvPr>
        </p:nvSpPr>
        <p:spPr/>
        <p:txBody>
          <a:bodyPr/>
          <a:lstStyle/>
          <a:p>
            <a:r>
              <a:rPr lang="fr-FR" dirty="0">
                <a:latin typeface="Eras Demi ITC" charset="0"/>
              </a:rPr>
              <a:t>Les idées connexes s’ajoutent aux branches existantes.</a:t>
            </a:r>
          </a:p>
          <a:p>
            <a:endParaRPr lang="fr-FR" dirty="0"/>
          </a:p>
        </p:txBody>
      </p:sp>
      <p:sp>
        <p:nvSpPr>
          <p:cNvPr id="13315" name="Rectangle 2"/>
          <p:cNvSpPr>
            <a:spLocks noGrp="1" noChangeArrowheads="1"/>
          </p:cNvSpPr>
          <p:nvPr>
            <p:ph type="title"/>
          </p:nvPr>
        </p:nvSpPr>
        <p:spPr>
          <a:xfrm>
            <a:off x="457200" y="253294"/>
            <a:ext cx="8229600" cy="1014177"/>
          </a:xfrm>
        </p:spPr>
        <p:txBody>
          <a:bodyPr/>
          <a:lstStyle/>
          <a:p>
            <a:pPr eaLnBrk="1" hangingPunct="1"/>
            <a:r>
              <a:rPr lang="fr-FR" sz="3200" dirty="0">
                <a:latin typeface="+mn-lt"/>
              </a:rPr>
              <a:t>Comment construire la carte ? 3/3</a:t>
            </a:r>
          </a:p>
        </p:txBody>
      </p:sp>
      <p:sp>
        <p:nvSpPr>
          <p:cNvPr id="13316" name="Rectangle 6"/>
          <p:cNvSpPr>
            <a:spLocks noChangeArrowheads="1"/>
          </p:cNvSpPr>
          <p:nvPr/>
        </p:nvSpPr>
        <p:spPr bwMode="auto">
          <a:xfrm>
            <a:off x="1295400" y="685800"/>
            <a:ext cx="7453313"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pPr>
            <a:endParaRPr lang="fr-FR" sz="2000" dirty="0">
              <a:latin typeface="Eras Demi ITC" charset="0"/>
            </a:endParaRPr>
          </a:p>
        </p:txBody>
      </p:sp>
      <p:sp>
        <p:nvSpPr>
          <p:cNvPr id="3" name="Espace réservé de la date 2"/>
          <p:cNvSpPr>
            <a:spLocks noGrp="1"/>
          </p:cNvSpPr>
          <p:nvPr>
            <p:ph type="dt" sz="half" idx="10"/>
          </p:nvPr>
        </p:nvSpPr>
        <p:spPr/>
        <p:txBody>
          <a:bodyPr/>
          <a:lstStyle/>
          <a:p>
            <a:pPr>
              <a:defRPr/>
            </a:pPr>
            <a:r>
              <a:rPr lang="fr-FR" smtClean="0"/>
              <a:t>R3-MS3-RH - 2014</a:t>
            </a:r>
            <a:endParaRPr lang="fr-FR" dirty="0"/>
          </a:p>
        </p:txBody>
      </p:sp>
      <p:sp>
        <p:nvSpPr>
          <p:cNvPr id="4" name="Espace réservé du pied de page 3"/>
          <p:cNvSpPr>
            <a:spLocks noGrp="1"/>
          </p:cNvSpPr>
          <p:nvPr>
            <p:ph type="ftr" sz="quarter" idx="11"/>
          </p:nvPr>
        </p:nvSpPr>
        <p:spPr/>
        <p:txBody>
          <a:bodyPr/>
          <a:lstStyle/>
          <a:p>
            <a:r>
              <a:rPr lang="fr-FR" smtClean="0"/>
              <a:t>tice n2 : cartes heuristiques</a:t>
            </a:r>
            <a:endParaRPr lang="fr-FR" dirty="0"/>
          </a:p>
        </p:txBody>
      </p:sp>
      <p:sp>
        <p:nvSpPr>
          <p:cNvPr id="5" name="Espace réservé du numéro de diapositive 4"/>
          <p:cNvSpPr>
            <a:spLocks noGrp="1"/>
          </p:cNvSpPr>
          <p:nvPr>
            <p:ph type="sldNum" sz="quarter" idx="12"/>
          </p:nvPr>
        </p:nvSpPr>
        <p:spPr/>
        <p:txBody>
          <a:bodyPr/>
          <a:lstStyle/>
          <a:p>
            <a:pPr>
              <a:defRPr/>
            </a:pPr>
            <a:fld id="{C762E83F-C629-D946-B296-A02D77C50920}" type="slidenum">
              <a:rPr lang="fr-FR" smtClean="0"/>
              <a:pPr>
                <a:defRPr/>
              </a:pPr>
              <a:t>13</a:t>
            </a:fld>
            <a:endParaRPr lang="fr-FR"/>
          </a:p>
        </p:txBody>
      </p:sp>
    </p:spTree>
    <p:extLst>
      <p:ext uri="{BB962C8B-B14F-4D97-AF65-F5344CB8AC3E}">
        <p14:creationId xmlns:p14="http://schemas.microsoft.com/office/powerpoint/2010/main" xmlns="" val="34732627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4"/>
                                        </p:tgtEl>
                                        <p:attrNameLst>
                                          <p:attrName>style.visibility</p:attrName>
                                        </p:attrNameLst>
                                      </p:cBhvr>
                                      <p:to>
                                        <p:strVal val="visible"/>
                                      </p:to>
                                    </p:set>
                                  </p:childTnLst>
                                </p:cTn>
                              </p:par>
                              <p:par>
                                <p:cTn id="11" presetID="16" presetClass="exit" presetSubtype="21" fill="hold" grpId="1" nodeType="withEffect">
                                  <p:stCondLst>
                                    <p:cond delay="0"/>
                                  </p:stCondLst>
                                  <p:childTnLst>
                                    <p:animEffect transition="out" filter="barn(inVertical)">
                                      <p:cBhvr>
                                        <p:cTn id="12" dur="500"/>
                                        <p:tgtEl>
                                          <p:spTgt spid="2">
                                            <p:txEl>
                                              <p:pRg st="0" end="0"/>
                                            </p:txEl>
                                          </p:spTgt>
                                        </p:tgtEl>
                                      </p:cBhvr>
                                    </p:animEffect>
                                    <p:set>
                                      <p:cBhvr>
                                        <p:cTn id="13"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Les quelques règles à </a:t>
            </a:r>
            <a:r>
              <a:rPr lang="fr-FR" dirty="0" smtClean="0"/>
              <a:t>respecter</a:t>
            </a:r>
            <a:endParaRPr lang="fr-FR" dirty="0"/>
          </a:p>
        </p:txBody>
      </p:sp>
      <p:sp>
        <p:nvSpPr>
          <p:cNvPr id="2" name="Espace réservé de la date 1"/>
          <p:cNvSpPr>
            <a:spLocks noGrp="1"/>
          </p:cNvSpPr>
          <p:nvPr>
            <p:ph type="dt" sz="half" idx="10"/>
          </p:nvPr>
        </p:nvSpPr>
        <p:spPr/>
        <p:txBody>
          <a:bodyPr/>
          <a:lstStyle/>
          <a:p>
            <a:r>
              <a:rPr lang="fr-FR" smtClean="0"/>
              <a:t>R3-MS3-RH - 2014</a:t>
            </a:r>
            <a:endParaRPr lang="fr-FR"/>
          </a:p>
        </p:txBody>
      </p:sp>
      <p:sp>
        <p:nvSpPr>
          <p:cNvPr id="3" name="Espace réservé du pied de page 2"/>
          <p:cNvSpPr>
            <a:spLocks noGrp="1"/>
          </p:cNvSpPr>
          <p:nvPr>
            <p:ph type="ftr" sz="quarter" idx="11"/>
          </p:nvPr>
        </p:nvSpPr>
        <p:spPr/>
        <p:txBody>
          <a:bodyPr/>
          <a:lstStyle/>
          <a:p>
            <a:r>
              <a:rPr lang="fr-FR" smtClean="0"/>
              <a:t>tice n2 : cartes heuristiques</a:t>
            </a:r>
            <a:endParaRPr lang="fr-FR"/>
          </a:p>
        </p:txBody>
      </p:sp>
      <p:sp>
        <p:nvSpPr>
          <p:cNvPr id="4" name="Espace réservé du numéro de diapositive 3"/>
          <p:cNvSpPr>
            <a:spLocks noGrp="1"/>
          </p:cNvSpPr>
          <p:nvPr>
            <p:ph type="sldNum" sz="quarter" idx="12"/>
          </p:nvPr>
        </p:nvSpPr>
        <p:spPr/>
        <p:txBody>
          <a:bodyPr/>
          <a:lstStyle/>
          <a:p>
            <a:fld id="{7FDFBCFF-CFD6-4E40-919A-D7C9C0665A9A}" type="slidenum">
              <a:rPr lang="fr-FR" smtClean="0"/>
              <a:pPr/>
              <a:t>14</a:t>
            </a:fld>
            <a:endParaRPr lang="fr-FR"/>
          </a:p>
        </p:txBody>
      </p:sp>
      <p:pic>
        <p:nvPicPr>
          <p:cNvPr id="5" name="Image 4"/>
          <p:cNvPicPr>
            <a:picLocks noChangeAspect="1"/>
          </p:cNvPicPr>
          <p:nvPr/>
        </p:nvPicPr>
        <p:blipFill>
          <a:blip r:embed="rId2"/>
          <a:stretch>
            <a:fillRect/>
          </a:stretch>
        </p:blipFill>
        <p:spPr>
          <a:xfrm>
            <a:off x="971233" y="1139470"/>
            <a:ext cx="6887795" cy="5134330"/>
          </a:xfrm>
          <a:prstGeom prst="rect">
            <a:avLst/>
          </a:prstGeom>
        </p:spPr>
      </p:pic>
      <p:sp>
        <p:nvSpPr>
          <p:cNvPr id="6" name="Rectangle 5"/>
          <p:cNvSpPr/>
          <p:nvPr/>
        </p:nvSpPr>
        <p:spPr>
          <a:xfrm>
            <a:off x="205119" y="6042967"/>
            <a:ext cx="5846744" cy="369332"/>
          </a:xfrm>
          <a:prstGeom prst="rect">
            <a:avLst/>
          </a:prstGeom>
        </p:spPr>
        <p:txBody>
          <a:bodyPr wrap="square">
            <a:spAutoFit/>
          </a:bodyPr>
          <a:lstStyle/>
          <a:p>
            <a:r>
              <a:rPr lang="fr-FR" sz="1800" dirty="0">
                <a:hlinkClick r:id="rId3"/>
              </a:rPr>
              <a:t>http://cpcoop.fr/cartes-cognitives</a:t>
            </a:r>
            <a:r>
              <a:rPr lang="fr-FR" sz="1800" dirty="0" smtClean="0">
                <a:hlinkClick r:id="rId3"/>
              </a:rPr>
              <a:t>/</a:t>
            </a:r>
            <a:r>
              <a:rPr lang="fr-FR" sz="1800" dirty="0" smtClean="0"/>
              <a:t> </a:t>
            </a:r>
            <a:endParaRPr lang="fr-FR" sz="1800" dirty="0"/>
          </a:p>
        </p:txBody>
      </p:sp>
    </p:spTree>
    <p:extLst>
      <p:ext uri="{BB962C8B-B14F-4D97-AF65-F5344CB8AC3E}">
        <p14:creationId xmlns:p14="http://schemas.microsoft.com/office/powerpoint/2010/main" xmlns="" val="24467555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fr-FR" sz="3200" dirty="0">
                <a:latin typeface="+mn-lt"/>
              </a:rPr>
              <a:t>Recommandations de Tony </a:t>
            </a:r>
            <a:r>
              <a:rPr lang="fr-FR" sz="3200" dirty="0" err="1">
                <a:latin typeface="+mn-lt"/>
              </a:rPr>
              <a:t>Buzan</a:t>
            </a:r>
            <a:endParaRPr lang="fr-FR" sz="3200" dirty="0">
              <a:latin typeface="+mn-lt"/>
            </a:endParaRPr>
          </a:p>
        </p:txBody>
      </p:sp>
      <p:sp>
        <p:nvSpPr>
          <p:cNvPr id="23555" name="Rectangle 3"/>
          <p:cNvSpPr>
            <a:spLocks noGrp="1" noChangeArrowheads="1"/>
          </p:cNvSpPr>
          <p:nvPr>
            <p:ph type="body" idx="1"/>
          </p:nvPr>
        </p:nvSpPr>
        <p:spPr>
          <a:xfrm>
            <a:off x="457200" y="1376091"/>
            <a:ext cx="8229600" cy="4834928"/>
          </a:xfrm>
        </p:spPr>
        <p:txBody>
          <a:bodyPr>
            <a:normAutofit lnSpcReduction="10000"/>
          </a:bodyPr>
          <a:lstStyle/>
          <a:p>
            <a:pPr eaLnBrk="1" hangingPunct="1">
              <a:lnSpc>
                <a:spcPct val="90000"/>
              </a:lnSpc>
            </a:pPr>
            <a:r>
              <a:rPr lang="fr-FR" sz="1800" dirty="0" smtClean="0">
                <a:latin typeface="Eras Demi ITC" charset="0"/>
              </a:rPr>
              <a:t>Commencez </a:t>
            </a:r>
            <a:r>
              <a:rPr lang="fr-FR" sz="1800" dirty="0">
                <a:latin typeface="Eras Demi ITC" charset="0"/>
              </a:rPr>
              <a:t>par tracer au centre d'une page horizontale de format A4 un dessin dans lequel vous inscrivez le sujet de votre réflexion. Utilisez couleur et relief pour stimuler votre imagination</a:t>
            </a:r>
          </a:p>
          <a:p>
            <a:pPr eaLnBrk="1" hangingPunct="1">
              <a:lnSpc>
                <a:spcPct val="90000"/>
              </a:lnSpc>
            </a:pPr>
            <a:r>
              <a:rPr lang="fr-FR" sz="1800" dirty="0" smtClean="0">
                <a:latin typeface="Eras Demi ITC" charset="0"/>
              </a:rPr>
              <a:t>Notez </a:t>
            </a:r>
            <a:r>
              <a:rPr lang="fr-FR" sz="1800" dirty="0">
                <a:latin typeface="Eras Demi ITC" charset="0"/>
              </a:rPr>
              <a:t>ensuite vos idées comme elles vous viennent sur des branches rayonnant à partir du centre. Vous vous surprendrez à sauter d'une branche à l'autre - car c'est ainsi que notre cerveau fonctionne - et vous serez étonné de la richesse de votre inspiration</a:t>
            </a:r>
          </a:p>
          <a:p>
            <a:pPr eaLnBrk="1" hangingPunct="1">
              <a:lnSpc>
                <a:spcPct val="90000"/>
              </a:lnSpc>
            </a:pPr>
            <a:r>
              <a:rPr lang="fr-FR" sz="1800" dirty="0" smtClean="0">
                <a:latin typeface="Eras Demi ITC" charset="0"/>
              </a:rPr>
              <a:t>Tracez </a:t>
            </a:r>
            <a:r>
              <a:rPr lang="fr-FR" sz="1800" dirty="0">
                <a:latin typeface="Eras Demi ITC" charset="0"/>
              </a:rPr>
              <a:t>des flèches pour mettre en lumière les relations entre idées</a:t>
            </a:r>
          </a:p>
          <a:p>
            <a:pPr eaLnBrk="1" hangingPunct="1">
              <a:lnSpc>
                <a:spcPct val="90000"/>
              </a:lnSpc>
            </a:pPr>
            <a:r>
              <a:rPr lang="fr-FR" sz="1800" dirty="0" smtClean="0">
                <a:latin typeface="Eras Demi ITC" charset="0"/>
              </a:rPr>
              <a:t>Utilisez </a:t>
            </a:r>
            <a:r>
              <a:rPr lang="fr-FR" sz="1800" dirty="0">
                <a:latin typeface="Eras Demi ITC" charset="0"/>
              </a:rPr>
              <a:t>des mots clés, plus évocateurs, plus "forts" et plus mémorisables Limitez la longueur des branches à celle des mots. Ecrivez lisiblement et </a:t>
            </a:r>
            <a:r>
              <a:rPr lang="fr-FR" sz="1800" dirty="0" smtClean="0">
                <a:latin typeface="Eras Demi ITC" charset="0"/>
              </a:rPr>
              <a:t>horizontalement (satisfaire </a:t>
            </a:r>
            <a:r>
              <a:rPr lang="fr-FR" sz="1800" dirty="0">
                <a:latin typeface="Eras Demi ITC" charset="0"/>
              </a:rPr>
              <a:t>le goût de votre cerveau gauche pour l'ordre et la </a:t>
            </a:r>
            <a:r>
              <a:rPr lang="fr-FR" sz="1800" dirty="0" smtClean="0">
                <a:latin typeface="Eras Demi ITC" charset="0"/>
              </a:rPr>
              <a:t>méthode !)</a:t>
            </a:r>
            <a:endParaRPr lang="fr-FR" sz="1800" dirty="0">
              <a:latin typeface="Eras Demi ITC" charset="0"/>
            </a:endParaRPr>
          </a:p>
          <a:p>
            <a:pPr eaLnBrk="1" hangingPunct="1">
              <a:lnSpc>
                <a:spcPct val="90000"/>
              </a:lnSpc>
            </a:pPr>
            <a:r>
              <a:rPr lang="fr-FR" sz="1800" dirty="0" smtClean="0">
                <a:latin typeface="Eras Demi ITC" charset="0"/>
              </a:rPr>
              <a:t>Hiérarchisez</a:t>
            </a:r>
            <a:r>
              <a:rPr lang="fr-FR" sz="1800" dirty="0">
                <a:latin typeface="Eras Demi ITC" charset="0"/>
              </a:rPr>
              <a:t>, numérotez, utilisez des nuages pour faire des regroupements d’images</a:t>
            </a:r>
          </a:p>
          <a:p>
            <a:pPr eaLnBrk="1" hangingPunct="1">
              <a:lnSpc>
                <a:spcPct val="90000"/>
              </a:lnSpc>
            </a:pPr>
            <a:r>
              <a:rPr lang="fr-FR" sz="1800" dirty="0" smtClean="0">
                <a:latin typeface="Eras Demi ITC" charset="0"/>
              </a:rPr>
              <a:t>Notre </a:t>
            </a:r>
            <a:r>
              <a:rPr lang="fr-FR" sz="1800" dirty="0">
                <a:latin typeface="Eras Demi ITC" charset="0"/>
              </a:rPr>
              <a:t>inspiration fonctionne par poussées : mettez à profit les temps morts pour employer abondamment images et couleurs et varier votre écriture. Votre imagination s'en trouvera stimulée</a:t>
            </a:r>
          </a:p>
          <a:p>
            <a:pPr eaLnBrk="1" hangingPunct="1">
              <a:lnSpc>
                <a:spcPct val="90000"/>
              </a:lnSpc>
            </a:pPr>
            <a:r>
              <a:rPr lang="fr-FR" sz="1800" dirty="0" smtClean="0">
                <a:latin typeface="Eras Demi ITC" charset="0"/>
              </a:rPr>
              <a:t>Développez </a:t>
            </a:r>
            <a:r>
              <a:rPr lang="fr-FR" sz="1800" dirty="0">
                <a:latin typeface="Eras Demi ITC" charset="0"/>
              </a:rPr>
              <a:t>des codes personnels. Constituez-vous une bibliothèque</a:t>
            </a:r>
          </a:p>
        </p:txBody>
      </p:sp>
      <p:sp>
        <p:nvSpPr>
          <p:cNvPr id="2" name="Espace réservé de la date 1"/>
          <p:cNvSpPr>
            <a:spLocks noGrp="1"/>
          </p:cNvSpPr>
          <p:nvPr>
            <p:ph type="dt" sz="half" idx="10"/>
          </p:nvPr>
        </p:nvSpPr>
        <p:spPr/>
        <p:txBody>
          <a:bodyPr/>
          <a:lstStyle/>
          <a:p>
            <a:pPr>
              <a:defRPr/>
            </a:pPr>
            <a:r>
              <a:rPr lang="fr-FR" smtClean="0"/>
              <a:t>R3-MS3-RH - 2014</a:t>
            </a:r>
            <a:endParaRPr lang="fr-FR" dirty="0"/>
          </a:p>
        </p:txBody>
      </p:sp>
      <p:sp>
        <p:nvSpPr>
          <p:cNvPr id="3" name="Espace réservé du pied de page 2"/>
          <p:cNvSpPr>
            <a:spLocks noGrp="1"/>
          </p:cNvSpPr>
          <p:nvPr>
            <p:ph type="ftr" sz="quarter" idx="11"/>
          </p:nvPr>
        </p:nvSpPr>
        <p:spPr/>
        <p:txBody>
          <a:bodyPr/>
          <a:lstStyle/>
          <a:p>
            <a:r>
              <a:rPr lang="fr-FR" smtClean="0"/>
              <a:t>tice n2 : cartes heuristiques</a:t>
            </a:r>
            <a:endParaRPr lang="fr-FR" dirty="0"/>
          </a:p>
        </p:txBody>
      </p:sp>
      <p:sp>
        <p:nvSpPr>
          <p:cNvPr id="4" name="Espace réservé du numéro de diapositive 3"/>
          <p:cNvSpPr>
            <a:spLocks noGrp="1"/>
          </p:cNvSpPr>
          <p:nvPr>
            <p:ph type="sldNum" sz="quarter" idx="12"/>
          </p:nvPr>
        </p:nvSpPr>
        <p:spPr/>
        <p:txBody>
          <a:bodyPr/>
          <a:lstStyle/>
          <a:p>
            <a:pPr>
              <a:defRPr/>
            </a:pPr>
            <a:fld id="{C762E83F-C629-D946-B296-A02D77C50920}" type="slidenum">
              <a:rPr lang="fr-FR" smtClean="0"/>
              <a:pPr>
                <a:defRPr/>
              </a:pPr>
              <a:t>15</a:t>
            </a:fld>
            <a:endParaRPr lang="fr-FR"/>
          </a:p>
        </p:txBody>
      </p:sp>
    </p:spTree>
    <p:extLst>
      <p:ext uri="{BB962C8B-B14F-4D97-AF65-F5344CB8AC3E}">
        <p14:creationId xmlns:p14="http://schemas.microsoft.com/office/powerpoint/2010/main" xmlns="" val="3876099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R3-MS3-RH - 2014</a:t>
            </a:r>
            <a:endParaRPr lang="fr-FR"/>
          </a:p>
        </p:txBody>
      </p:sp>
      <p:sp>
        <p:nvSpPr>
          <p:cNvPr id="3" name="Espace réservé du pied de page 2"/>
          <p:cNvSpPr>
            <a:spLocks noGrp="1"/>
          </p:cNvSpPr>
          <p:nvPr>
            <p:ph type="ftr" sz="quarter" idx="11"/>
          </p:nvPr>
        </p:nvSpPr>
        <p:spPr/>
        <p:txBody>
          <a:bodyPr/>
          <a:lstStyle/>
          <a:p>
            <a:r>
              <a:rPr lang="fr-FR" smtClean="0"/>
              <a:t>tice n2 : cartes heuristiques</a:t>
            </a:r>
            <a:endParaRPr lang="fr-FR"/>
          </a:p>
        </p:txBody>
      </p:sp>
      <p:sp>
        <p:nvSpPr>
          <p:cNvPr id="4" name="Espace réservé du numéro de diapositive 3"/>
          <p:cNvSpPr>
            <a:spLocks noGrp="1"/>
          </p:cNvSpPr>
          <p:nvPr>
            <p:ph type="sldNum" sz="quarter" idx="12"/>
          </p:nvPr>
        </p:nvSpPr>
        <p:spPr/>
        <p:txBody>
          <a:bodyPr/>
          <a:lstStyle/>
          <a:p>
            <a:fld id="{7FDFBCFF-CFD6-4E40-919A-D7C9C0665A9A}" type="slidenum">
              <a:rPr lang="fr-FR" smtClean="0"/>
              <a:pPr/>
              <a:t>16</a:t>
            </a:fld>
            <a:endParaRPr lang="fr-FR"/>
          </a:p>
        </p:txBody>
      </p:sp>
      <p:pic>
        <p:nvPicPr>
          <p:cNvPr id="5" name="Image 4"/>
          <p:cNvPicPr>
            <a:picLocks noChangeAspect="1"/>
          </p:cNvPicPr>
          <p:nvPr/>
        </p:nvPicPr>
        <p:blipFill>
          <a:blip r:embed="rId2"/>
          <a:stretch>
            <a:fillRect/>
          </a:stretch>
        </p:blipFill>
        <p:spPr>
          <a:xfrm>
            <a:off x="1152672" y="314251"/>
            <a:ext cx="6851997" cy="5487942"/>
          </a:xfrm>
          <a:prstGeom prst="rect">
            <a:avLst/>
          </a:prstGeom>
        </p:spPr>
      </p:pic>
      <p:sp>
        <p:nvSpPr>
          <p:cNvPr id="6" name="Rectangle 5"/>
          <p:cNvSpPr/>
          <p:nvPr/>
        </p:nvSpPr>
        <p:spPr>
          <a:xfrm>
            <a:off x="304800" y="5940851"/>
            <a:ext cx="6451140" cy="369332"/>
          </a:xfrm>
          <a:prstGeom prst="rect">
            <a:avLst/>
          </a:prstGeom>
        </p:spPr>
        <p:txBody>
          <a:bodyPr wrap="square">
            <a:spAutoFit/>
          </a:bodyPr>
          <a:lstStyle/>
          <a:p>
            <a:r>
              <a:rPr lang="fr-FR" sz="1800" dirty="0">
                <a:hlinkClick r:id="rId3"/>
              </a:rPr>
              <a:t>http://etudepsychologie.com/2012/09/12/mind-map</a:t>
            </a:r>
            <a:r>
              <a:rPr lang="fr-FR" sz="1800" dirty="0" smtClean="0">
                <a:hlinkClick r:id="rId3"/>
              </a:rPr>
              <a:t>/</a:t>
            </a:r>
            <a:r>
              <a:rPr lang="fr-FR" sz="1800" dirty="0" smtClean="0"/>
              <a:t> </a:t>
            </a:r>
            <a:endParaRPr lang="fr-FR" sz="1800" dirty="0"/>
          </a:p>
        </p:txBody>
      </p:sp>
    </p:spTree>
    <p:extLst>
      <p:ext uri="{BB962C8B-B14F-4D97-AF65-F5344CB8AC3E}">
        <p14:creationId xmlns:p14="http://schemas.microsoft.com/office/powerpoint/2010/main" xmlns="" val="3856024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Quelles limites ?</a:t>
            </a:r>
            <a:endParaRPr lang="fr-FR" dirty="0"/>
          </a:p>
        </p:txBody>
      </p:sp>
      <p:sp>
        <p:nvSpPr>
          <p:cNvPr id="3" name="Espace réservé de la date 2"/>
          <p:cNvSpPr>
            <a:spLocks noGrp="1"/>
          </p:cNvSpPr>
          <p:nvPr>
            <p:ph type="dt" sz="half" idx="10"/>
          </p:nvPr>
        </p:nvSpPr>
        <p:spPr/>
        <p:txBody>
          <a:bodyPr/>
          <a:lstStyle/>
          <a:p>
            <a:pPr>
              <a:defRPr/>
            </a:pPr>
            <a:r>
              <a:rPr lang="fr-FR" smtClean="0"/>
              <a:t>R3-MS3-RH - 2014</a:t>
            </a:r>
            <a:endParaRPr lang="fr-FR" dirty="0"/>
          </a:p>
        </p:txBody>
      </p:sp>
      <p:sp>
        <p:nvSpPr>
          <p:cNvPr id="4" name="Espace réservé du pied de page 3"/>
          <p:cNvSpPr>
            <a:spLocks noGrp="1"/>
          </p:cNvSpPr>
          <p:nvPr>
            <p:ph type="ftr" sz="quarter" idx="11"/>
          </p:nvPr>
        </p:nvSpPr>
        <p:spPr/>
        <p:txBody>
          <a:bodyPr/>
          <a:lstStyle/>
          <a:p>
            <a:r>
              <a:rPr lang="fr-FR" smtClean="0"/>
              <a:t>tice n2 : cartes heuristiques</a:t>
            </a:r>
            <a:endParaRPr lang="fr-FR" dirty="0"/>
          </a:p>
        </p:txBody>
      </p:sp>
      <p:sp>
        <p:nvSpPr>
          <p:cNvPr id="5" name="Espace réservé du numéro de diapositive 4"/>
          <p:cNvSpPr>
            <a:spLocks noGrp="1"/>
          </p:cNvSpPr>
          <p:nvPr>
            <p:ph type="sldNum" sz="quarter" idx="12"/>
          </p:nvPr>
        </p:nvSpPr>
        <p:spPr/>
        <p:txBody>
          <a:bodyPr/>
          <a:lstStyle/>
          <a:p>
            <a:pPr>
              <a:defRPr/>
            </a:pPr>
            <a:fld id="{C762E83F-C629-D946-B296-A02D77C50920}" type="slidenum">
              <a:rPr lang="fr-FR" smtClean="0"/>
              <a:pPr>
                <a:defRPr/>
              </a:pPr>
              <a:t>17</a:t>
            </a:fld>
            <a:endParaRPr lang="fr-FR"/>
          </a:p>
        </p:txBody>
      </p:sp>
      <p:pic>
        <p:nvPicPr>
          <p:cNvPr id="6" name="Imag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21325" y="1149872"/>
            <a:ext cx="6342727" cy="496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595172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fr-FR" sz="3200" dirty="0">
                <a:latin typeface="+mn-lt"/>
              </a:rPr>
              <a:t>Utilisations en gestion de projet</a:t>
            </a:r>
          </a:p>
        </p:txBody>
      </p:sp>
      <p:sp>
        <p:nvSpPr>
          <p:cNvPr id="22531" name="Rectangle 3"/>
          <p:cNvSpPr>
            <a:spLocks noGrp="1" noChangeArrowheads="1"/>
          </p:cNvSpPr>
          <p:nvPr>
            <p:ph type="body" idx="1"/>
          </p:nvPr>
        </p:nvSpPr>
        <p:spPr/>
        <p:txBody>
          <a:bodyPr/>
          <a:lstStyle/>
          <a:p>
            <a:pPr eaLnBrk="1" hangingPunct="1">
              <a:spcBef>
                <a:spcPts val="0"/>
              </a:spcBef>
            </a:pPr>
            <a:r>
              <a:rPr lang="fr-FR" dirty="0"/>
              <a:t>Construction de </a:t>
            </a:r>
            <a:r>
              <a:rPr lang="fr-FR" dirty="0" smtClean="0"/>
              <a:t>projet </a:t>
            </a:r>
          </a:p>
          <a:p>
            <a:pPr lvl="1">
              <a:spcBef>
                <a:spcPts val="0"/>
              </a:spcBef>
            </a:pPr>
            <a:r>
              <a:rPr lang="fr-FR" dirty="0" smtClean="0"/>
              <a:t>Les </a:t>
            </a:r>
            <a:r>
              <a:rPr lang="fr-FR" dirty="0"/>
              <a:t>cartes sont le support idéal pour avoir une vue globale d’un projet, notamment lors de sa </a:t>
            </a:r>
            <a:r>
              <a:rPr lang="fr-FR" dirty="0" smtClean="0"/>
              <a:t>conception</a:t>
            </a:r>
          </a:p>
          <a:p>
            <a:pPr lvl="1">
              <a:spcBef>
                <a:spcPts val="0"/>
              </a:spcBef>
            </a:pPr>
            <a:r>
              <a:rPr lang="fr-FR" dirty="0" smtClean="0"/>
              <a:t>Elles </a:t>
            </a:r>
            <a:r>
              <a:rPr lang="fr-FR" dirty="0"/>
              <a:t>peuvent aussi permettre une communication plus rapide et efficace d’un projet.</a:t>
            </a:r>
          </a:p>
          <a:p>
            <a:pPr eaLnBrk="1" hangingPunct="1">
              <a:spcBef>
                <a:spcPts val="0"/>
              </a:spcBef>
              <a:buFontTx/>
              <a:buChar char="-"/>
            </a:pPr>
            <a:endParaRPr lang="fr-FR" sz="900" dirty="0"/>
          </a:p>
          <a:p>
            <a:pPr eaLnBrk="1" hangingPunct="1">
              <a:spcBef>
                <a:spcPts val="0"/>
              </a:spcBef>
            </a:pPr>
            <a:r>
              <a:rPr lang="fr-FR" dirty="0"/>
              <a:t>Gestion de </a:t>
            </a:r>
            <a:r>
              <a:rPr lang="fr-FR" dirty="0" smtClean="0"/>
              <a:t>projets </a:t>
            </a:r>
          </a:p>
          <a:p>
            <a:pPr lvl="1">
              <a:spcBef>
                <a:spcPts val="0"/>
              </a:spcBef>
            </a:pPr>
            <a:r>
              <a:rPr lang="fr-FR" dirty="0" smtClean="0"/>
              <a:t>Préparation </a:t>
            </a:r>
            <a:r>
              <a:rPr lang="fr-FR" dirty="0"/>
              <a:t>d’un </a:t>
            </a:r>
            <a:r>
              <a:rPr lang="fr-FR" dirty="0" smtClean="0"/>
              <a:t>exposé, d’un rapport, d’une réunion.</a:t>
            </a:r>
          </a:p>
          <a:p>
            <a:pPr lvl="1">
              <a:spcBef>
                <a:spcPts val="0"/>
              </a:spcBef>
            </a:pPr>
            <a:r>
              <a:rPr lang="fr-FR" dirty="0" smtClean="0"/>
              <a:t>Ces </a:t>
            </a:r>
            <a:r>
              <a:rPr lang="fr-FR" dirty="0"/>
              <a:t>cartes sont utilisées pour « déballer des idées » lors d’un remue </a:t>
            </a:r>
            <a:r>
              <a:rPr lang="fr-FR" dirty="0" smtClean="0"/>
              <a:t>méninge.</a:t>
            </a:r>
          </a:p>
          <a:p>
            <a:pPr lvl="1">
              <a:spcBef>
                <a:spcPts val="0"/>
              </a:spcBef>
            </a:pPr>
            <a:r>
              <a:rPr lang="fr-FR" dirty="0" smtClean="0"/>
              <a:t>Elles </a:t>
            </a:r>
            <a:r>
              <a:rPr lang="fr-FR" dirty="0"/>
              <a:t>permettent également de présenter, développer, hiérarchiser des idées lors d’une réunion</a:t>
            </a:r>
          </a:p>
          <a:p>
            <a:pPr eaLnBrk="1" hangingPunct="1">
              <a:buFontTx/>
              <a:buChar char="-"/>
            </a:pPr>
            <a:endParaRPr lang="fr-FR" dirty="0"/>
          </a:p>
        </p:txBody>
      </p:sp>
      <p:sp>
        <p:nvSpPr>
          <p:cNvPr id="2" name="Espace réservé de la date 1"/>
          <p:cNvSpPr>
            <a:spLocks noGrp="1"/>
          </p:cNvSpPr>
          <p:nvPr>
            <p:ph type="dt" sz="half" idx="10"/>
          </p:nvPr>
        </p:nvSpPr>
        <p:spPr/>
        <p:txBody>
          <a:bodyPr/>
          <a:lstStyle/>
          <a:p>
            <a:pPr>
              <a:defRPr/>
            </a:pPr>
            <a:r>
              <a:rPr lang="fr-FR" smtClean="0"/>
              <a:t>R3-MS3-RH - 2014</a:t>
            </a:r>
            <a:endParaRPr lang="fr-FR" dirty="0"/>
          </a:p>
        </p:txBody>
      </p:sp>
      <p:sp>
        <p:nvSpPr>
          <p:cNvPr id="3" name="Espace réservé du pied de page 2"/>
          <p:cNvSpPr>
            <a:spLocks noGrp="1"/>
          </p:cNvSpPr>
          <p:nvPr>
            <p:ph type="ftr" sz="quarter" idx="11"/>
          </p:nvPr>
        </p:nvSpPr>
        <p:spPr/>
        <p:txBody>
          <a:bodyPr/>
          <a:lstStyle/>
          <a:p>
            <a:r>
              <a:rPr lang="fr-FR" smtClean="0"/>
              <a:t>tice n2 : cartes heuristiques</a:t>
            </a:r>
            <a:endParaRPr lang="fr-FR" dirty="0"/>
          </a:p>
        </p:txBody>
      </p:sp>
      <p:sp>
        <p:nvSpPr>
          <p:cNvPr id="4" name="Espace réservé du numéro de diapositive 3"/>
          <p:cNvSpPr>
            <a:spLocks noGrp="1"/>
          </p:cNvSpPr>
          <p:nvPr>
            <p:ph type="sldNum" sz="quarter" idx="12"/>
          </p:nvPr>
        </p:nvSpPr>
        <p:spPr/>
        <p:txBody>
          <a:bodyPr/>
          <a:lstStyle/>
          <a:p>
            <a:pPr>
              <a:defRPr/>
            </a:pPr>
            <a:fld id="{C762E83F-C629-D946-B296-A02D77C50920}" type="slidenum">
              <a:rPr lang="fr-FR" smtClean="0"/>
              <a:pPr>
                <a:defRPr/>
              </a:pPr>
              <a:t>18</a:t>
            </a:fld>
            <a:endParaRPr lang="fr-FR"/>
          </a:p>
        </p:txBody>
      </p:sp>
    </p:spTree>
    <p:extLst>
      <p:ext uri="{BB962C8B-B14F-4D97-AF65-F5344CB8AC3E}">
        <p14:creationId xmlns:p14="http://schemas.microsoft.com/office/powerpoint/2010/main" xmlns="" val="18386078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idx="1"/>
          </p:nvPr>
        </p:nvSpPr>
        <p:spPr/>
        <p:txBody>
          <a:bodyPr/>
          <a:lstStyle/>
          <a:p>
            <a:r>
              <a:rPr lang="fr-FR" dirty="0" smtClean="0"/>
              <a:t>Manuel</a:t>
            </a:r>
          </a:p>
          <a:p>
            <a:pPr lvl="1"/>
            <a:r>
              <a:rPr lang="fr-FR" dirty="0" smtClean="0"/>
              <a:t>Papier, crayon</a:t>
            </a:r>
          </a:p>
          <a:p>
            <a:r>
              <a:rPr lang="fr-FR" dirty="0" smtClean="0"/>
              <a:t>Logiciels</a:t>
            </a:r>
          </a:p>
          <a:p>
            <a:pPr lvl="1"/>
            <a:r>
              <a:rPr lang="fr-FR" dirty="0" err="1" smtClean="0"/>
              <a:t>Freemind</a:t>
            </a:r>
            <a:endParaRPr lang="fr-FR" dirty="0" smtClean="0"/>
          </a:p>
          <a:p>
            <a:pPr lvl="1"/>
            <a:r>
              <a:rPr lang="fr-FR" dirty="0" err="1" smtClean="0"/>
              <a:t>Freeplane</a:t>
            </a:r>
            <a:endParaRPr lang="fr-FR" dirty="0"/>
          </a:p>
        </p:txBody>
      </p:sp>
      <p:sp>
        <p:nvSpPr>
          <p:cNvPr id="7" name="Titre 6"/>
          <p:cNvSpPr>
            <a:spLocks noGrp="1"/>
          </p:cNvSpPr>
          <p:nvPr>
            <p:ph type="title"/>
          </p:nvPr>
        </p:nvSpPr>
        <p:spPr/>
        <p:txBody>
          <a:bodyPr/>
          <a:lstStyle/>
          <a:p>
            <a:r>
              <a:rPr lang="fr-FR" dirty="0" smtClean="0"/>
              <a:t>Les outils</a:t>
            </a:r>
            <a:endParaRPr lang="fr-FR" dirty="0"/>
          </a:p>
        </p:txBody>
      </p:sp>
      <p:sp>
        <p:nvSpPr>
          <p:cNvPr id="4" name="Espace réservé de la date 3"/>
          <p:cNvSpPr>
            <a:spLocks noGrp="1"/>
          </p:cNvSpPr>
          <p:nvPr>
            <p:ph type="dt" sz="half" idx="10"/>
          </p:nvPr>
        </p:nvSpPr>
        <p:spPr/>
        <p:txBody>
          <a:bodyPr/>
          <a:lstStyle/>
          <a:p>
            <a:pPr>
              <a:defRPr/>
            </a:pPr>
            <a:r>
              <a:rPr lang="fr-FR" smtClean="0"/>
              <a:t>R3-MS3-RH - 2014</a:t>
            </a:r>
            <a:endParaRPr lang="fr-FR" dirty="0"/>
          </a:p>
        </p:txBody>
      </p:sp>
      <p:sp>
        <p:nvSpPr>
          <p:cNvPr id="5" name="Espace réservé du pied de page 4"/>
          <p:cNvSpPr>
            <a:spLocks noGrp="1"/>
          </p:cNvSpPr>
          <p:nvPr>
            <p:ph type="ftr" sz="quarter" idx="11"/>
          </p:nvPr>
        </p:nvSpPr>
        <p:spPr/>
        <p:txBody>
          <a:bodyPr/>
          <a:lstStyle/>
          <a:p>
            <a:r>
              <a:rPr lang="fr-FR" smtClean="0"/>
              <a:t>tice n2 : cartes heuristiques</a:t>
            </a:r>
            <a:endParaRPr lang="fr-FR" dirty="0"/>
          </a:p>
        </p:txBody>
      </p:sp>
      <p:sp>
        <p:nvSpPr>
          <p:cNvPr id="6" name="Espace réservé du numéro de diapositive 5"/>
          <p:cNvSpPr>
            <a:spLocks noGrp="1"/>
          </p:cNvSpPr>
          <p:nvPr>
            <p:ph type="sldNum" sz="quarter" idx="12"/>
          </p:nvPr>
        </p:nvSpPr>
        <p:spPr/>
        <p:txBody>
          <a:bodyPr/>
          <a:lstStyle/>
          <a:p>
            <a:pPr>
              <a:defRPr/>
            </a:pPr>
            <a:fld id="{C762E83F-C629-D946-B296-A02D77C50920}" type="slidenum">
              <a:rPr lang="fr-FR" smtClean="0"/>
              <a:pPr>
                <a:defRPr/>
              </a:pPr>
              <a:t>19</a:t>
            </a:fld>
            <a:endParaRPr lang="fr-FR"/>
          </a:p>
        </p:txBody>
      </p:sp>
    </p:spTree>
    <p:extLst>
      <p:ext uri="{BB962C8B-B14F-4D97-AF65-F5344CB8AC3E}">
        <p14:creationId xmlns:p14="http://schemas.microsoft.com/office/powerpoint/2010/main" xmlns="" val="3024811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dirty="0" smtClean="0"/>
              <a:t> Pourquoi les cartes heuristiques ?</a:t>
            </a:r>
          </a:p>
          <a:p>
            <a:r>
              <a:rPr lang="fr-FR" dirty="0" smtClean="0"/>
              <a:t>Origine et applications.</a:t>
            </a:r>
          </a:p>
          <a:p>
            <a:r>
              <a:rPr lang="fr-FR" dirty="0" smtClean="0"/>
              <a:t>Construire une carte heuristique.</a:t>
            </a:r>
          </a:p>
          <a:p>
            <a:r>
              <a:rPr lang="fr-FR" dirty="0" smtClean="0"/>
              <a:t>Limites d’utilisation des cartes heuristiques.</a:t>
            </a:r>
          </a:p>
          <a:p>
            <a:r>
              <a:rPr lang="fr-FR" dirty="0" smtClean="0"/>
              <a:t>Outils pour dessiner une carte heuristique.</a:t>
            </a:r>
          </a:p>
          <a:p>
            <a:endParaRPr lang="fr-FR" dirty="0" smtClean="0"/>
          </a:p>
        </p:txBody>
      </p:sp>
      <p:sp>
        <p:nvSpPr>
          <p:cNvPr id="3" name="Espace réservé de la date 2"/>
          <p:cNvSpPr>
            <a:spLocks noGrp="1"/>
          </p:cNvSpPr>
          <p:nvPr>
            <p:ph type="dt" sz="half" idx="10"/>
          </p:nvPr>
        </p:nvSpPr>
        <p:spPr/>
        <p:txBody>
          <a:bodyPr/>
          <a:lstStyle/>
          <a:p>
            <a:r>
              <a:rPr lang="fr-FR" smtClean="0"/>
              <a:t>R3-MS3-RH - 2014</a:t>
            </a:r>
            <a:endParaRPr lang="fr-FR"/>
          </a:p>
        </p:txBody>
      </p:sp>
      <p:sp>
        <p:nvSpPr>
          <p:cNvPr id="4" name="Espace réservé du pied de page 3"/>
          <p:cNvSpPr>
            <a:spLocks noGrp="1"/>
          </p:cNvSpPr>
          <p:nvPr>
            <p:ph type="ftr" sz="quarter" idx="11"/>
          </p:nvPr>
        </p:nvSpPr>
        <p:spPr>
          <a:xfrm>
            <a:off x="2789554" y="6349716"/>
            <a:ext cx="4229800" cy="365125"/>
          </a:xfrm>
        </p:spPr>
        <p:txBody>
          <a:bodyPr/>
          <a:lstStyle/>
          <a:p>
            <a:r>
              <a:rPr lang="fr-FR" smtClean="0"/>
              <a:t>tice n2 : cartes heuristiques</a:t>
            </a:r>
            <a:endParaRPr lang="fr-FR" dirty="0" smtClean="0"/>
          </a:p>
        </p:txBody>
      </p:sp>
      <p:sp>
        <p:nvSpPr>
          <p:cNvPr id="5" name="Espace réservé du numéro de diapositive 4"/>
          <p:cNvSpPr>
            <a:spLocks noGrp="1"/>
          </p:cNvSpPr>
          <p:nvPr>
            <p:ph type="sldNum" sz="quarter" idx="12"/>
          </p:nvPr>
        </p:nvSpPr>
        <p:spPr/>
        <p:txBody>
          <a:bodyPr/>
          <a:lstStyle/>
          <a:p>
            <a:fld id="{8673F2F1-F194-9F47-8A1D-367BB5497899}" type="slidenum">
              <a:rPr lang="fr-FR" smtClean="0"/>
              <a:pPr/>
              <a:t>2</a:t>
            </a:fld>
            <a:endParaRPr lang="fr-FR"/>
          </a:p>
        </p:txBody>
      </p:sp>
      <p:sp>
        <p:nvSpPr>
          <p:cNvPr id="6" name="Titre 5"/>
          <p:cNvSpPr>
            <a:spLocks noGrp="1"/>
          </p:cNvSpPr>
          <p:nvPr>
            <p:ph type="title"/>
          </p:nvPr>
        </p:nvSpPr>
        <p:spPr/>
        <p:txBody>
          <a:bodyPr/>
          <a:lstStyle/>
          <a:p>
            <a:r>
              <a:rPr lang="fr-FR" dirty="0" smtClean="0"/>
              <a:t>Sommaire</a:t>
            </a:r>
            <a:endParaRPr lang="fr-FR" dirty="0"/>
          </a:p>
        </p:txBody>
      </p:sp>
    </p:spTree>
    <p:extLst>
      <p:ext uri="{BB962C8B-B14F-4D97-AF65-F5344CB8AC3E}">
        <p14:creationId xmlns:p14="http://schemas.microsoft.com/office/powerpoint/2010/main" xmlns="" val="695244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Pourquoi les cartes heuristiques ?</a:t>
            </a:r>
            <a:endParaRPr lang="fr-FR" dirty="0"/>
          </a:p>
        </p:txBody>
      </p:sp>
      <p:sp>
        <p:nvSpPr>
          <p:cNvPr id="4" name="Espace réservé de la date 3"/>
          <p:cNvSpPr>
            <a:spLocks noGrp="1"/>
          </p:cNvSpPr>
          <p:nvPr>
            <p:ph type="dt" sz="half" idx="10"/>
          </p:nvPr>
        </p:nvSpPr>
        <p:spPr/>
        <p:txBody>
          <a:bodyPr/>
          <a:lstStyle/>
          <a:p>
            <a:pPr>
              <a:defRPr/>
            </a:pPr>
            <a:r>
              <a:rPr lang="fr-FR" smtClean="0"/>
              <a:t>R3-MS3-RH - 2014</a:t>
            </a:r>
            <a:endParaRPr lang="fr-FR" dirty="0"/>
          </a:p>
        </p:txBody>
      </p:sp>
      <p:sp>
        <p:nvSpPr>
          <p:cNvPr id="5" name="Espace réservé du pied de page 4"/>
          <p:cNvSpPr>
            <a:spLocks noGrp="1"/>
          </p:cNvSpPr>
          <p:nvPr>
            <p:ph type="ftr" sz="quarter" idx="11"/>
          </p:nvPr>
        </p:nvSpPr>
        <p:spPr/>
        <p:txBody>
          <a:bodyPr/>
          <a:lstStyle/>
          <a:p>
            <a:r>
              <a:rPr lang="fr-FR" smtClean="0"/>
              <a:t>tice n2 : cartes heuristiques</a:t>
            </a:r>
            <a:endParaRPr lang="fr-FR" dirty="0"/>
          </a:p>
        </p:txBody>
      </p:sp>
      <p:sp>
        <p:nvSpPr>
          <p:cNvPr id="6" name="Espace réservé du numéro de diapositive 5"/>
          <p:cNvSpPr>
            <a:spLocks noGrp="1"/>
          </p:cNvSpPr>
          <p:nvPr>
            <p:ph type="sldNum" sz="quarter" idx="12"/>
          </p:nvPr>
        </p:nvSpPr>
        <p:spPr/>
        <p:txBody>
          <a:bodyPr/>
          <a:lstStyle/>
          <a:p>
            <a:pPr>
              <a:defRPr/>
            </a:pPr>
            <a:fld id="{C762E83F-C629-D946-B296-A02D77C50920}" type="slidenum">
              <a:rPr lang="fr-FR" smtClean="0"/>
              <a:pPr>
                <a:defRPr/>
              </a:pPr>
              <a:t>3</a:t>
            </a:fld>
            <a:endParaRPr lang="fr-FR"/>
          </a:p>
        </p:txBody>
      </p:sp>
      <p:sp>
        <p:nvSpPr>
          <p:cNvPr id="2" name="Espace réservé du contenu 1"/>
          <p:cNvSpPr>
            <a:spLocks noGrp="1"/>
          </p:cNvSpPr>
          <p:nvPr>
            <p:ph idx="1"/>
          </p:nvPr>
        </p:nvSpPr>
        <p:spPr>
          <a:xfrm>
            <a:off x="457200" y="1600200"/>
            <a:ext cx="8229600" cy="4756150"/>
          </a:xfrm>
        </p:spPr>
        <p:txBody>
          <a:bodyPr>
            <a:normAutofit fontScale="92500" lnSpcReduction="10000"/>
          </a:bodyPr>
          <a:lstStyle/>
          <a:p>
            <a:pPr marL="342900" lvl="2" indent="-342900">
              <a:spcBef>
                <a:spcPts val="0"/>
              </a:spcBef>
              <a:buClr>
                <a:schemeClr val="tx2"/>
              </a:buClr>
              <a:buFont typeface="Wingdings" charset="2"/>
              <a:buChar char="u"/>
            </a:pPr>
            <a:r>
              <a:rPr lang="fr-FR" dirty="0"/>
              <a:t>Fournir une image </a:t>
            </a:r>
            <a:r>
              <a:rPr lang="fr-FR" dirty="0" smtClean="0"/>
              <a:t>synthétique plus </a:t>
            </a:r>
            <a:r>
              <a:rPr lang="fr-FR" dirty="0"/>
              <a:t>«parlante» pour l'esprit, quand le langage écrit et parlé atteint ses limites descriptives. </a:t>
            </a:r>
          </a:p>
          <a:p>
            <a:pPr marL="342900" lvl="2" indent="-342900">
              <a:spcBef>
                <a:spcPts val="0"/>
              </a:spcBef>
              <a:buClr>
                <a:schemeClr val="tx2"/>
              </a:buClr>
              <a:buFont typeface="Wingdings" charset="2"/>
              <a:buChar char="u"/>
            </a:pPr>
            <a:r>
              <a:rPr lang="fr-FR" dirty="0" smtClean="0"/>
              <a:t>Représenter </a:t>
            </a:r>
            <a:r>
              <a:rPr lang="fr-FR" dirty="0"/>
              <a:t>et organiser de manière graphique l'univers d'un concept tel qu'il est perçu par un ou plusieurs individus.</a:t>
            </a:r>
          </a:p>
          <a:p>
            <a:pPr marL="342900" lvl="2" indent="-342900">
              <a:spcBef>
                <a:spcPts val="0"/>
              </a:spcBef>
              <a:buClr>
                <a:schemeClr val="tx2"/>
              </a:buClr>
              <a:buFont typeface="Wingdings" charset="2"/>
              <a:buChar char="u"/>
            </a:pPr>
            <a:r>
              <a:rPr lang="fr-FR" dirty="0" smtClean="0"/>
              <a:t>Faciliter </a:t>
            </a:r>
            <a:r>
              <a:rPr lang="fr-FR" dirty="0"/>
              <a:t>l'apprentissage et l'appropriation de concepts difficiles et peut permettre de structurer et mettre en lien un grand nombre </a:t>
            </a:r>
            <a:r>
              <a:rPr lang="fr-FR" dirty="0" smtClean="0"/>
              <a:t>d'informations</a:t>
            </a:r>
          </a:p>
          <a:p>
            <a:pPr lvl="1">
              <a:spcBef>
                <a:spcPts val="0"/>
              </a:spcBef>
            </a:pPr>
            <a:r>
              <a:rPr lang="fr-FR" dirty="0">
                <a:latin typeface="Eras Demi ITC" charset="0"/>
              </a:rPr>
              <a:t>gain de temps</a:t>
            </a:r>
          </a:p>
          <a:p>
            <a:pPr lvl="1">
              <a:spcBef>
                <a:spcPts val="0"/>
              </a:spcBef>
            </a:pPr>
            <a:r>
              <a:rPr lang="fr-FR" dirty="0" smtClean="0">
                <a:latin typeface="Eras Demi ITC" charset="0"/>
              </a:rPr>
              <a:t>vue </a:t>
            </a:r>
            <a:r>
              <a:rPr lang="fr-FR" dirty="0">
                <a:latin typeface="Eras Demi ITC" charset="0"/>
              </a:rPr>
              <a:t>d'ensemble, clarté</a:t>
            </a:r>
          </a:p>
          <a:p>
            <a:pPr lvl="1">
              <a:spcBef>
                <a:spcPts val="0"/>
              </a:spcBef>
            </a:pPr>
            <a:r>
              <a:rPr lang="fr-FR" dirty="0" smtClean="0">
                <a:latin typeface="Eras Demi ITC" charset="0"/>
              </a:rPr>
              <a:t>facilite </a:t>
            </a:r>
            <a:r>
              <a:rPr lang="fr-FR" dirty="0">
                <a:latin typeface="Eras Demi ITC" charset="0"/>
              </a:rPr>
              <a:t>la mémorisation</a:t>
            </a:r>
          </a:p>
          <a:p>
            <a:pPr lvl="1">
              <a:spcBef>
                <a:spcPts val="0"/>
              </a:spcBef>
            </a:pPr>
            <a:r>
              <a:rPr lang="fr-FR" dirty="0" smtClean="0">
                <a:latin typeface="Eras Demi ITC" charset="0"/>
              </a:rPr>
              <a:t>stimule </a:t>
            </a:r>
            <a:r>
              <a:rPr lang="fr-FR" dirty="0">
                <a:latin typeface="Eras Demi ITC" charset="0"/>
              </a:rPr>
              <a:t>la créativité</a:t>
            </a:r>
          </a:p>
          <a:p>
            <a:pPr lvl="1">
              <a:spcBef>
                <a:spcPts val="0"/>
              </a:spcBef>
            </a:pPr>
            <a:r>
              <a:rPr lang="fr-FR" dirty="0" smtClean="0">
                <a:latin typeface="Eras Demi ITC" charset="0"/>
              </a:rPr>
              <a:t>effet </a:t>
            </a:r>
            <a:r>
              <a:rPr lang="fr-FR" dirty="0">
                <a:latin typeface="Eras Demi ITC" charset="0"/>
              </a:rPr>
              <a:t>de levier (meilleurs résultats avec moins d'effort)</a:t>
            </a:r>
          </a:p>
          <a:p>
            <a:pPr lvl="1">
              <a:spcBef>
                <a:spcPts val="0"/>
              </a:spcBef>
            </a:pPr>
            <a:r>
              <a:rPr lang="fr-FR" dirty="0" smtClean="0">
                <a:latin typeface="Eras Demi ITC" charset="0"/>
              </a:rPr>
              <a:t>Tenir </a:t>
            </a:r>
            <a:r>
              <a:rPr lang="fr-FR" dirty="0">
                <a:latin typeface="Eras Demi ITC" charset="0"/>
              </a:rPr>
              <a:t>compte des styles d'apprentissage</a:t>
            </a:r>
          </a:p>
          <a:p>
            <a:pPr marL="342900" lvl="2" indent="-342900">
              <a:spcBef>
                <a:spcPts val="0"/>
              </a:spcBef>
              <a:buClr>
                <a:schemeClr val="tx2"/>
              </a:buClr>
              <a:buFont typeface="Wingdings" charset="2"/>
              <a:buChar char="u"/>
            </a:pPr>
            <a:r>
              <a:rPr lang="fr-FR" dirty="0" smtClean="0">
                <a:latin typeface="Eras Demi ITC" charset="0"/>
              </a:rPr>
              <a:t>Années </a:t>
            </a:r>
            <a:r>
              <a:rPr lang="fr-FR" dirty="0">
                <a:latin typeface="Eras Demi ITC" charset="0"/>
              </a:rPr>
              <a:t>70, </a:t>
            </a:r>
            <a:r>
              <a:rPr lang="fr-FR" dirty="0" smtClean="0">
                <a:latin typeface="Eras Demi ITC" charset="0"/>
              </a:rPr>
              <a:t>Tony </a:t>
            </a:r>
            <a:r>
              <a:rPr lang="fr-FR" dirty="0" err="1" smtClean="0">
                <a:latin typeface="Eras Demi ITC" charset="0"/>
              </a:rPr>
              <a:t>Buzan</a:t>
            </a:r>
            <a:endParaRPr lang="fr-FR" dirty="0"/>
          </a:p>
        </p:txBody>
      </p:sp>
      <p:pic>
        <p:nvPicPr>
          <p:cNvPr id="8" name="Imag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90800" y="2098319"/>
            <a:ext cx="2828925" cy="302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118227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xit" presetSubtype="21" fill="hold" nodeType="clickEffect">
                                  <p:stCondLst>
                                    <p:cond delay="0"/>
                                  </p:stCondLst>
                                  <p:childTnLst>
                                    <p:animEffect transition="out" filter="barn(inVertical)">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468313" y="194773"/>
            <a:ext cx="8229600" cy="1014177"/>
          </a:xfrm>
        </p:spPr>
        <p:txBody>
          <a:bodyPr/>
          <a:lstStyle/>
          <a:p>
            <a:pPr>
              <a:lnSpc>
                <a:spcPct val="80000"/>
              </a:lnSpc>
            </a:pPr>
            <a:r>
              <a:rPr lang="fr-FR" dirty="0">
                <a:latin typeface="+mn-lt"/>
              </a:rPr>
              <a:t>C’est </a:t>
            </a:r>
            <a:r>
              <a:rPr lang="fr-FR" dirty="0" smtClean="0">
                <a:latin typeface="+mn-lt"/>
              </a:rPr>
              <a:t>quoi ? </a:t>
            </a:r>
            <a:br>
              <a:rPr lang="fr-FR" dirty="0" smtClean="0">
                <a:latin typeface="+mn-lt"/>
              </a:rPr>
            </a:br>
            <a:r>
              <a:rPr lang="fr-FR" sz="1600" dirty="0">
                <a:latin typeface="+mn-lt"/>
              </a:rPr>
              <a:t>Christophe </a:t>
            </a:r>
            <a:r>
              <a:rPr lang="fr-FR" sz="1600" dirty="0" err="1">
                <a:latin typeface="+mn-lt"/>
              </a:rPr>
              <a:t>Bourgognon</a:t>
            </a:r>
            <a:r>
              <a:rPr lang="fr-FR" sz="1600" dirty="0">
                <a:latin typeface="+mn-lt"/>
              </a:rPr>
              <a:t>  AFORP Asnières</a:t>
            </a:r>
          </a:p>
        </p:txBody>
      </p:sp>
      <p:sp>
        <p:nvSpPr>
          <p:cNvPr id="4" name="AutoShape 5"/>
          <p:cNvSpPr>
            <a:spLocks noChangeArrowheads="1"/>
          </p:cNvSpPr>
          <p:nvPr/>
        </p:nvSpPr>
        <p:spPr bwMode="auto">
          <a:xfrm>
            <a:off x="1835150" y="4208986"/>
            <a:ext cx="2879725" cy="511175"/>
          </a:xfrm>
          <a:prstGeom prst="roundRect">
            <a:avLst>
              <a:gd name="adj" fmla="val 16667"/>
            </a:avLst>
          </a:prstGeom>
          <a:solidFill>
            <a:srgbClr val="00CCFF"/>
          </a:solidFill>
          <a:ln w="9525">
            <a:solidFill>
              <a:schemeClr val="tx1"/>
            </a:solidFill>
            <a:round/>
            <a:headEnd/>
            <a:tailEnd/>
          </a:ln>
        </p:spPr>
        <p:txBody>
          <a:bodyPr>
            <a:spAutoFit/>
          </a:bodyPr>
          <a:lstStyle/>
          <a:p>
            <a:r>
              <a:rPr lang="fr-FR">
                <a:latin typeface="Tahoma" charset="0"/>
              </a:rPr>
              <a:t>Carte conceptuelle</a:t>
            </a:r>
          </a:p>
        </p:txBody>
      </p:sp>
      <p:sp>
        <p:nvSpPr>
          <p:cNvPr id="5" name="AutoShape 6"/>
          <p:cNvSpPr>
            <a:spLocks noChangeArrowheads="1"/>
          </p:cNvSpPr>
          <p:nvPr/>
        </p:nvSpPr>
        <p:spPr bwMode="auto">
          <a:xfrm>
            <a:off x="2700338" y="3561286"/>
            <a:ext cx="2647950" cy="373063"/>
          </a:xfrm>
          <a:prstGeom prst="roundRect">
            <a:avLst>
              <a:gd name="adj" fmla="val 16667"/>
            </a:avLst>
          </a:prstGeom>
          <a:solidFill>
            <a:srgbClr val="00CCFF"/>
          </a:solidFill>
          <a:ln w="9525">
            <a:solidFill>
              <a:schemeClr val="tx1"/>
            </a:solidFill>
            <a:round/>
            <a:headEnd/>
            <a:tailEnd/>
          </a:ln>
        </p:spPr>
        <p:txBody>
          <a:bodyPr>
            <a:spAutoFit/>
          </a:bodyPr>
          <a:lstStyle/>
          <a:p>
            <a:pPr algn="ctr"/>
            <a:r>
              <a:rPr lang="fr-FR" sz="1600" i="1">
                <a:latin typeface="Tahoma" charset="0"/>
              </a:rPr>
              <a:t>Représentation graphique</a:t>
            </a:r>
          </a:p>
        </p:txBody>
      </p:sp>
      <p:cxnSp>
        <p:nvCxnSpPr>
          <p:cNvPr id="6" name="AutoShape 8"/>
          <p:cNvCxnSpPr>
            <a:cxnSpLocks noChangeShapeType="1"/>
            <a:stCxn id="4" idx="0"/>
            <a:endCxn id="5" idx="2"/>
          </p:cNvCxnSpPr>
          <p:nvPr/>
        </p:nvCxnSpPr>
        <p:spPr bwMode="auto">
          <a:xfrm rot="5400000" flipH="1" flipV="1">
            <a:off x="3512344" y="3697018"/>
            <a:ext cx="274637" cy="749300"/>
          </a:xfrm>
          <a:prstGeom prst="curvedConnector3">
            <a:avLst>
              <a:gd name="adj1" fmla="val 50000"/>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7" name="Text Box 9"/>
          <p:cNvSpPr txBox="1">
            <a:spLocks noChangeArrowheads="1"/>
          </p:cNvSpPr>
          <p:nvPr/>
        </p:nvSpPr>
        <p:spPr bwMode="auto">
          <a:xfrm>
            <a:off x="3929063" y="3918474"/>
            <a:ext cx="85381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600" dirty="0">
                <a:latin typeface="Tahoma" charset="0"/>
              </a:rPr>
              <a:t>e</a:t>
            </a:r>
            <a:r>
              <a:rPr lang="fr-FR" sz="1600" dirty="0" smtClean="0">
                <a:latin typeface="Tahoma" charset="0"/>
              </a:rPr>
              <a:t>st une</a:t>
            </a:r>
            <a:endParaRPr lang="fr-FR" sz="1600" dirty="0">
              <a:latin typeface="Tahoma" charset="0"/>
            </a:endParaRPr>
          </a:p>
        </p:txBody>
      </p:sp>
      <p:sp>
        <p:nvSpPr>
          <p:cNvPr id="8" name="AutoShape 11"/>
          <p:cNvSpPr>
            <a:spLocks noChangeArrowheads="1"/>
          </p:cNvSpPr>
          <p:nvPr/>
        </p:nvSpPr>
        <p:spPr bwMode="auto">
          <a:xfrm>
            <a:off x="7164388" y="2697686"/>
            <a:ext cx="1354137" cy="373063"/>
          </a:xfrm>
          <a:prstGeom prst="roundRect">
            <a:avLst>
              <a:gd name="adj" fmla="val 16667"/>
            </a:avLst>
          </a:prstGeom>
          <a:solidFill>
            <a:srgbClr val="00CCFF"/>
          </a:solidFill>
          <a:ln w="9525">
            <a:solidFill>
              <a:schemeClr val="tx1"/>
            </a:solidFill>
            <a:round/>
            <a:headEnd/>
            <a:tailEnd/>
          </a:ln>
        </p:spPr>
        <p:txBody>
          <a:bodyPr>
            <a:spAutoFit/>
          </a:bodyPr>
          <a:lstStyle/>
          <a:p>
            <a:pPr algn="ctr"/>
            <a:r>
              <a:rPr lang="fr-FR" sz="1600" i="1">
                <a:latin typeface="Tahoma" charset="0"/>
              </a:rPr>
              <a:t>Concept(s)</a:t>
            </a:r>
          </a:p>
        </p:txBody>
      </p:sp>
      <p:sp>
        <p:nvSpPr>
          <p:cNvPr id="9" name="AutoShape 12"/>
          <p:cNvSpPr>
            <a:spLocks noChangeArrowheads="1"/>
          </p:cNvSpPr>
          <p:nvPr/>
        </p:nvSpPr>
        <p:spPr bwMode="auto">
          <a:xfrm>
            <a:off x="6443663" y="3777186"/>
            <a:ext cx="1785937" cy="373063"/>
          </a:xfrm>
          <a:prstGeom prst="roundRect">
            <a:avLst>
              <a:gd name="adj" fmla="val 16667"/>
            </a:avLst>
          </a:prstGeom>
          <a:solidFill>
            <a:schemeClr val="bg1"/>
          </a:solidFill>
          <a:ln w="9525">
            <a:solidFill>
              <a:schemeClr val="tx1"/>
            </a:solidFill>
            <a:round/>
            <a:headEnd/>
            <a:tailEnd/>
          </a:ln>
        </p:spPr>
        <p:txBody>
          <a:bodyPr>
            <a:spAutoFit/>
          </a:bodyPr>
          <a:lstStyle/>
          <a:p>
            <a:pPr algn="ctr"/>
            <a:r>
              <a:rPr lang="fr-FR" sz="1600" i="1">
                <a:solidFill>
                  <a:srgbClr val="006600"/>
                </a:solidFill>
                <a:latin typeface="Tahoma" charset="0"/>
              </a:rPr>
              <a:t>1 individu ou +</a:t>
            </a:r>
          </a:p>
        </p:txBody>
      </p:sp>
      <p:cxnSp>
        <p:nvCxnSpPr>
          <p:cNvPr id="10" name="AutoShape 14"/>
          <p:cNvCxnSpPr>
            <a:cxnSpLocks noChangeShapeType="1"/>
            <a:stCxn id="5" idx="3"/>
            <a:endCxn id="8" idx="1"/>
          </p:cNvCxnSpPr>
          <p:nvPr/>
        </p:nvCxnSpPr>
        <p:spPr bwMode="auto">
          <a:xfrm flipV="1">
            <a:off x="5348288" y="2885011"/>
            <a:ext cx="1816100" cy="863600"/>
          </a:xfrm>
          <a:prstGeom prst="curvedConnector3">
            <a:avLst>
              <a:gd name="adj1" fmla="val 50000"/>
            </a:avLst>
          </a:prstGeom>
          <a:noFill/>
          <a:ln w="28575">
            <a:solidFill>
              <a:schemeClr val="accent2"/>
            </a:solidFill>
            <a:round/>
            <a:headEnd/>
            <a:tailEnd type="triangle" w="med" len="med"/>
          </a:ln>
          <a:extLst>
            <a:ext uri="{909E8E84-426E-40DD-AFC4-6F175D3DCCD1}">
              <a14:hiddenFill xmlns:a14="http://schemas.microsoft.com/office/drawing/2010/main" xmlns="">
                <a:noFill/>
              </a14:hiddenFill>
            </a:ext>
          </a:extLst>
        </p:spPr>
      </p:cxnSp>
      <p:sp>
        <p:nvSpPr>
          <p:cNvPr id="11" name="Text Box 15"/>
          <p:cNvSpPr txBox="1">
            <a:spLocks noChangeArrowheads="1"/>
          </p:cNvSpPr>
          <p:nvPr/>
        </p:nvSpPr>
        <p:spPr bwMode="auto">
          <a:xfrm>
            <a:off x="4859338" y="3200924"/>
            <a:ext cx="12223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fr-FR" sz="1400">
                <a:latin typeface="Tahoma" charset="0"/>
              </a:rPr>
              <a:t>composée de</a:t>
            </a:r>
          </a:p>
        </p:txBody>
      </p:sp>
      <p:cxnSp>
        <p:nvCxnSpPr>
          <p:cNvPr id="12" name="AutoShape 16"/>
          <p:cNvCxnSpPr>
            <a:cxnSpLocks noChangeShapeType="1"/>
            <a:stCxn id="8" idx="2"/>
            <a:endCxn id="9" idx="0"/>
          </p:cNvCxnSpPr>
          <p:nvPr/>
        </p:nvCxnSpPr>
        <p:spPr bwMode="auto">
          <a:xfrm rot="5400000">
            <a:off x="7236619" y="3171555"/>
            <a:ext cx="706437" cy="504825"/>
          </a:xfrm>
          <a:prstGeom prst="curvedConnector3">
            <a:avLst>
              <a:gd name="adj1" fmla="val 49889"/>
            </a:avLst>
          </a:prstGeom>
          <a:noFill/>
          <a:ln w="9525">
            <a:solidFill>
              <a:srgbClr val="006600"/>
            </a:solidFill>
            <a:round/>
            <a:headEnd/>
            <a:tailEnd type="triangle" w="med" len="med"/>
          </a:ln>
          <a:extLst>
            <a:ext uri="{909E8E84-426E-40DD-AFC4-6F175D3DCCD1}">
              <a14:hiddenFill xmlns:a14="http://schemas.microsoft.com/office/drawing/2010/main" xmlns="">
                <a:noFill/>
              </a14:hiddenFill>
            </a:ext>
          </a:extLst>
        </p:spPr>
      </p:cxnSp>
      <p:sp>
        <p:nvSpPr>
          <p:cNvPr id="13" name="Text Box 17"/>
          <p:cNvSpPr txBox="1">
            <a:spLocks noChangeArrowheads="1"/>
          </p:cNvSpPr>
          <p:nvPr/>
        </p:nvSpPr>
        <p:spPr bwMode="auto">
          <a:xfrm>
            <a:off x="7596188" y="3345386"/>
            <a:ext cx="11477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400">
                <a:solidFill>
                  <a:srgbClr val="006600"/>
                </a:solidFill>
                <a:latin typeface="Tahoma" charset="0"/>
              </a:rPr>
              <a:t>Perçu(s) par</a:t>
            </a:r>
          </a:p>
        </p:txBody>
      </p:sp>
      <p:sp>
        <p:nvSpPr>
          <p:cNvPr id="14" name="AutoShape 18"/>
          <p:cNvSpPr>
            <a:spLocks noChangeArrowheads="1"/>
          </p:cNvSpPr>
          <p:nvPr/>
        </p:nvSpPr>
        <p:spPr bwMode="auto">
          <a:xfrm>
            <a:off x="1403350" y="5793311"/>
            <a:ext cx="3179763" cy="642938"/>
          </a:xfrm>
          <a:prstGeom prst="roundRect">
            <a:avLst>
              <a:gd name="adj" fmla="val 16667"/>
            </a:avLst>
          </a:prstGeom>
          <a:solidFill>
            <a:srgbClr val="9999FF"/>
          </a:solidFill>
          <a:ln w="9525">
            <a:solidFill>
              <a:schemeClr val="tx1"/>
            </a:solidFill>
            <a:round/>
            <a:headEnd/>
            <a:tailEnd/>
          </a:ln>
        </p:spPr>
        <p:txBody>
          <a:bodyPr>
            <a:spAutoFit/>
          </a:bodyPr>
          <a:lstStyle/>
          <a:p>
            <a:pPr algn="ctr"/>
            <a:r>
              <a:rPr lang="fr-FR" sz="1600" i="1">
                <a:latin typeface="Tahoma" charset="0"/>
              </a:rPr>
              <a:t>dépasser les limites descriptives du langage parlé et écrit</a:t>
            </a:r>
          </a:p>
        </p:txBody>
      </p:sp>
      <p:sp>
        <p:nvSpPr>
          <p:cNvPr id="15" name="AutoShape 19"/>
          <p:cNvSpPr>
            <a:spLocks noChangeArrowheads="1"/>
          </p:cNvSpPr>
          <p:nvPr/>
        </p:nvSpPr>
        <p:spPr bwMode="auto">
          <a:xfrm>
            <a:off x="2700338" y="5074174"/>
            <a:ext cx="2519362" cy="642937"/>
          </a:xfrm>
          <a:prstGeom prst="roundRect">
            <a:avLst>
              <a:gd name="adj" fmla="val 16667"/>
            </a:avLst>
          </a:prstGeom>
          <a:solidFill>
            <a:srgbClr val="FF99FF"/>
          </a:solidFill>
          <a:ln w="9525">
            <a:solidFill>
              <a:schemeClr val="tx1"/>
            </a:solidFill>
            <a:round/>
            <a:headEnd/>
            <a:tailEnd/>
          </a:ln>
        </p:spPr>
        <p:txBody>
          <a:bodyPr>
            <a:spAutoFit/>
          </a:bodyPr>
          <a:lstStyle/>
          <a:p>
            <a:pPr algn="ctr"/>
            <a:r>
              <a:rPr lang="fr-FR" sz="1600" i="1">
                <a:latin typeface="Tahoma" charset="0"/>
              </a:rPr>
              <a:t>Structurer / hiérarchiser un grand nombre d’infos</a:t>
            </a:r>
          </a:p>
        </p:txBody>
      </p:sp>
      <p:cxnSp>
        <p:nvCxnSpPr>
          <p:cNvPr id="16" name="AutoShape 20"/>
          <p:cNvCxnSpPr>
            <a:cxnSpLocks noChangeShapeType="1"/>
            <a:stCxn id="4" idx="2"/>
            <a:endCxn id="14" idx="1"/>
          </p:cNvCxnSpPr>
          <p:nvPr/>
        </p:nvCxnSpPr>
        <p:spPr bwMode="auto">
          <a:xfrm rot="5400000">
            <a:off x="1641475" y="4482036"/>
            <a:ext cx="1395413" cy="1871663"/>
          </a:xfrm>
          <a:prstGeom prst="curvedConnector4">
            <a:avLst>
              <a:gd name="adj1" fmla="val 38477"/>
              <a:gd name="adj2" fmla="val 112213"/>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7" name="Text Box 21"/>
          <p:cNvSpPr txBox="1">
            <a:spLocks noChangeArrowheads="1"/>
          </p:cNvSpPr>
          <p:nvPr/>
        </p:nvSpPr>
        <p:spPr bwMode="auto">
          <a:xfrm>
            <a:off x="1692275" y="4785249"/>
            <a:ext cx="1044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400">
                <a:latin typeface="Tahoma" charset="0"/>
              </a:rPr>
              <a:t>Permet de </a:t>
            </a:r>
          </a:p>
        </p:txBody>
      </p:sp>
      <p:sp>
        <p:nvSpPr>
          <p:cNvPr id="18" name="AutoShape 27"/>
          <p:cNvSpPr>
            <a:spLocks noChangeArrowheads="1"/>
          </p:cNvSpPr>
          <p:nvPr/>
        </p:nvSpPr>
        <p:spPr bwMode="auto">
          <a:xfrm>
            <a:off x="6156325" y="1832499"/>
            <a:ext cx="995363" cy="373062"/>
          </a:xfrm>
          <a:prstGeom prst="roundRect">
            <a:avLst>
              <a:gd name="adj" fmla="val 16667"/>
            </a:avLst>
          </a:prstGeom>
          <a:solidFill>
            <a:srgbClr val="00CCFF"/>
          </a:solidFill>
          <a:ln w="9525">
            <a:solidFill>
              <a:schemeClr val="tx1"/>
            </a:solidFill>
            <a:round/>
            <a:headEnd/>
            <a:tailEnd/>
          </a:ln>
        </p:spPr>
        <p:txBody>
          <a:bodyPr>
            <a:spAutoFit/>
          </a:bodyPr>
          <a:lstStyle/>
          <a:p>
            <a:pPr algn="ctr"/>
            <a:r>
              <a:rPr lang="fr-FR" sz="1600" i="1">
                <a:latin typeface="Tahoma" charset="0"/>
              </a:rPr>
              <a:t>relations</a:t>
            </a:r>
          </a:p>
        </p:txBody>
      </p:sp>
      <p:cxnSp>
        <p:nvCxnSpPr>
          <p:cNvPr id="19" name="AutoShape 28"/>
          <p:cNvCxnSpPr>
            <a:cxnSpLocks noChangeShapeType="1"/>
            <a:stCxn id="8" idx="0"/>
            <a:endCxn id="18" idx="2"/>
          </p:cNvCxnSpPr>
          <p:nvPr/>
        </p:nvCxnSpPr>
        <p:spPr bwMode="auto">
          <a:xfrm rot="5400000" flipH="1">
            <a:off x="7002462" y="1857899"/>
            <a:ext cx="492125" cy="1187450"/>
          </a:xfrm>
          <a:prstGeom prst="curvedConnector3">
            <a:avLst>
              <a:gd name="adj1" fmla="val 50000"/>
            </a:avLst>
          </a:prstGeom>
          <a:noFill/>
          <a:ln w="28575">
            <a:solidFill>
              <a:schemeClr val="accent2"/>
            </a:solidFill>
            <a:round/>
            <a:headEnd/>
            <a:tailEnd type="triangle" w="med" len="med"/>
          </a:ln>
          <a:extLst>
            <a:ext uri="{909E8E84-426E-40DD-AFC4-6F175D3DCCD1}">
              <a14:hiddenFill xmlns:a14="http://schemas.microsoft.com/office/drawing/2010/main" xmlns="">
                <a:noFill/>
              </a14:hiddenFill>
            </a:ext>
          </a:extLst>
        </p:spPr>
      </p:cxnSp>
      <p:cxnSp>
        <p:nvCxnSpPr>
          <p:cNvPr id="20" name="AutoShape 33"/>
          <p:cNvCxnSpPr>
            <a:cxnSpLocks noChangeShapeType="1"/>
            <a:stCxn id="5" idx="3"/>
            <a:endCxn id="18" idx="2"/>
          </p:cNvCxnSpPr>
          <p:nvPr/>
        </p:nvCxnSpPr>
        <p:spPr bwMode="auto">
          <a:xfrm flipV="1">
            <a:off x="5348288" y="2205561"/>
            <a:ext cx="1306512" cy="1543050"/>
          </a:xfrm>
          <a:prstGeom prst="curvedConnector2">
            <a:avLst/>
          </a:prstGeom>
          <a:noFill/>
          <a:ln w="28575">
            <a:solidFill>
              <a:schemeClr val="accent2"/>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21" name="Text Box 34"/>
          <p:cNvSpPr txBox="1">
            <a:spLocks noChangeArrowheads="1"/>
          </p:cNvSpPr>
          <p:nvPr/>
        </p:nvSpPr>
        <p:spPr bwMode="auto">
          <a:xfrm>
            <a:off x="7164388" y="2192861"/>
            <a:ext cx="13239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400">
                <a:latin typeface="Tahoma" charset="0"/>
              </a:rPr>
              <a:t>interconnectés</a:t>
            </a:r>
          </a:p>
        </p:txBody>
      </p:sp>
      <p:sp>
        <p:nvSpPr>
          <p:cNvPr id="22" name="AutoShape 36"/>
          <p:cNvSpPr>
            <a:spLocks noChangeArrowheads="1"/>
          </p:cNvSpPr>
          <p:nvPr/>
        </p:nvSpPr>
        <p:spPr bwMode="auto">
          <a:xfrm>
            <a:off x="1403350" y="2769124"/>
            <a:ext cx="2419350" cy="373062"/>
          </a:xfrm>
          <a:prstGeom prst="roundRect">
            <a:avLst>
              <a:gd name="adj" fmla="val 16667"/>
            </a:avLst>
          </a:prstGeom>
          <a:solidFill>
            <a:schemeClr val="bg1"/>
          </a:solidFill>
          <a:ln w="9525">
            <a:solidFill>
              <a:schemeClr val="tx1"/>
            </a:solidFill>
            <a:round/>
            <a:headEnd/>
            <a:tailEnd/>
          </a:ln>
        </p:spPr>
        <p:txBody>
          <a:bodyPr>
            <a:spAutoFit/>
          </a:bodyPr>
          <a:lstStyle/>
          <a:p>
            <a:pPr algn="ctr"/>
            <a:r>
              <a:rPr lang="fr-FR" sz="1600" i="1">
                <a:solidFill>
                  <a:schemeClr val="tx2"/>
                </a:solidFill>
                <a:latin typeface="Tahoma" charset="0"/>
              </a:rPr>
              <a:t>Cerveau gauche + droit</a:t>
            </a:r>
          </a:p>
        </p:txBody>
      </p:sp>
      <p:cxnSp>
        <p:nvCxnSpPr>
          <p:cNvPr id="23" name="AutoShape 37"/>
          <p:cNvCxnSpPr>
            <a:cxnSpLocks noChangeShapeType="1"/>
            <a:stCxn id="5" idx="0"/>
            <a:endCxn id="22" idx="2"/>
          </p:cNvCxnSpPr>
          <p:nvPr/>
        </p:nvCxnSpPr>
        <p:spPr bwMode="auto">
          <a:xfrm rot="5400000" flipH="1">
            <a:off x="3109119" y="2646092"/>
            <a:ext cx="419100" cy="1411288"/>
          </a:xfrm>
          <a:prstGeom prst="curvedConnector3">
            <a:avLst>
              <a:gd name="adj1" fmla="val 50000"/>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24" name="Text Box 38"/>
          <p:cNvSpPr txBox="1">
            <a:spLocks noChangeArrowheads="1"/>
          </p:cNvSpPr>
          <p:nvPr/>
        </p:nvSpPr>
        <p:spPr bwMode="auto">
          <a:xfrm>
            <a:off x="3059113" y="3112024"/>
            <a:ext cx="76041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400">
                <a:latin typeface="Tahoma" charset="0"/>
              </a:rPr>
              <a:t>sollicite</a:t>
            </a:r>
          </a:p>
        </p:txBody>
      </p:sp>
      <p:cxnSp>
        <p:nvCxnSpPr>
          <p:cNvPr id="25" name="AutoShape 39"/>
          <p:cNvCxnSpPr>
            <a:cxnSpLocks noChangeShapeType="1"/>
            <a:stCxn id="4" idx="2"/>
            <a:endCxn id="15" idx="0"/>
          </p:cNvCxnSpPr>
          <p:nvPr/>
        </p:nvCxnSpPr>
        <p:spPr bwMode="auto">
          <a:xfrm rot="16200000" flipH="1">
            <a:off x="3440906" y="4554268"/>
            <a:ext cx="354013" cy="685800"/>
          </a:xfrm>
          <a:prstGeom prst="curvedConnector3">
            <a:avLst>
              <a:gd name="adj1" fmla="val 50000"/>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cxnSp>
      <p:sp>
        <p:nvSpPr>
          <p:cNvPr id="26" name="AutoShape 40"/>
          <p:cNvSpPr>
            <a:spLocks noChangeArrowheads="1"/>
          </p:cNvSpPr>
          <p:nvPr/>
        </p:nvSpPr>
        <p:spPr bwMode="auto">
          <a:xfrm>
            <a:off x="539750" y="1043511"/>
            <a:ext cx="1581150" cy="1044575"/>
          </a:xfrm>
          <a:prstGeom prst="roundRect">
            <a:avLst>
              <a:gd name="adj" fmla="val 16667"/>
            </a:avLst>
          </a:prstGeom>
          <a:solidFill>
            <a:srgbClr val="FFFF99"/>
          </a:solidFill>
          <a:ln w="9525">
            <a:solidFill>
              <a:schemeClr val="tx1"/>
            </a:solidFill>
            <a:round/>
            <a:headEnd/>
            <a:tailEnd/>
          </a:ln>
        </p:spPr>
        <p:txBody>
          <a:bodyPr>
            <a:spAutoFit/>
          </a:bodyPr>
          <a:lstStyle/>
          <a:p>
            <a:pPr algn="ctr"/>
            <a:r>
              <a:rPr lang="fr-FR" sz="1400" i="1">
                <a:solidFill>
                  <a:srgbClr val="CC00FF"/>
                </a:solidFill>
                <a:latin typeface="Tahoma" charset="0"/>
              </a:rPr>
              <a:t>Analytique</a:t>
            </a:r>
          </a:p>
          <a:p>
            <a:pPr algn="ctr"/>
            <a:r>
              <a:rPr lang="fr-FR" sz="1400" i="1">
                <a:solidFill>
                  <a:srgbClr val="CC00FF"/>
                </a:solidFill>
                <a:latin typeface="Tahoma" charset="0"/>
              </a:rPr>
              <a:t>Logico-déductif</a:t>
            </a:r>
          </a:p>
          <a:p>
            <a:pPr algn="ctr"/>
            <a:r>
              <a:rPr lang="fr-FR" sz="1400" i="1">
                <a:solidFill>
                  <a:srgbClr val="CC00FF"/>
                </a:solidFill>
                <a:latin typeface="Tahoma" charset="0"/>
              </a:rPr>
              <a:t>abstraction</a:t>
            </a:r>
          </a:p>
          <a:p>
            <a:pPr algn="ctr"/>
            <a:r>
              <a:rPr lang="fr-FR" sz="1400" i="1">
                <a:solidFill>
                  <a:srgbClr val="CC00FF"/>
                </a:solidFill>
                <a:latin typeface="Tahoma" charset="0"/>
              </a:rPr>
              <a:t>langage</a:t>
            </a:r>
          </a:p>
        </p:txBody>
      </p:sp>
      <p:sp>
        <p:nvSpPr>
          <p:cNvPr id="27" name="AutoShape 41"/>
          <p:cNvSpPr>
            <a:spLocks noChangeArrowheads="1"/>
          </p:cNvSpPr>
          <p:nvPr/>
        </p:nvSpPr>
        <p:spPr bwMode="auto">
          <a:xfrm>
            <a:off x="2987675" y="1054624"/>
            <a:ext cx="1296988" cy="1055608"/>
          </a:xfrm>
          <a:prstGeom prst="roundRect">
            <a:avLst>
              <a:gd name="adj" fmla="val 16667"/>
            </a:avLst>
          </a:prstGeom>
          <a:solidFill>
            <a:srgbClr val="FFFF99"/>
          </a:solidFill>
          <a:ln w="9525">
            <a:solidFill>
              <a:schemeClr val="tx1"/>
            </a:solidFill>
            <a:round/>
            <a:headEnd/>
            <a:tailEnd/>
          </a:ln>
        </p:spPr>
        <p:txBody>
          <a:bodyPr>
            <a:spAutoFit/>
          </a:bodyPr>
          <a:lstStyle/>
          <a:p>
            <a:pPr algn="ctr"/>
            <a:r>
              <a:rPr lang="fr-FR" sz="1400" i="1" dirty="0" smtClean="0">
                <a:solidFill>
                  <a:srgbClr val="6600CC"/>
                </a:solidFill>
                <a:latin typeface="Tahoma" charset="0"/>
              </a:rPr>
              <a:t>Synthétique</a:t>
            </a:r>
            <a:endParaRPr lang="fr-FR" sz="1400" i="1" dirty="0">
              <a:solidFill>
                <a:srgbClr val="6600CC"/>
              </a:solidFill>
              <a:latin typeface="Tahoma" charset="0"/>
            </a:endParaRPr>
          </a:p>
          <a:p>
            <a:pPr algn="ctr"/>
            <a:r>
              <a:rPr lang="fr-FR" sz="1400" i="1" dirty="0">
                <a:solidFill>
                  <a:srgbClr val="6600CC"/>
                </a:solidFill>
                <a:latin typeface="Tahoma" charset="0"/>
              </a:rPr>
              <a:t>global</a:t>
            </a:r>
          </a:p>
          <a:p>
            <a:pPr algn="ctr"/>
            <a:r>
              <a:rPr lang="fr-FR" sz="1400" i="1" dirty="0">
                <a:solidFill>
                  <a:srgbClr val="6600CC"/>
                </a:solidFill>
                <a:latin typeface="Tahoma" charset="0"/>
              </a:rPr>
              <a:t>action</a:t>
            </a:r>
          </a:p>
          <a:p>
            <a:pPr algn="ctr"/>
            <a:r>
              <a:rPr lang="fr-FR" sz="1400" i="1" dirty="0">
                <a:solidFill>
                  <a:srgbClr val="6600CC"/>
                </a:solidFill>
                <a:latin typeface="Tahoma" charset="0"/>
              </a:rPr>
              <a:t>images</a:t>
            </a:r>
          </a:p>
        </p:txBody>
      </p:sp>
      <p:cxnSp>
        <p:nvCxnSpPr>
          <p:cNvPr id="28" name="AutoShape 47"/>
          <p:cNvCxnSpPr>
            <a:cxnSpLocks noChangeShapeType="1"/>
            <a:stCxn id="22" idx="0"/>
            <a:endCxn id="26" idx="2"/>
          </p:cNvCxnSpPr>
          <p:nvPr/>
        </p:nvCxnSpPr>
        <p:spPr bwMode="auto">
          <a:xfrm rot="5400000" flipH="1">
            <a:off x="1631156" y="1787255"/>
            <a:ext cx="681038" cy="1282700"/>
          </a:xfrm>
          <a:prstGeom prst="curvedConnector3">
            <a:avLst>
              <a:gd name="adj1" fmla="val 49884"/>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9" name="AutoShape 48"/>
          <p:cNvCxnSpPr>
            <a:cxnSpLocks noChangeShapeType="1"/>
            <a:stCxn id="22" idx="0"/>
            <a:endCxn id="27" idx="2"/>
          </p:cNvCxnSpPr>
          <p:nvPr/>
        </p:nvCxnSpPr>
        <p:spPr bwMode="auto">
          <a:xfrm rot="5400000" flipH="1" flipV="1">
            <a:off x="2795151" y="1928106"/>
            <a:ext cx="658892" cy="1023144"/>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0" name="Text Box 49"/>
          <p:cNvSpPr txBox="1">
            <a:spLocks noChangeArrowheads="1"/>
          </p:cNvSpPr>
          <p:nvPr/>
        </p:nvSpPr>
        <p:spPr bwMode="auto">
          <a:xfrm>
            <a:off x="1692275" y="2073799"/>
            <a:ext cx="1560513"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a:latin typeface="Tahoma" charset="0"/>
              </a:rPr>
              <a:t>Fonctionne en mode</a:t>
            </a:r>
          </a:p>
        </p:txBody>
      </p:sp>
      <p:pic>
        <p:nvPicPr>
          <p:cNvPr id="31" name="Picture 51" descr="cervea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1050" y="2337324"/>
            <a:ext cx="1079500"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54" descr="j029202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12088" y="4066111"/>
            <a:ext cx="1004887"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AutoShape 55"/>
          <p:cNvSpPr>
            <a:spLocks noChangeArrowheads="1"/>
          </p:cNvSpPr>
          <p:nvPr/>
        </p:nvSpPr>
        <p:spPr bwMode="auto">
          <a:xfrm>
            <a:off x="6588125" y="5980636"/>
            <a:ext cx="1585913" cy="373063"/>
          </a:xfrm>
          <a:prstGeom prst="roundRect">
            <a:avLst>
              <a:gd name="adj" fmla="val 16667"/>
            </a:avLst>
          </a:prstGeom>
          <a:solidFill>
            <a:srgbClr val="CCCCFF"/>
          </a:solidFill>
          <a:ln w="9525">
            <a:solidFill>
              <a:schemeClr val="tx1"/>
            </a:solidFill>
            <a:round/>
            <a:headEnd/>
            <a:tailEnd/>
          </a:ln>
        </p:spPr>
        <p:txBody>
          <a:bodyPr>
            <a:spAutoFit/>
          </a:bodyPr>
          <a:lstStyle/>
          <a:p>
            <a:pPr algn="ctr"/>
            <a:r>
              <a:rPr lang="fr-FR" sz="1600" i="1">
                <a:latin typeface="Tahoma" charset="0"/>
              </a:rPr>
              <a:t>créativité</a:t>
            </a:r>
          </a:p>
        </p:txBody>
      </p:sp>
      <p:sp>
        <p:nvSpPr>
          <p:cNvPr id="34" name="AutoShape 56"/>
          <p:cNvSpPr>
            <a:spLocks noChangeArrowheads="1"/>
          </p:cNvSpPr>
          <p:nvPr/>
        </p:nvSpPr>
        <p:spPr bwMode="auto">
          <a:xfrm>
            <a:off x="6588125" y="5117036"/>
            <a:ext cx="1800225" cy="373063"/>
          </a:xfrm>
          <a:prstGeom prst="roundRect">
            <a:avLst>
              <a:gd name="adj" fmla="val 16667"/>
            </a:avLst>
          </a:prstGeom>
          <a:solidFill>
            <a:srgbClr val="FFCCFF"/>
          </a:solidFill>
          <a:ln w="9525">
            <a:solidFill>
              <a:schemeClr val="tx1"/>
            </a:solidFill>
            <a:round/>
            <a:headEnd/>
            <a:tailEnd/>
          </a:ln>
        </p:spPr>
        <p:txBody>
          <a:bodyPr>
            <a:spAutoFit/>
          </a:bodyPr>
          <a:lstStyle/>
          <a:p>
            <a:pPr algn="ctr"/>
            <a:r>
              <a:rPr lang="fr-FR" sz="1600" i="1">
                <a:latin typeface="Tahoma" charset="0"/>
              </a:rPr>
              <a:t>compréhension</a:t>
            </a:r>
          </a:p>
        </p:txBody>
      </p:sp>
      <p:sp>
        <p:nvSpPr>
          <p:cNvPr id="35" name="AutoShape 57"/>
          <p:cNvSpPr>
            <a:spLocks noChangeArrowheads="1"/>
          </p:cNvSpPr>
          <p:nvPr/>
        </p:nvSpPr>
        <p:spPr bwMode="auto">
          <a:xfrm>
            <a:off x="6588125" y="5548836"/>
            <a:ext cx="1585913" cy="373063"/>
          </a:xfrm>
          <a:prstGeom prst="roundRect">
            <a:avLst>
              <a:gd name="adj" fmla="val 16667"/>
            </a:avLst>
          </a:prstGeom>
          <a:solidFill>
            <a:srgbClr val="FFCCFF"/>
          </a:solidFill>
          <a:ln w="9525">
            <a:solidFill>
              <a:schemeClr val="tx1"/>
            </a:solidFill>
            <a:round/>
            <a:headEnd/>
            <a:tailEnd/>
          </a:ln>
        </p:spPr>
        <p:txBody>
          <a:bodyPr>
            <a:spAutoFit/>
          </a:bodyPr>
          <a:lstStyle/>
          <a:p>
            <a:pPr algn="ctr"/>
            <a:r>
              <a:rPr lang="fr-FR" sz="1600" i="1">
                <a:latin typeface="Tahoma" charset="0"/>
              </a:rPr>
              <a:t>mémorisation</a:t>
            </a:r>
          </a:p>
        </p:txBody>
      </p:sp>
      <p:cxnSp>
        <p:nvCxnSpPr>
          <p:cNvPr id="36" name="AutoShape 59"/>
          <p:cNvCxnSpPr>
            <a:cxnSpLocks noChangeShapeType="1"/>
            <a:stCxn id="15" idx="3"/>
            <a:endCxn id="33" idx="1"/>
          </p:cNvCxnSpPr>
          <p:nvPr/>
        </p:nvCxnSpPr>
        <p:spPr bwMode="auto">
          <a:xfrm>
            <a:off x="5219700" y="5396436"/>
            <a:ext cx="1368425" cy="771525"/>
          </a:xfrm>
          <a:prstGeom prst="curvedConnector3">
            <a:avLst>
              <a:gd name="adj1" fmla="val 49884"/>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7" name="AutoShape 60"/>
          <p:cNvCxnSpPr>
            <a:cxnSpLocks noChangeShapeType="1"/>
            <a:stCxn id="15" idx="3"/>
            <a:endCxn id="34" idx="1"/>
          </p:cNvCxnSpPr>
          <p:nvPr/>
        </p:nvCxnSpPr>
        <p:spPr bwMode="auto">
          <a:xfrm flipV="1">
            <a:off x="5219700" y="5304361"/>
            <a:ext cx="1368425" cy="92075"/>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38" name="AutoShape 61"/>
          <p:cNvCxnSpPr>
            <a:cxnSpLocks noChangeShapeType="1"/>
            <a:stCxn id="15" idx="3"/>
            <a:endCxn id="35" idx="1"/>
          </p:cNvCxnSpPr>
          <p:nvPr/>
        </p:nvCxnSpPr>
        <p:spPr bwMode="auto">
          <a:xfrm>
            <a:off x="5219700" y="5396436"/>
            <a:ext cx="1368425" cy="339725"/>
          </a:xfrm>
          <a:prstGeom prst="curvedConnector3">
            <a:avLst>
              <a:gd name="adj1" fmla="val 49884"/>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9" name="Text Box 62"/>
          <p:cNvSpPr txBox="1">
            <a:spLocks noChangeArrowheads="1"/>
          </p:cNvSpPr>
          <p:nvPr/>
        </p:nvSpPr>
        <p:spPr bwMode="auto">
          <a:xfrm>
            <a:off x="4716463" y="5693299"/>
            <a:ext cx="134778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400">
                <a:latin typeface="Tahoma" charset="0"/>
              </a:rPr>
              <a:t>Ce qui favorise</a:t>
            </a:r>
          </a:p>
        </p:txBody>
      </p:sp>
      <p:cxnSp>
        <p:nvCxnSpPr>
          <p:cNvPr id="40" name="AutoShape 63"/>
          <p:cNvCxnSpPr>
            <a:cxnSpLocks noChangeShapeType="1"/>
            <a:stCxn id="14" idx="3"/>
            <a:endCxn id="33" idx="1"/>
          </p:cNvCxnSpPr>
          <p:nvPr/>
        </p:nvCxnSpPr>
        <p:spPr bwMode="auto">
          <a:xfrm>
            <a:off x="4583113" y="6115574"/>
            <a:ext cx="2005012" cy="52387"/>
          </a:xfrm>
          <a:prstGeom prst="curvedConnector3">
            <a:avLst>
              <a:gd name="adj1" fmla="val 49958"/>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pic>
        <p:nvPicPr>
          <p:cNvPr id="41" name="Picture 64" descr="j029198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092950" y="4066111"/>
            <a:ext cx="836613"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ce réservé de la date 1"/>
          <p:cNvSpPr>
            <a:spLocks noGrp="1"/>
          </p:cNvSpPr>
          <p:nvPr>
            <p:ph type="dt" sz="half" idx="10"/>
          </p:nvPr>
        </p:nvSpPr>
        <p:spPr/>
        <p:txBody>
          <a:bodyPr/>
          <a:lstStyle/>
          <a:p>
            <a:pPr>
              <a:defRPr/>
            </a:pPr>
            <a:r>
              <a:rPr lang="fr-FR" smtClean="0"/>
              <a:t>R3-MS3-RH - 2014</a:t>
            </a:r>
            <a:endParaRPr lang="fr-FR" dirty="0"/>
          </a:p>
        </p:txBody>
      </p:sp>
      <p:sp>
        <p:nvSpPr>
          <p:cNvPr id="3" name="Espace réservé du pied de page 2"/>
          <p:cNvSpPr>
            <a:spLocks noGrp="1"/>
          </p:cNvSpPr>
          <p:nvPr>
            <p:ph type="ftr" sz="quarter" idx="11"/>
          </p:nvPr>
        </p:nvSpPr>
        <p:spPr/>
        <p:txBody>
          <a:bodyPr/>
          <a:lstStyle/>
          <a:p>
            <a:r>
              <a:rPr lang="fr-FR" smtClean="0"/>
              <a:t>tice n2 : cartes heuristiques</a:t>
            </a:r>
            <a:endParaRPr lang="fr-FR" dirty="0"/>
          </a:p>
        </p:txBody>
      </p:sp>
      <p:sp>
        <p:nvSpPr>
          <p:cNvPr id="42" name="Espace réservé du numéro de diapositive 41"/>
          <p:cNvSpPr>
            <a:spLocks noGrp="1"/>
          </p:cNvSpPr>
          <p:nvPr>
            <p:ph type="sldNum" sz="quarter" idx="12"/>
          </p:nvPr>
        </p:nvSpPr>
        <p:spPr/>
        <p:txBody>
          <a:bodyPr/>
          <a:lstStyle/>
          <a:p>
            <a:pPr>
              <a:defRPr/>
            </a:pPr>
            <a:fld id="{C762E83F-C629-D946-B296-A02D77C50920}" type="slidenum">
              <a:rPr lang="fr-FR" smtClean="0"/>
              <a:pPr>
                <a:defRPr/>
              </a:pPr>
              <a:t>4</a:t>
            </a:fld>
            <a:endParaRPr lang="fr-FR"/>
          </a:p>
        </p:txBody>
      </p:sp>
    </p:spTree>
    <p:extLst>
      <p:ext uri="{BB962C8B-B14F-4D97-AF65-F5344CB8AC3E}">
        <p14:creationId xmlns:p14="http://schemas.microsoft.com/office/powerpoint/2010/main" xmlns="" val="12445373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6"/>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7"/>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9"/>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animBg="1"/>
      <p:bldP spid="9" grpId="0" animBg="1"/>
      <p:bldP spid="11" grpId="0"/>
      <p:bldP spid="13" grpId="0"/>
      <p:bldP spid="14" grpId="0" animBg="1"/>
      <p:bldP spid="15" grpId="0" animBg="1"/>
      <p:bldP spid="17" grpId="0"/>
      <p:bldP spid="18" grpId="0" animBg="1"/>
      <p:bldP spid="21" grpId="0"/>
      <p:bldP spid="22" grpId="0" animBg="1"/>
      <p:bldP spid="24" grpId="0"/>
      <p:bldP spid="26" grpId="0" animBg="1"/>
      <p:bldP spid="27" grpId="0" animBg="1"/>
      <p:bldP spid="30" grpId="0"/>
      <p:bldP spid="33" grpId="0" animBg="1"/>
      <p:bldP spid="34" grpId="0" animBg="1"/>
      <p:bldP spid="35" grpId="0" animBg="1"/>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R3-MS3-RH - 2014</a:t>
            </a:r>
            <a:endParaRPr lang="fr-FR"/>
          </a:p>
        </p:txBody>
      </p:sp>
      <p:sp>
        <p:nvSpPr>
          <p:cNvPr id="3" name="Espace réservé du pied de page 2"/>
          <p:cNvSpPr>
            <a:spLocks noGrp="1"/>
          </p:cNvSpPr>
          <p:nvPr>
            <p:ph type="ftr" sz="quarter" idx="11"/>
          </p:nvPr>
        </p:nvSpPr>
        <p:spPr/>
        <p:txBody>
          <a:bodyPr/>
          <a:lstStyle/>
          <a:p>
            <a:r>
              <a:rPr lang="fr-FR" smtClean="0"/>
              <a:t>tice n2 : cartes heuristiques</a:t>
            </a:r>
            <a:endParaRPr lang="fr-FR"/>
          </a:p>
        </p:txBody>
      </p:sp>
      <p:sp>
        <p:nvSpPr>
          <p:cNvPr id="4" name="Espace réservé du numéro de diapositive 3"/>
          <p:cNvSpPr>
            <a:spLocks noGrp="1"/>
          </p:cNvSpPr>
          <p:nvPr>
            <p:ph type="sldNum" sz="quarter" idx="12"/>
          </p:nvPr>
        </p:nvSpPr>
        <p:spPr/>
        <p:txBody>
          <a:bodyPr/>
          <a:lstStyle/>
          <a:p>
            <a:fld id="{7FDFBCFF-CFD6-4E40-919A-D7C9C0665A9A}" type="slidenum">
              <a:rPr lang="fr-FR" smtClean="0"/>
              <a:pPr/>
              <a:t>5</a:t>
            </a:fld>
            <a:endParaRPr lang="fr-FR"/>
          </a:p>
        </p:txBody>
      </p:sp>
      <p:pic>
        <p:nvPicPr>
          <p:cNvPr id="6" name="Imag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134" y="96457"/>
            <a:ext cx="7813069" cy="6336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233357" y="6138745"/>
            <a:ext cx="8453443" cy="369332"/>
          </a:xfrm>
          <a:prstGeom prst="rect">
            <a:avLst/>
          </a:prstGeom>
        </p:spPr>
        <p:txBody>
          <a:bodyPr wrap="square">
            <a:spAutoFit/>
          </a:bodyPr>
          <a:lstStyle/>
          <a:p>
            <a:r>
              <a:rPr lang="fr-FR" sz="1800" dirty="0">
                <a:hlinkClick r:id="rId3"/>
              </a:rPr>
              <a:t>http://www.mmdfrance.fr/mind-manager-ressources/methode-mind-mapping</a:t>
            </a:r>
            <a:r>
              <a:rPr lang="fr-FR" sz="1800" dirty="0" smtClean="0">
                <a:hlinkClick r:id="rId3"/>
              </a:rPr>
              <a:t>/</a:t>
            </a:r>
            <a:r>
              <a:rPr lang="fr-FR" sz="1800" dirty="0" smtClean="0"/>
              <a:t> </a:t>
            </a:r>
            <a:endParaRPr lang="fr-FR" sz="1800" dirty="0"/>
          </a:p>
        </p:txBody>
      </p:sp>
    </p:spTree>
    <p:extLst>
      <p:ext uri="{BB962C8B-B14F-4D97-AF65-F5344CB8AC3E}">
        <p14:creationId xmlns:p14="http://schemas.microsoft.com/office/powerpoint/2010/main" xmlns="" val="65203500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En résumé :</a:t>
            </a:r>
            <a:endParaRPr lang="fr-FR" dirty="0"/>
          </a:p>
        </p:txBody>
      </p:sp>
      <p:sp>
        <p:nvSpPr>
          <p:cNvPr id="2" name="Espace réservé de la date 1"/>
          <p:cNvSpPr>
            <a:spLocks noGrp="1"/>
          </p:cNvSpPr>
          <p:nvPr>
            <p:ph type="dt" sz="half" idx="10"/>
          </p:nvPr>
        </p:nvSpPr>
        <p:spPr/>
        <p:txBody>
          <a:bodyPr/>
          <a:lstStyle/>
          <a:p>
            <a:r>
              <a:rPr lang="fr-FR" smtClean="0"/>
              <a:t>R3-MS3-RH - 2014</a:t>
            </a:r>
            <a:endParaRPr lang="fr-FR"/>
          </a:p>
        </p:txBody>
      </p:sp>
      <p:sp>
        <p:nvSpPr>
          <p:cNvPr id="3" name="Espace réservé du pied de page 2"/>
          <p:cNvSpPr>
            <a:spLocks noGrp="1"/>
          </p:cNvSpPr>
          <p:nvPr>
            <p:ph type="ftr" sz="quarter" idx="11"/>
          </p:nvPr>
        </p:nvSpPr>
        <p:spPr/>
        <p:txBody>
          <a:bodyPr/>
          <a:lstStyle/>
          <a:p>
            <a:r>
              <a:rPr lang="fr-FR" smtClean="0"/>
              <a:t>tice n2 : cartes heuristiques</a:t>
            </a:r>
            <a:endParaRPr lang="fr-FR"/>
          </a:p>
        </p:txBody>
      </p:sp>
      <p:sp>
        <p:nvSpPr>
          <p:cNvPr id="4" name="Espace réservé du numéro de diapositive 3"/>
          <p:cNvSpPr>
            <a:spLocks noGrp="1"/>
          </p:cNvSpPr>
          <p:nvPr>
            <p:ph type="sldNum" sz="quarter" idx="12"/>
          </p:nvPr>
        </p:nvSpPr>
        <p:spPr/>
        <p:txBody>
          <a:bodyPr/>
          <a:lstStyle/>
          <a:p>
            <a:fld id="{7FDFBCFF-CFD6-4E40-919A-D7C9C0665A9A}" type="slidenum">
              <a:rPr lang="fr-FR" smtClean="0"/>
              <a:pPr/>
              <a:t>6</a:t>
            </a:fld>
            <a:endParaRPr lang="fr-FR"/>
          </a:p>
        </p:txBody>
      </p:sp>
      <p:pic>
        <p:nvPicPr>
          <p:cNvPr id="5" name="Image 4"/>
          <p:cNvPicPr>
            <a:picLocks noChangeAspect="1"/>
          </p:cNvPicPr>
          <p:nvPr/>
        </p:nvPicPr>
        <p:blipFill>
          <a:blip r:embed="rId2"/>
          <a:stretch>
            <a:fillRect/>
          </a:stretch>
        </p:blipFill>
        <p:spPr>
          <a:xfrm>
            <a:off x="0" y="927100"/>
            <a:ext cx="9144000" cy="4983480"/>
          </a:xfrm>
          <a:prstGeom prst="rect">
            <a:avLst/>
          </a:prstGeom>
        </p:spPr>
      </p:pic>
      <p:sp>
        <p:nvSpPr>
          <p:cNvPr id="6" name="Rectangle 5"/>
          <p:cNvSpPr/>
          <p:nvPr/>
        </p:nvSpPr>
        <p:spPr>
          <a:xfrm>
            <a:off x="162095" y="5901281"/>
            <a:ext cx="3786876" cy="369332"/>
          </a:xfrm>
          <a:prstGeom prst="rect">
            <a:avLst/>
          </a:prstGeom>
        </p:spPr>
        <p:txBody>
          <a:bodyPr wrap="square">
            <a:spAutoFit/>
          </a:bodyPr>
          <a:lstStyle/>
          <a:p>
            <a:r>
              <a:rPr lang="fr-FR" sz="1800" dirty="0">
                <a:hlinkClick r:id="rId3"/>
              </a:rPr>
              <a:t>http://www.signos.fr/outils-</a:t>
            </a:r>
            <a:r>
              <a:rPr lang="fr-FR" sz="1800" dirty="0" smtClean="0">
                <a:hlinkClick r:id="rId3"/>
              </a:rPr>
              <a:t>visuels</a:t>
            </a:r>
            <a:r>
              <a:rPr lang="fr-FR" sz="1800" dirty="0" smtClean="0"/>
              <a:t> </a:t>
            </a:r>
            <a:endParaRPr lang="fr-FR" sz="1800" dirty="0"/>
          </a:p>
        </p:txBody>
      </p:sp>
    </p:spTree>
    <p:extLst>
      <p:ext uri="{BB962C8B-B14F-4D97-AF65-F5344CB8AC3E}">
        <p14:creationId xmlns:p14="http://schemas.microsoft.com/office/powerpoint/2010/main" xmlns="" val="40195694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Quelles utilisations ?</a:t>
            </a:r>
            <a:endParaRPr lang="fr-FR" dirty="0"/>
          </a:p>
        </p:txBody>
      </p:sp>
      <p:sp>
        <p:nvSpPr>
          <p:cNvPr id="4" name="Espace réservé de la date 3"/>
          <p:cNvSpPr>
            <a:spLocks noGrp="1"/>
          </p:cNvSpPr>
          <p:nvPr>
            <p:ph type="dt" sz="half" idx="10"/>
          </p:nvPr>
        </p:nvSpPr>
        <p:spPr/>
        <p:txBody>
          <a:bodyPr/>
          <a:lstStyle/>
          <a:p>
            <a:pPr>
              <a:defRPr/>
            </a:pPr>
            <a:r>
              <a:rPr lang="fr-FR" smtClean="0"/>
              <a:t>R3-MS3-RH - 2014</a:t>
            </a:r>
            <a:endParaRPr lang="fr-FR" dirty="0"/>
          </a:p>
        </p:txBody>
      </p:sp>
      <p:sp>
        <p:nvSpPr>
          <p:cNvPr id="5" name="Espace réservé du pied de page 4"/>
          <p:cNvSpPr>
            <a:spLocks noGrp="1"/>
          </p:cNvSpPr>
          <p:nvPr>
            <p:ph type="ftr" sz="quarter" idx="11"/>
          </p:nvPr>
        </p:nvSpPr>
        <p:spPr/>
        <p:txBody>
          <a:bodyPr/>
          <a:lstStyle/>
          <a:p>
            <a:r>
              <a:rPr lang="fr-FR" smtClean="0"/>
              <a:t>tice n2 : cartes heuristiques</a:t>
            </a:r>
            <a:endParaRPr lang="fr-FR" dirty="0"/>
          </a:p>
        </p:txBody>
      </p:sp>
      <p:sp>
        <p:nvSpPr>
          <p:cNvPr id="6" name="Espace réservé du numéro de diapositive 5"/>
          <p:cNvSpPr>
            <a:spLocks noGrp="1"/>
          </p:cNvSpPr>
          <p:nvPr>
            <p:ph type="sldNum" sz="quarter" idx="12"/>
          </p:nvPr>
        </p:nvSpPr>
        <p:spPr/>
        <p:txBody>
          <a:bodyPr/>
          <a:lstStyle/>
          <a:p>
            <a:pPr>
              <a:defRPr/>
            </a:pPr>
            <a:fld id="{C762E83F-C629-D946-B296-A02D77C50920}" type="slidenum">
              <a:rPr lang="fr-FR" smtClean="0"/>
              <a:pPr>
                <a:defRPr/>
              </a:pPr>
              <a:t>7</a:t>
            </a:fld>
            <a:endParaRPr lang="fr-FR"/>
          </a:p>
        </p:txBody>
      </p:sp>
      <p:sp>
        <p:nvSpPr>
          <p:cNvPr id="7" name="Rectangle 5"/>
          <p:cNvSpPr>
            <a:spLocks noGrp="1" noChangeArrowheads="1"/>
          </p:cNvSpPr>
          <p:nvPr>
            <p:ph idx="1"/>
          </p:nvPr>
        </p:nvSpPr>
        <p:spPr/>
        <p:txBody>
          <a:bodyPr>
            <a:normAutofit lnSpcReduction="10000"/>
          </a:bodyPr>
          <a:lstStyle/>
          <a:p>
            <a:pPr algn="l">
              <a:lnSpc>
                <a:spcPct val="80000"/>
              </a:lnSpc>
              <a:buFont typeface="Wingdings" charset="2"/>
              <a:buChar char="u"/>
            </a:pPr>
            <a:r>
              <a:rPr lang="fr-FR" sz="2000" dirty="0"/>
              <a:t>prise de notes </a:t>
            </a:r>
          </a:p>
          <a:p>
            <a:pPr algn="l">
              <a:lnSpc>
                <a:spcPct val="80000"/>
              </a:lnSpc>
              <a:buFont typeface="Wingdings" charset="2"/>
              <a:buChar char="u"/>
            </a:pPr>
            <a:r>
              <a:rPr lang="fr-FR" sz="2000" dirty="0"/>
              <a:t>préparation d'un exposé, d</a:t>
            </a:r>
            <a:r>
              <a:rPr lang="ja-JP" altLang="fr-FR" sz="2000" dirty="0"/>
              <a:t>’</a:t>
            </a:r>
            <a:r>
              <a:rPr lang="fr-FR" sz="2000" dirty="0"/>
              <a:t>un mémoire en mode plan </a:t>
            </a:r>
          </a:p>
          <a:p>
            <a:pPr algn="l">
              <a:lnSpc>
                <a:spcPct val="80000"/>
              </a:lnSpc>
              <a:buFont typeface="Wingdings" charset="2"/>
              <a:buChar char="u"/>
            </a:pPr>
            <a:r>
              <a:rPr lang="fr-FR" sz="2000" dirty="0"/>
              <a:t>partage de connaissances </a:t>
            </a:r>
          </a:p>
          <a:p>
            <a:pPr algn="l">
              <a:lnSpc>
                <a:spcPct val="80000"/>
              </a:lnSpc>
              <a:buFont typeface="Wingdings" charset="2"/>
              <a:buChar char="u"/>
            </a:pPr>
            <a:r>
              <a:rPr lang="fr-FR" sz="2000" dirty="0"/>
              <a:t>mémorisation : apprentissage mnémotechnique grâce à la représentation spatiale des contenus </a:t>
            </a:r>
          </a:p>
          <a:p>
            <a:pPr algn="l">
              <a:lnSpc>
                <a:spcPct val="80000"/>
              </a:lnSpc>
              <a:buFont typeface="Wingdings" charset="2"/>
              <a:buChar char="u"/>
            </a:pPr>
            <a:r>
              <a:rPr lang="fr-FR" sz="2000" dirty="0"/>
              <a:t>aide au résumé et à la synthèse de textes </a:t>
            </a:r>
          </a:p>
          <a:p>
            <a:pPr algn="l">
              <a:lnSpc>
                <a:spcPct val="80000"/>
              </a:lnSpc>
              <a:buFont typeface="Wingdings" charset="2"/>
              <a:buChar char="u"/>
            </a:pPr>
            <a:r>
              <a:rPr lang="fr-FR" sz="2000" dirty="0"/>
              <a:t>gestion de projet </a:t>
            </a:r>
          </a:p>
          <a:p>
            <a:pPr algn="l">
              <a:lnSpc>
                <a:spcPct val="80000"/>
              </a:lnSpc>
              <a:buFont typeface="Wingdings" charset="2"/>
              <a:buChar char="u"/>
            </a:pPr>
            <a:r>
              <a:rPr lang="fr-FR" sz="2000" dirty="0"/>
              <a:t>évaluation des connaissances </a:t>
            </a:r>
          </a:p>
          <a:p>
            <a:pPr algn="l">
              <a:lnSpc>
                <a:spcPct val="80000"/>
              </a:lnSpc>
              <a:buFont typeface="Wingdings" charset="2"/>
              <a:buChar char="u"/>
            </a:pPr>
            <a:r>
              <a:rPr lang="fr-FR" sz="2000" dirty="0"/>
              <a:t>appréhender ou communiquer des idées complexes </a:t>
            </a:r>
          </a:p>
          <a:p>
            <a:pPr algn="l">
              <a:lnSpc>
                <a:spcPct val="80000"/>
              </a:lnSpc>
              <a:buFont typeface="Wingdings" charset="2"/>
              <a:buChar char="u"/>
            </a:pPr>
            <a:r>
              <a:rPr lang="fr-FR" sz="2000" dirty="0"/>
              <a:t>créer des structures complexes (hypertextes, textes longs...) </a:t>
            </a:r>
          </a:p>
          <a:p>
            <a:pPr algn="l">
              <a:lnSpc>
                <a:spcPct val="80000"/>
              </a:lnSpc>
              <a:buFont typeface="Wingdings" charset="2"/>
              <a:buChar char="u"/>
            </a:pPr>
            <a:r>
              <a:rPr lang="fr-FR" sz="2000" dirty="0"/>
              <a:t>modélisation d'une situation </a:t>
            </a:r>
          </a:p>
          <a:p>
            <a:pPr algn="l">
              <a:lnSpc>
                <a:spcPct val="80000"/>
              </a:lnSpc>
              <a:buFont typeface="Wingdings" charset="2"/>
              <a:buChar char="u"/>
            </a:pPr>
            <a:r>
              <a:rPr lang="fr-FR" sz="2000" dirty="0"/>
              <a:t>brainstorming : génération d'idées (créativité) </a:t>
            </a:r>
          </a:p>
          <a:p>
            <a:pPr algn="l">
              <a:lnSpc>
                <a:spcPct val="80000"/>
              </a:lnSpc>
              <a:buFont typeface="Wingdings" charset="2"/>
              <a:buChar char="u"/>
            </a:pPr>
            <a:r>
              <a:rPr lang="fr-FR" sz="2000" dirty="0"/>
              <a:t>résolution de problèmes et prise de décision </a:t>
            </a:r>
          </a:p>
          <a:p>
            <a:pPr algn="l">
              <a:lnSpc>
                <a:spcPct val="80000"/>
              </a:lnSpc>
              <a:buFont typeface="Wingdings" charset="2"/>
              <a:buChar char="u"/>
            </a:pPr>
            <a:r>
              <a:rPr lang="fr-FR" sz="2000" dirty="0"/>
              <a:t>prise de parole</a:t>
            </a:r>
          </a:p>
          <a:p>
            <a:pPr algn="l">
              <a:lnSpc>
                <a:spcPct val="80000"/>
              </a:lnSpc>
              <a:buFont typeface="Wingdings" charset="2"/>
              <a:buChar char="u"/>
            </a:pPr>
            <a:r>
              <a:rPr lang="fr-FR" sz="2000" dirty="0"/>
              <a:t>exploration d'information, navigation </a:t>
            </a:r>
          </a:p>
          <a:p>
            <a:pPr algn="l">
              <a:spcBef>
                <a:spcPct val="0"/>
              </a:spcBef>
              <a:buClrTx/>
              <a:buSzTx/>
              <a:buFont typeface="Wingdings" charset="2"/>
              <a:buChar char="u"/>
            </a:pPr>
            <a:endParaRPr lang="fr-FR" sz="2000" dirty="0"/>
          </a:p>
          <a:p>
            <a:pPr algn="l">
              <a:spcBef>
                <a:spcPct val="0"/>
              </a:spcBef>
              <a:buClrTx/>
              <a:buSzTx/>
              <a:buFont typeface="Wingdings" charset="2"/>
              <a:buChar char="u"/>
            </a:pPr>
            <a:endParaRPr lang="fr-FR" sz="2000" dirty="0"/>
          </a:p>
          <a:p>
            <a:pPr>
              <a:lnSpc>
                <a:spcPct val="80000"/>
              </a:lnSpc>
              <a:buFont typeface="Wingdings" charset="2"/>
              <a:buChar char="u"/>
            </a:pPr>
            <a:endParaRPr lang="fr-FR" sz="2000" dirty="0"/>
          </a:p>
        </p:txBody>
      </p:sp>
    </p:spTree>
    <p:extLst>
      <p:ext uri="{BB962C8B-B14F-4D97-AF65-F5344CB8AC3E}">
        <p14:creationId xmlns:p14="http://schemas.microsoft.com/office/powerpoint/2010/main" xmlns="" val="26226453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Utilisations à l’université</a:t>
            </a:r>
            <a:endParaRPr lang="fr-FR" dirty="0"/>
          </a:p>
        </p:txBody>
      </p:sp>
      <p:sp>
        <p:nvSpPr>
          <p:cNvPr id="3" name="Espace réservé de la date 2"/>
          <p:cNvSpPr>
            <a:spLocks noGrp="1"/>
          </p:cNvSpPr>
          <p:nvPr>
            <p:ph type="dt" sz="half" idx="10"/>
          </p:nvPr>
        </p:nvSpPr>
        <p:spPr/>
        <p:txBody>
          <a:bodyPr/>
          <a:lstStyle/>
          <a:p>
            <a:r>
              <a:rPr lang="fr-FR" smtClean="0"/>
              <a:t>R3-MS3-RH - 2014</a:t>
            </a:r>
            <a:endParaRPr lang="fr-FR"/>
          </a:p>
        </p:txBody>
      </p:sp>
      <p:sp>
        <p:nvSpPr>
          <p:cNvPr id="4" name="Espace réservé du pied de page 3"/>
          <p:cNvSpPr>
            <a:spLocks noGrp="1"/>
          </p:cNvSpPr>
          <p:nvPr>
            <p:ph type="ftr" sz="quarter" idx="11"/>
          </p:nvPr>
        </p:nvSpPr>
        <p:spPr>
          <a:xfrm>
            <a:off x="2789554" y="6349716"/>
            <a:ext cx="4342766" cy="365125"/>
          </a:xfrm>
        </p:spPr>
        <p:txBody>
          <a:bodyPr/>
          <a:lstStyle/>
          <a:p>
            <a:r>
              <a:rPr lang="fr-FR" smtClean="0"/>
              <a:t>tice n2 : cartes heuristiques</a:t>
            </a:r>
            <a:endParaRPr lang="fr-FR" dirty="0"/>
          </a:p>
        </p:txBody>
      </p:sp>
      <p:sp>
        <p:nvSpPr>
          <p:cNvPr id="5" name="Espace réservé du numéro de diapositive 4"/>
          <p:cNvSpPr>
            <a:spLocks noGrp="1"/>
          </p:cNvSpPr>
          <p:nvPr>
            <p:ph type="sldNum" sz="quarter" idx="12"/>
          </p:nvPr>
        </p:nvSpPr>
        <p:spPr/>
        <p:txBody>
          <a:bodyPr/>
          <a:lstStyle/>
          <a:p>
            <a:fld id="{918429D6-AEBA-CB49-B91E-A0325D11F9CC}" type="slidenum">
              <a:rPr lang="fr-FR" smtClean="0"/>
              <a:pPr/>
              <a:t>8</a:t>
            </a:fld>
            <a:endParaRPr lang="fr-FR"/>
          </a:p>
        </p:txBody>
      </p:sp>
      <p:pic>
        <p:nvPicPr>
          <p:cNvPr id="6" name="Espace réservé du contenu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a:xfrm>
            <a:off x="857250" y="1271220"/>
            <a:ext cx="7278405" cy="5078496"/>
          </a:xfrm>
          <a:prstGeom prst="rect">
            <a:avLst/>
          </a:prstGeom>
        </p:spPr>
      </p:pic>
    </p:spTree>
    <p:extLst>
      <p:ext uri="{BB962C8B-B14F-4D97-AF65-F5344CB8AC3E}">
        <p14:creationId xmlns:p14="http://schemas.microsoft.com/office/powerpoint/2010/main" xmlns="" val="3901258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9754" y="354171"/>
            <a:ext cx="8229600" cy="708978"/>
          </a:xfrm>
        </p:spPr>
        <p:txBody>
          <a:bodyPr/>
          <a:lstStyle/>
          <a:p>
            <a:r>
              <a:rPr lang="fr-FR" dirty="0" smtClean="0"/>
              <a:t>Utilisations pédagogiques</a:t>
            </a:r>
            <a:endParaRPr lang="fr-FR" dirty="0"/>
          </a:p>
        </p:txBody>
      </p:sp>
      <p:sp>
        <p:nvSpPr>
          <p:cNvPr id="3" name="Espace réservé de la date 2"/>
          <p:cNvSpPr>
            <a:spLocks noGrp="1"/>
          </p:cNvSpPr>
          <p:nvPr>
            <p:ph type="dt" sz="half" idx="10"/>
          </p:nvPr>
        </p:nvSpPr>
        <p:spPr/>
        <p:txBody>
          <a:bodyPr/>
          <a:lstStyle/>
          <a:p>
            <a:r>
              <a:rPr lang="fr-FR" smtClean="0"/>
              <a:t>R3-MS3-RH - 2014</a:t>
            </a:r>
            <a:endParaRPr lang="fr-FR"/>
          </a:p>
        </p:txBody>
      </p:sp>
      <p:sp>
        <p:nvSpPr>
          <p:cNvPr id="4" name="Espace réservé du pied de page 3"/>
          <p:cNvSpPr>
            <a:spLocks noGrp="1"/>
          </p:cNvSpPr>
          <p:nvPr>
            <p:ph type="ftr" sz="quarter" idx="11"/>
          </p:nvPr>
        </p:nvSpPr>
        <p:spPr/>
        <p:txBody>
          <a:bodyPr/>
          <a:lstStyle/>
          <a:p>
            <a:r>
              <a:rPr lang="fr-FR" smtClean="0"/>
              <a:t>tice n2 : cartes heuristiques</a:t>
            </a:r>
            <a:endParaRPr lang="fr-FR"/>
          </a:p>
        </p:txBody>
      </p:sp>
      <p:sp>
        <p:nvSpPr>
          <p:cNvPr id="5" name="Espace réservé du numéro de diapositive 4"/>
          <p:cNvSpPr>
            <a:spLocks noGrp="1"/>
          </p:cNvSpPr>
          <p:nvPr>
            <p:ph type="sldNum" sz="quarter" idx="12"/>
          </p:nvPr>
        </p:nvSpPr>
        <p:spPr/>
        <p:txBody>
          <a:bodyPr/>
          <a:lstStyle/>
          <a:p>
            <a:fld id="{918429D6-AEBA-CB49-B91E-A0325D11F9CC}" type="slidenum">
              <a:rPr lang="fr-FR" smtClean="0"/>
              <a:pPr/>
              <a:t>9</a:t>
            </a:fld>
            <a:endParaRPr lang="fr-FR"/>
          </a:p>
        </p:txBody>
      </p:sp>
      <p:sp>
        <p:nvSpPr>
          <p:cNvPr id="8" name="Rectangle 1"/>
          <p:cNvSpPr>
            <a:spLocks noChangeArrowheads="1"/>
          </p:cNvSpPr>
          <p:nvPr/>
        </p:nvSpPr>
        <p:spPr bwMode="auto">
          <a:xfrm>
            <a:off x="608965" y="6082051"/>
            <a:ext cx="777716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400" dirty="0"/>
              <a:t>Voir aussi les exemples de cartes heuristiques éducatives sur </a:t>
            </a:r>
            <a:r>
              <a:rPr lang="fr-FR" altLang="fr-FR" sz="1400" dirty="0" err="1">
                <a:hlinkClick r:id="rId2"/>
              </a:rPr>
              <a:t>Biggerplate</a:t>
            </a:r>
            <a:endParaRPr lang="fr-FR" altLang="fr-FR" sz="1400" dirty="0"/>
          </a:p>
        </p:txBody>
      </p:sp>
      <p:pic>
        <p:nvPicPr>
          <p:cNvPr id="10" name="Image 9"/>
          <p:cNvPicPr>
            <a:picLocks noChangeAspect="1"/>
          </p:cNvPicPr>
          <p:nvPr/>
        </p:nvPicPr>
        <p:blipFill rotWithShape="1">
          <a:blip r:embed="rId3">
            <a:extLst>
              <a:ext uri="{28A0092B-C50C-407E-A947-70E740481C1C}">
                <a14:useLocalDpi xmlns:a14="http://schemas.microsoft.com/office/drawing/2010/main" xmlns="" val="0"/>
              </a:ext>
            </a:extLst>
          </a:blip>
          <a:srcRect t="3913" b="1903"/>
          <a:stretch/>
        </p:blipFill>
        <p:spPr>
          <a:xfrm>
            <a:off x="982980" y="1062990"/>
            <a:ext cx="7403148" cy="4927621"/>
          </a:xfrm>
          <a:prstGeom prst="rect">
            <a:avLst/>
          </a:prstGeom>
        </p:spPr>
      </p:pic>
    </p:spTree>
    <p:extLst>
      <p:ext uri="{BB962C8B-B14F-4D97-AF65-F5344CB8AC3E}">
        <p14:creationId xmlns:p14="http://schemas.microsoft.com/office/powerpoint/2010/main" xmlns="" val="757486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Séminaire_MEMP_atelier_4_v0">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Séminaire_MEMP_atelier_4_v0.potx</Template>
  <TotalTime>10024</TotalTime>
  <Words>909</Words>
  <Application>Microsoft Office PowerPoint</Application>
  <PresentationFormat>Affichage à l'écran (4:3)</PresentationFormat>
  <Paragraphs>166</Paragraphs>
  <Slides>19</Slides>
  <Notes>1</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Séminaire_MEMP_atelier_4_v0</vt:lpstr>
      <vt:lpstr>Fondamentaux  de l’enseignement</vt:lpstr>
      <vt:lpstr>Sommaire</vt:lpstr>
      <vt:lpstr>Pourquoi les cartes heuristiques ?</vt:lpstr>
      <vt:lpstr>C’est quoi ?  Christophe Bourgognon  AFORP Asnières</vt:lpstr>
      <vt:lpstr>Diapositive 5</vt:lpstr>
      <vt:lpstr>En résumé :</vt:lpstr>
      <vt:lpstr>Quelles utilisations ?</vt:lpstr>
      <vt:lpstr>Utilisations à l’université</vt:lpstr>
      <vt:lpstr>Utilisations pédagogiques</vt:lpstr>
      <vt:lpstr>Diapositive 10</vt:lpstr>
      <vt:lpstr>Comment construire la carte ? 1/3</vt:lpstr>
      <vt:lpstr>Comment construire la carte ? 2/3</vt:lpstr>
      <vt:lpstr>Comment construire la carte ? 3/3</vt:lpstr>
      <vt:lpstr>Les quelques règles à respecter</vt:lpstr>
      <vt:lpstr>Recommandations de Tony Buzan</vt:lpstr>
      <vt:lpstr>Diapositive 16</vt:lpstr>
      <vt:lpstr>Quelles limites ?</vt:lpstr>
      <vt:lpstr>Utilisations en gestion de projet</vt:lpstr>
      <vt:lpstr>Les outils</vt:lpstr>
    </vt:vector>
  </TitlesOfParts>
  <Company>Université Paris-Sud11</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Georges Michailesco</dc:creator>
  <cp:lastModifiedBy>anaya</cp:lastModifiedBy>
  <cp:revision>217</cp:revision>
  <dcterms:created xsi:type="dcterms:W3CDTF">2013-10-05T17:10:48Z</dcterms:created>
  <dcterms:modified xsi:type="dcterms:W3CDTF">2016-12-11T14:03:25Z</dcterms:modified>
</cp:coreProperties>
</file>