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323643A-C182-4892-8164-AAC463F0EC89}" type="datetimeFigureOut">
              <a:rPr lang="fr-FR" smtClean="0"/>
              <a:pPr/>
              <a:t>07/04/2015</a:t>
            </a:fld>
            <a:endParaRPr lang="fr-FR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3E238E3-F7FB-4987-A1EF-9F33D4A5F47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23643A-C182-4892-8164-AAC463F0EC89}" type="datetimeFigureOut">
              <a:rPr lang="fr-FR" smtClean="0"/>
              <a:pPr/>
              <a:t>07/04/2015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E238E3-F7FB-4987-A1EF-9F33D4A5F4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23643A-C182-4892-8164-AAC463F0EC89}" type="datetimeFigureOut">
              <a:rPr lang="fr-FR" smtClean="0"/>
              <a:pPr/>
              <a:t>07/04/2015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E238E3-F7FB-4987-A1EF-9F33D4A5F4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23643A-C182-4892-8164-AAC463F0EC89}" type="datetimeFigureOut">
              <a:rPr lang="fr-FR" smtClean="0"/>
              <a:pPr/>
              <a:t>07/04/2015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E238E3-F7FB-4987-A1EF-9F33D4A5F4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323643A-C182-4892-8164-AAC463F0EC89}" type="datetimeFigureOut">
              <a:rPr lang="fr-FR" smtClean="0"/>
              <a:pPr/>
              <a:t>07/04/2015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3E238E3-F7FB-4987-A1EF-9F33D4A5F47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23643A-C182-4892-8164-AAC463F0EC89}" type="datetimeFigureOut">
              <a:rPr lang="fr-FR" smtClean="0"/>
              <a:pPr/>
              <a:t>07/04/2015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23E238E3-F7FB-4987-A1EF-9F33D4A5F47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23643A-C182-4892-8164-AAC463F0EC89}" type="datetimeFigureOut">
              <a:rPr lang="fr-FR" smtClean="0"/>
              <a:pPr/>
              <a:t>07/04/2015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23E238E3-F7FB-4987-A1EF-9F33D4A5F4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23643A-C182-4892-8164-AAC463F0EC89}" type="datetimeFigureOut">
              <a:rPr lang="fr-FR" smtClean="0"/>
              <a:pPr/>
              <a:t>07/04/2015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E238E3-F7FB-4987-A1EF-9F33D4A5F47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23643A-C182-4892-8164-AAC463F0EC89}" type="datetimeFigureOut">
              <a:rPr lang="fr-FR" smtClean="0"/>
              <a:pPr/>
              <a:t>07/04/2015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E238E3-F7FB-4987-A1EF-9F33D4A5F4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323643A-C182-4892-8164-AAC463F0EC89}" type="datetimeFigureOut">
              <a:rPr lang="fr-FR" smtClean="0"/>
              <a:pPr/>
              <a:t>07/04/2015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3E238E3-F7FB-4987-A1EF-9F33D4A5F47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323643A-C182-4892-8164-AAC463F0EC89}" type="datetimeFigureOut">
              <a:rPr lang="fr-FR" smtClean="0"/>
              <a:pPr/>
              <a:t>07/04/2015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3E238E3-F7FB-4987-A1EF-9F33D4A5F47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schemeClr val="bg2">
                <a:shade val="30000"/>
                <a:satMod val="120000"/>
              </a:schemeClr>
              <a:schemeClr val="bg2">
                <a:tint val="70000"/>
                <a:satMod val="250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323643A-C182-4892-8164-AAC463F0EC89}" type="datetimeFigureOut">
              <a:rPr lang="fr-FR" smtClean="0"/>
              <a:pPr/>
              <a:t>07/04/2015</a:t>
            </a:fld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23E238E3-F7FB-4987-A1EF-9F33D4A5F47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France%20Universit&#233;%20Num&#233;rique%20-%20FUN%20-%20D&#233;couvrir,%20apprendre%20et%20r&#233;ussir.htm" TargetMode="External"/><Relationship Id="rId7" Type="http://schemas.openxmlformats.org/officeDocument/2006/relationships/hyperlink" Target="Appel%20&#224;%20projets%20CLOM%20_%20MOOC%202015.htm" TargetMode="External"/><Relationship Id="rId2" Type="http://schemas.openxmlformats.org/officeDocument/2006/relationships/hyperlink" Target="About%20_%20Coursera1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Our%20courses%20-%20Open%20University.htm" TargetMode="External"/><Relationship Id="rId5" Type="http://schemas.openxmlformats.org/officeDocument/2006/relationships/hyperlink" Target="iversity%20-%20Open%20Online%20Courses%20-%20Study%20Anywhere.htm" TargetMode="External"/><Relationship Id="rId4" Type="http://schemas.openxmlformats.org/officeDocument/2006/relationships/hyperlink" Target="EDUlib%20HEC%20Montr&#233;al%20%20%20EDUlib%20HEC%20Montr&#233;al%20%20%20EDUlib.htm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00034" y="2643182"/>
            <a:ext cx="8229600" cy="1209692"/>
          </a:xfrm>
        </p:spPr>
        <p:txBody>
          <a:bodyPr>
            <a:normAutofit/>
          </a:bodyPr>
          <a:lstStyle/>
          <a:p>
            <a:pPr algn="ctr"/>
            <a:r>
              <a:rPr lang="fr-FR" sz="6600" b="1" cap="all" dirty="0" smtClean="0">
                <a:ln w="57150" cmpd="sng">
                  <a:solidFill>
                    <a:schemeClr val="bg1">
                      <a:lumMod val="95000"/>
                      <a:lumOff val="5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12700" stA="28000" endPos="45000" dist="1000" dir="5400000" sy="-100000" algn="bl" rotWithShape="0"/>
                </a:effectLst>
              </a:rPr>
              <a:t>MOOC ou CLOM</a:t>
            </a:r>
            <a:endParaRPr lang="fr-FR" sz="6600" b="1" cap="all" dirty="0">
              <a:ln w="57150" cmpd="sng">
                <a:solidFill>
                  <a:schemeClr val="bg1">
                    <a:lumMod val="95000"/>
                    <a:lumOff val="5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 smtClean="0">
                <a:solidFill>
                  <a:schemeClr val="tx1"/>
                </a:solidFill>
              </a:rPr>
              <a:t>Définition de MOOC « </a:t>
            </a:r>
            <a:r>
              <a:rPr lang="fr-FR" sz="3600" b="1" dirty="0" err="1" smtClean="0">
                <a:solidFill>
                  <a:schemeClr val="tx1"/>
                </a:solidFill>
              </a:rPr>
              <a:t>Wikipédia</a:t>
            </a:r>
            <a:r>
              <a:rPr lang="fr-FR" sz="3600" b="1" dirty="0" smtClean="0">
                <a:solidFill>
                  <a:schemeClr val="tx1"/>
                </a:solidFill>
              </a:rPr>
              <a:t> »</a:t>
            </a:r>
            <a:endParaRPr lang="fr-FR" sz="36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556792"/>
            <a:ext cx="8363272" cy="452596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formation en ligne ouverte à tous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FLOT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), aussi appelée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cours en ligne ouvert et massif</a:t>
            </a:r>
            <a:r>
              <a:rPr lang="fr-FR" sz="2400" baseline="30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CLOM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cours en ligne ouvert à tous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cours en ligne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(termes officiels recommandés par la Commission générale de terminologie) ou cours en ligne ouvert aux masses.</a:t>
            </a:r>
          </a:p>
          <a:p>
            <a:pPr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En anglais 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MOOC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  <a:t>massive open online course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constitue un exemple de formation ouverte et à distance.</a:t>
            </a:r>
          </a:p>
          <a:p>
            <a:pPr algn="just">
              <a:lnSpc>
                <a:spcPct val="150000"/>
              </a:lnSpc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Image 4" descr="120px-Nohat-wiki-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64288" y="5085184"/>
            <a:ext cx="1490464" cy="14904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5904656"/>
          </a:xfrm>
        </p:spPr>
        <p:txBody>
          <a:bodyPr>
            <a:noAutofit/>
          </a:bodyPr>
          <a:lstStyle/>
          <a:p>
            <a:pPr algn="just">
              <a:lnSpc>
                <a:spcPct val="20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Les participants aux cours, enseignants et élèves, sont dispersés géographiquement et communiquent uniquement par Internet. Des ressources éducatives libres sont souvent utilisées. Le qualificatif « 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massif 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» quant à lui, est lié au grand nombre de participants : dans le monde anglophone, il peut arriver que plus de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100 000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 personnes soient réunies pour un cours.</a:t>
            </a:r>
            <a:r>
              <a:rPr lang="fr-FR" sz="24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200000"/>
              </a:lnSpc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976664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Il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existe deux grands types</a:t>
            </a:r>
            <a:r>
              <a:rPr lang="fr-FR" sz="2400" baseline="30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de cours en ligne ouverts et massifs : </a:t>
            </a:r>
          </a:p>
          <a:p>
            <a:pPr marL="457200" indent="-457200" algn="just">
              <a:lnSpc>
                <a:spcPct val="200000"/>
              </a:lnSpc>
              <a:buFont typeface="+mj-lt"/>
              <a:buAutoNum type="arabicPeriod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xMOOC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qui visent à valider les compétences acquises en délivrant un certificat de réussite; </a:t>
            </a:r>
          </a:p>
          <a:p>
            <a:pPr marL="457200" indent="-457200" algn="just">
              <a:lnSpc>
                <a:spcPct val="160000"/>
              </a:lnSpc>
              <a:buFont typeface="+mj-lt"/>
              <a:buAutoNum type="arabicPeriod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cMOOC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dont les objectifs d’apprentissage sont ouverts et dont les participants créent dans une large mesure le contenu.</a:t>
            </a:r>
            <a:r>
              <a:rPr lang="fr-FR" sz="24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Ces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cMOOC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sont fondés sur la théorie de la connectivité et sur une pédagogie ouverte, qui s'appuient sur des réseaux de contenus et d'individus.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604867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En juillet 2012, une typologie des MOOC a été proposée par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Stephen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Downes</a:t>
            </a:r>
            <a:r>
              <a:rPr lang="fr-FR" sz="2400" baseline="30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reprise par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George Siemens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(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Wikipédia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, 2015)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algn="just"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Tableau comparatif issu de la classification de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Stephen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Downes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fr-FR" sz="24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23528" y="2132856"/>
          <a:ext cx="8424936" cy="1006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/>
                <a:gridCol w="3096344"/>
                <a:gridCol w="2808312"/>
              </a:tblGrid>
              <a:tr h="370840">
                <a:tc>
                  <a:txBody>
                    <a:bodyPr/>
                    <a:lstStyle/>
                    <a:p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xMOOC</a:t>
                      </a:r>
                      <a:r>
                        <a:rPr lang="fr-FR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: issu des cours traditionnels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cMOOC</a:t>
                      </a:r>
                      <a:r>
                        <a:rPr lang="fr-FR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: issu de l'approche </a:t>
                      </a:r>
                      <a:r>
                        <a:rPr lang="fr-FR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connectiviste</a:t>
                      </a:r>
                      <a:endParaRPr lang="fr-FR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>
                          <a:latin typeface="Times New Roman" pitchFamily="18" charset="0"/>
                          <a:cs typeface="Times New Roman" pitchFamily="18" charset="0"/>
                        </a:rPr>
                        <a:t>Modèle pédagogique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 New Roman" pitchFamily="18" charset="0"/>
                          <a:cs typeface="Times New Roman" pitchFamily="18" charset="0"/>
                        </a:rPr>
                        <a:t>Classique : Cours - exercices – contrôle des connaissances acquises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 New Roman" pitchFamily="18" charset="0"/>
                          <a:cs typeface="Times New Roman" pitchFamily="18" charset="0"/>
                          <a:hlinkClick r:id="rId2" action="ppaction://hlinksldjump"/>
                        </a:rPr>
                        <a:t>Connectivisme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>
                          <a:latin typeface="Times New Roman" pitchFamily="18" charset="0"/>
                          <a:cs typeface="Times New Roman" pitchFamily="18" charset="0"/>
                        </a:rPr>
                        <a:t>Connaissance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>
                          <a:latin typeface="Times New Roman" pitchFamily="18" charset="0"/>
                          <a:cs typeface="Times New Roman" pitchFamily="18" charset="0"/>
                        </a:rPr>
                        <a:t>Préparée avant le cours – déclarée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>
                          <a:latin typeface="Times New Roman" pitchFamily="18" charset="0"/>
                          <a:cs typeface="Times New Roman" pitchFamily="18" charset="0"/>
                        </a:rPr>
                        <a:t>Distribuée – générée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>
                          <a:latin typeface="Times New Roman" pitchFamily="18" charset="0"/>
                          <a:cs typeface="Times New Roman" pitchFamily="18" charset="0"/>
                        </a:rPr>
                        <a:t>Cohérence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>
                          <a:latin typeface="Times New Roman" pitchFamily="18" charset="0"/>
                          <a:cs typeface="Times New Roman" pitchFamily="18" charset="0"/>
                        </a:rPr>
                        <a:t>Donnée par l'enseignant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>
                          <a:latin typeface="Times New Roman" pitchFamily="18" charset="0"/>
                          <a:cs typeface="Times New Roman" pitchFamily="18" charset="0"/>
                        </a:rPr>
                        <a:t>Construite par les participants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>
                          <a:latin typeface="Times New Roman" pitchFamily="18" charset="0"/>
                          <a:cs typeface="Times New Roman" pitchFamily="18" charset="0"/>
                        </a:rPr>
                        <a:t>Objectifs d'apprentissage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>
                          <a:latin typeface="Times New Roman" pitchFamily="18" charset="0"/>
                          <a:cs typeface="Times New Roman" pitchFamily="18" charset="0"/>
                        </a:rPr>
                        <a:t>Défini par l'enseignant et le programme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>
                          <a:latin typeface="Times New Roman" pitchFamily="18" charset="0"/>
                          <a:cs typeface="Times New Roman" pitchFamily="18" charset="0"/>
                        </a:rPr>
                        <a:t>Défini par chaque participant pour lui-même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>
                          <a:latin typeface="Times New Roman" pitchFamily="18" charset="0"/>
                          <a:cs typeface="Times New Roman" pitchFamily="18" charset="0"/>
                        </a:rPr>
                        <a:t>Apprendre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>
                          <a:latin typeface="Times New Roman" pitchFamily="18" charset="0"/>
                          <a:cs typeface="Times New Roman" pitchFamily="18" charset="0"/>
                        </a:rPr>
                        <a:t>Suivre le cours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>
                          <a:latin typeface="Times New Roman" pitchFamily="18" charset="0"/>
                          <a:cs typeface="Times New Roman" pitchFamily="18" charset="0"/>
                        </a:rPr>
                        <a:t>Navigation, établir des connexions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>
                          <a:latin typeface="Times New Roman" pitchFamily="18" charset="0"/>
                          <a:cs typeface="Times New Roman" pitchFamily="18" charset="0"/>
                        </a:rPr>
                        <a:t>Ressources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>
                          <a:latin typeface="Times New Roman" pitchFamily="18" charset="0"/>
                          <a:cs typeface="Times New Roman" pitchFamily="18" charset="0"/>
                        </a:rPr>
                        <a:t>Définies dans le cours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>
                          <a:latin typeface="Times New Roman" pitchFamily="18" charset="0"/>
                          <a:cs typeface="Times New Roman" pitchFamily="18" charset="0"/>
                        </a:rPr>
                        <a:t>Agrégées par les participants, abondance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>
                          <a:latin typeface="Times New Roman" pitchFamily="18" charset="0"/>
                          <a:cs typeface="Times New Roman" pitchFamily="18" charset="0"/>
                        </a:rPr>
                        <a:t>Importance de l'échange entre pairs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>
                          <a:latin typeface="Times New Roman" pitchFamily="18" charset="0"/>
                          <a:cs typeface="Times New Roman" pitchFamily="18" charset="0"/>
                        </a:rPr>
                        <a:t>faible à moyenne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>
                          <a:latin typeface="Times New Roman" pitchFamily="18" charset="0"/>
                          <a:cs typeface="Times New Roman" pitchFamily="18" charset="0"/>
                        </a:rPr>
                        <a:t>fondamentale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>
                          <a:latin typeface="Times New Roman" pitchFamily="18" charset="0"/>
                          <a:cs typeface="Times New Roman" pitchFamily="18" charset="0"/>
                        </a:rPr>
                        <a:t>Interactions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>
                          <a:latin typeface="Times New Roman" pitchFamily="18" charset="0"/>
                          <a:cs typeface="Times New Roman" pitchFamily="18" charset="0"/>
                        </a:rPr>
                        <a:t>Forum sur le site du cours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 New Roman" pitchFamily="18" charset="0"/>
                          <a:cs typeface="Times New Roman" pitchFamily="18" charset="0"/>
                        </a:rPr>
                        <a:t>Distribué, partant d'un portail, chaque participant peut utiliser Twitter, son blog…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>
                          <a:latin typeface="Times New Roman" pitchFamily="18" charset="0"/>
                          <a:cs typeface="Times New Roman" pitchFamily="18" charset="0"/>
                        </a:rPr>
                        <a:t>Synchronisation par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>
                          <a:latin typeface="Times New Roman" pitchFamily="18" charset="0"/>
                          <a:cs typeface="Times New Roman" pitchFamily="18" charset="0"/>
                        </a:rPr>
                        <a:t>Déroulé du cours et instructeur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 New Roman" pitchFamily="18" charset="0"/>
                          <a:cs typeface="Times New Roman" pitchFamily="18" charset="0"/>
                        </a:rPr>
                        <a:t>Interactions entre participants, thème de la semaine, point de rencontres (vidéoconférence en direct)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>
                          <a:latin typeface="Times New Roman" pitchFamily="18" charset="0"/>
                          <a:cs typeface="Times New Roman" pitchFamily="18" charset="0"/>
                        </a:rPr>
                        <a:t>Résonance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>
                          <a:latin typeface="Times New Roman" pitchFamily="18" charset="0"/>
                          <a:cs typeface="Times New Roman" pitchFamily="18" charset="0"/>
                        </a:rPr>
                        <a:t>Entre pairs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>
                          <a:latin typeface="Times New Roman" pitchFamily="18" charset="0"/>
                          <a:cs typeface="Times New Roman" pitchFamily="18" charset="0"/>
                        </a:rPr>
                        <a:t>Encourager autonomie et auto régulation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>
                          <a:latin typeface="Times New Roman" pitchFamily="18" charset="0"/>
                          <a:cs typeface="Times New Roman" pitchFamily="18" charset="0"/>
                        </a:rPr>
                        <a:t>Maîtrise de e-compétences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>
                          <a:latin typeface="Times New Roman" pitchFamily="18" charset="0"/>
                          <a:cs typeface="Times New Roman" pitchFamily="18" charset="0"/>
                        </a:rPr>
                        <a:t>Domaine d'apprentissage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>
                          <a:latin typeface="Times New Roman" pitchFamily="18" charset="0"/>
                          <a:cs typeface="Times New Roman" pitchFamily="18" charset="0"/>
                        </a:rPr>
                        <a:t>Disciplinaire, lié à un cours universitaire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>
                          <a:latin typeface="Times New Roman" pitchFamily="18" charset="0"/>
                          <a:cs typeface="Times New Roman" pitchFamily="18" charset="0"/>
                        </a:rPr>
                        <a:t>Thématique centrale, mais ouvert et interdisciplinaire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>
                          <a:latin typeface="Times New Roman" pitchFamily="18" charset="0"/>
                          <a:cs typeface="Times New Roman" pitchFamily="18" charset="0"/>
                        </a:rPr>
                        <a:t>Évaluation du succès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>
                          <a:latin typeface="Times New Roman" pitchFamily="18" charset="0"/>
                          <a:cs typeface="Times New Roman" pitchFamily="18" charset="0"/>
                        </a:rPr>
                        <a:t>Délivrance d'un certificat de réussite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 New Roman" pitchFamily="18" charset="0"/>
                          <a:cs typeface="Times New Roman" pitchFamily="18" charset="0"/>
                        </a:rPr>
                        <a:t>Auto-évaluation de l'apprentissage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07407E-6 L 0.00399 -0.98565 " pathEditMode="fixed" rAng="0" ptsTypes="AA"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4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b="1" dirty="0" smtClean="0"/>
              <a:t>Historique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8229600" cy="1089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8496"/>
                <a:gridCol w="6851104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Pays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MOOC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USA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2008 :</a:t>
                      </a:r>
                      <a:r>
                        <a:rPr lang="fr-FR" dirty="0" smtClean="0"/>
                        <a:t> Le premier </a:t>
                      </a:r>
                      <a:r>
                        <a:rPr lang="fr-FR" dirty="0" err="1" smtClean="0"/>
                        <a:t>Mooc</a:t>
                      </a:r>
                      <a:r>
                        <a:rPr lang="fr-FR" dirty="0" smtClean="0"/>
                        <a:t> en ligne est lancé aux États-Unis, 2 300 étudiants inscrits.</a:t>
                      </a:r>
                    </a:p>
                    <a:p>
                      <a:r>
                        <a:rPr lang="fr-FR" b="1" dirty="0" smtClean="0"/>
                        <a:t>Automne 2011 :</a:t>
                      </a:r>
                      <a:r>
                        <a:rPr lang="fr-FR" dirty="0" smtClean="0"/>
                        <a:t> Peter </a:t>
                      </a:r>
                      <a:r>
                        <a:rPr lang="fr-FR" dirty="0" err="1" smtClean="0"/>
                        <a:t>Norvig</a:t>
                      </a:r>
                      <a:r>
                        <a:rPr lang="fr-FR" dirty="0" smtClean="0"/>
                        <a:t>, spécialiste de l’intelligence artificielle chez Google, donne un cours en ligne de plusieurs semaines qui attire près de 160 000 étudiants de 190 pays différents.</a:t>
                      </a:r>
                    </a:p>
                    <a:p>
                      <a:r>
                        <a:rPr lang="fr-FR" b="1" dirty="0" smtClean="0"/>
                        <a:t>Avril 2012 :</a:t>
                      </a:r>
                      <a:r>
                        <a:rPr lang="fr-FR" dirty="0" smtClean="0"/>
                        <a:t> La plate-forme Coursera s’ouvre aux États-Unis. Près de 400 cours en ligne y sont postés.</a:t>
                      </a:r>
                      <a:endParaRPr lang="fr-F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France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Fin 2012 :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ITyPA</a:t>
                      </a:r>
                      <a:r>
                        <a:rPr lang="fr-FR" dirty="0" smtClean="0"/>
                        <a:t> (« Internet, tout y est pour apprendre ») est considéré comme le premier </a:t>
                      </a:r>
                      <a:r>
                        <a:rPr lang="fr-FR" dirty="0" err="1" smtClean="0"/>
                        <a:t>Mooc</a:t>
                      </a:r>
                      <a:r>
                        <a:rPr lang="fr-FR" dirty="0" smtClean="0"/>
                        <a:t> en français.</a:t>
                      </a:r>
                    </a:p>
                    <a:p>
                      <a:r>
                        <a:rPr lang="fr-FR" b="1" dirty="0" smtClean="0"/>
                        <a:t>Les </a:t>
                      </a:r>
                      <a:r>
                        <a:rPr lang="fr-FR" b="1" dirty="0" smtClean="0"/>
                        <a:t>premiers </a:t>
                      </a:r>
                      <a:r>
                        <a:rPr lang="fr-FR" b="1" dirty="0" err="1" smtClean="0"/>
                        <a:t>MOOCs</a:t>
                      </a:r>
                      <a:r>
                        <a:rPr lang="fr-FR" dirty="0" smtClean="0"/>
                        <a:t> français apparaissent en 2012, Trois profils se distinguent : ceux qui proposent leurs cours sur </a:t>
                      </a:r>
                      <a:r>
                        <a:rPr lang="fr-FR" b="1" dirty="0" smtClean="0">
                          <a:hlinkClick r:id="rId2" action="ppaction://hlinkfile"/>
                        </a:rPr>
                        <a:t>Coursera</a:t>
                      </a:r>
                      <a:r>
                        <a:rPr lang="fr-FR" b="1" dirty="0" smtClean="0"/>
                        <a:t> (2013)</a:t>
                      </a:r>
                      <a:r>
                        <a:rPr lang="fr-FR" dirty="0" smtClean="0"/>
                        <a:t>, ceux qui vont vers </a:t>
                      </a:r>
                      <a:r>
                        <a:rPr lang="fr-FR" b="1" dirty="0" smtClean="0">
                          <a:hlinkClick r:id="rId3" action="ppaction://hlinkfile"/>
                        </a:rPr>
                        <a:t>France Université Numérique</a:t>
                      </a:r>
                      <a:r>
                        <a:rPr lang="fr-FR" b="1" dirty="0" smtClean="0"/>
                        <a:t> (2014) </a:t>
                      </a:r>
                      <a:r>
                        <a:rPr lang="fr-FR" dirty="0" smtClean="0"/>
                        <a:t>et les </a:t>
                      </a:r>
                      <a:r>
                        <a:rPr lang="fr-FR" b="1" dirty="0" smtClean="0"/>
                        <a:t>indépendants. </a:t>
                      </a:r>
                      <a:r>
                        <a:rPr lang="fr-FR" dirty="0" smtClean="0"/>
                        <a:t>HEC Paris, qui est la première école de commerce Française à avoir lancé le 1</a:t>
                      </a:r>
                      <a:r>
                        <a:rPr lang="fr-FR" baseline="30000" dirty="0" smtClean="0"/>
                        <a:t>er</a:t>
                      </a:r>
                      <a:r>
                        <a:rPr lang="fr-FR" dirty="0" smtClean="0"/>
                        <a:t> MOOC sur Coursera (2014).</a:t>
                      </a:r>
                      <a:endParaRPr lang="fr-F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Canada  Québec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En 2013, </a:t>
                      </a:r>
                      <a:r>
                        <a:rPr lang="fr-FR" b="1" dirty="0" smtClean="0"/>
                        <a:t>HEC Montréal </a:t>
                      </a:r>
                      <a:r>
                        <a:rPr lang="fr-FR" dirty="0" smtClean="0"/>
                        <a:t>lance la plate-forme </a:t>
                      </a:r>
                      <a:r>
                        <a:rPr lang="fr-FR" dirty="0" smtClean="0">
                          <a:hlinkClick r:id="rId4" action="ppaction://hlinkfile"/>
                        </a:rPr>
                        <a:t>EDUlib</a:t>
                      </a:r>
                      <a:r>
                        <a:rPr lang="fr-FR" dirty="0" smtClean="0"/>
                        <a:t>, créée pour mettre en place des CLOM en français.</a:t>
                      </a:r>
                    </a:p>
                    <a:p>
                      <a:r>
                        <a:rPr lang="fr-FR" dirty="0" smtClean="0"/>
                        <a:t>En 2014, l'Université Laval annonce la création du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dirty="0" smtClean="0"/>
                        <a:t>1</a:t>
                      </a:r>
                      <a:r>
                        <a:rPr lang="fr-FR" baseline="30000" dirty="0" smtClean="0"/>
                        <a:t>er</a:t>
                      </a:r>
                      <a:r>
                        <a:rPr lang="fr-FR" dirty="0" smtClean="0"/>
                        <a:t> MOOC qui débutera en février 2015.</a:t>
                      </a:r>
                    </a:p>
                    <a:p>
                      <a:r>
                        <a:rPr lang="fr-FR" dirty="0" smtClean="0"/>
                        <a:t>En 2015, </a:t>
                      </a:r>
                      <a:r>
                        <a:rPr lang="fr-FR" b="1" dirty="0" smtClean="0"/>
                        <a:t>l'Université du Québec à Trois-Rivière</a:t>
                      </a:r>
                      <a:r>
                        <a:rPr lang="fr-FR" dirty="0" smtClean="0"/>
                        <a:t>s (UQTR) a offert en mars et d'une durée de 5 semaines, un premier cours en ligne ouvert aux masses (CLOM). 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Suisse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En octobre 2013 le 1</a:t>
                      </a:r>
                      <a:r>
                        <a:rPr lang="fr-FR" baseline="30000" dirty="0" smtClean="0"/>
                        <a:t>er</a:t>
                      </a:r>
                      <a:r>
                        <a:rPr lang="fr-FR" dirty="0" smtClean="0"/>
                        <a:t>  MOOC </a:t>
                      </a:r>
                      <a:r>
                        <a:rPr lang="fr-FR" i="1" dirty="0" smtClean="0"/>
                        <a:t>Calvin - histoire et réception d'une Réforme</a:t>
                      </a:r>
                      <a:r>
                        <a:rPr lang="fr-FR" dirty="0" smtClean="0"/>
                        <a:t> est proposé par </a:t>
                      </a:r>
                      <a:r>
                        <a:rPr lang="fr-FR" b="1" dirty="0" smtClean="0"/>
                        <a:t>l'Université de Genève</a:t>
                      </a:r>
                      <a:r>
                        <a:rPr lang="fr-FR" dirty="0" smtClean="0"/>
                        <a:t>.</a:t>
                      </a:r>
                    </a:p>
                    <a:p>
                      <a:r>
                        <a:rPr lang="fr-FR" dirty="0" smtClean="0"/>
                        <a:t>Début 2013, </a:t>
                      </a:r>
                      <a:r>
                        <a:rPr lang="fr-FR" b="1" dirty="0" smtClean="0"/>
                        <a:t>l'École Polytechnique Fédérale de Lausanne (EPFL) </a:t>
                      </a:r>
                      <a:r>
                        <a:rPr lang="fr-FR" dirty="0" smtClean="0"/>
                        <a:t>propose le 1</a:t>
                      </a:r>
                      <a:r>
                        <a:rPr lang="fr-FR" baseline="30000" dirty="0" smtClean="0"/>
                        <a:t>er</a:t>
                      </a:r>
                      <a:r>
                        <a:rPr lang="fr-FR" dirty="0" smtClean="0"/>
                        <a:t>  MOOC .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Allemagne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la plate-forme </a:t>
                      </a:r>
                      <a:r>
                        <a:rPr lang="fr-FR" i="1" dirty="0" smtClean="0">
                          <a:hlinkClick r:id="rId5" action="ppaction://hlinkfile"/>
                        </a:rPr>
                        <a:t>Iversity</a:t>
                      </a:r>
                      <a:r>
                        <a:rPr lang="fr-FR" dirty="0" smtClean="0"/>
                        <a:t> est ouverte en octobre 2013 avec le soutien d'institutions fédérales et régionales, mais aussi de T-Venture, le fonds de capital-risque de la compagnie </a:t>
                      </a:r>
                      <a:r>
                        <a:rPr lang="de-DE" b="1" i="1" dirty="0" smtClean="0"/>
                        <a:t>Deutsche Telekom</a:t>
                      </a:r>
                      <a:r>
                        <a:rPr lang="fr-FR" dirty="0" smtClean="0"/>
                        <a:t> et d'autres investisseurs. Elle dispense des cours en allemand et en anglais.</a:t>
                      </a:r>
                      <a:r>
                        <a:rPr lang="fr-FR" baseline="30000" dirty="0" smtClean="0"/>
                        <a:t> 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UE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La </a:t>
                      </a:r>
                      <a:r>
                        <a:rPr lang="fr-FR" b="1" dirty="0" smtClean="0"/>
                        <a:t>Commission européenne </a:t>
                      </a:r>
                      <a:r>
                        <a:rPr lang="fr-FR" dirty="0" smtClean="0"/>
                        <a:t>soutient le projet </a:t>
                      </a:r>
                      <a:r>
                        <a:rPr lang="fr-FR" dirty="0" err="1" smtClean="0"/>
                        <a:t>OpenUpEd</a:t>
                      </a:r>
                      <a:r>
                        <a:rPr lang="fr-FR" dirty="0" smtClean="0"/>
                        <a:t> porté par l’</a:t>
                      </a:r>
                      <a:r>
                        <a:rPr lang="fr-FR" i="1" dirty="0" err="1" smtClean="0"/>
                        <a:t>European</a:t>
                      </a:r>
                      <a:r>
                        <a:rPr lang="fr-FR" i="1" dirty="0" smtClean="0"/>
                        <a:t> Association of Distance </a:t>
                      </a:r>
                      <a:r>
                        <a:rPr lang="fr-FR" i="1" dirty="0" err="1" smtClean="0"/>
                        <a:t>Teaching</a:t>
                      </a:r>
                      <a:r>
                        <a:rPr lang="fr-FR" i="1" dirty="0" smtClean="0"/>
                        <a:t> </a:t>
                      </a:r>
                      <a:r>
                        <a:rPr lang="fr-FR" i="1" dirty="0" err="1" smtClean="0"/>
                        <a:t>Universities</a:t>
                      </a:r>
                      <a:r>
                        <a:rPr lang="fr-FR" dirty="0" smtClean="0"/>
                        <a:t> avec </a:t>
                      </a:r>
                      <a:r>
                        <a:rPr lang="fr-FR" b="1" dirty="0" smtClean="0">
                          <a:hlinkClick r:id="rId6" action="ppaction://hlinkfile"/>
                        </a:rPr>
                        <a:t>l’</a:t>
                      </a:r>
                      <a:r>
                        <a:rPr lang="fr-FR" b="1" i="1" dirty="0" smtClean="0">
                          <a:hlinkClick r:id="rId6" action="ppaction://hlinkfile"/>
                        </a:rPr>
                        <a:t>Open </a:t>
                      </a:r>
                      <a:r>
                        <a:rPr lang="fr-FR" b="1" i="1" dirty="0" err="1" smtClean="0">
                          <a:hlinkClick r:id="rId6" action="ppaction://hlinkfile"/>
                        </a:rPr>
                        <a:t>University</a:t>
                      </a:r>
                      <a:r>
                        <a:rPr lang="fr-FR" b="1" i="1" dirty="0" smtClean="0">
                          <a:hlinkClick r:id="rId6" action="ppaction://hlinkfile"/>
                        </a:rPr>
                        <a:t>.</a:t>
                      </a:r>
                      <a:endParaRPr lang="fr-F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.DZ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hlinkClick r:id="rId7" action="ppaction://hlinkfile"/>
                        </a:rPr>
                        <a:t>MOOC/CLOM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23034E-6 L 0 -0.8586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332656"/>
            <a:ext cx="8496944" cy="6048672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connectivisme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est une théorie de l'apprentissage développée par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George Siemens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et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Stephen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Downes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et basée sur les apports des nouvelles technologies. Elle s'appuie sur l’analyse des limites des  méthodes classiques ( béhaviorisme, cognitivisme et du constructivisme) afin d'expliquer les effets que la technologie a sur la façon dont vivent, communiquent et apprennent.</a:t>
            </a:r>
            <a:r>
              <a:rPr lang="fr-FR" sz="24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lèche courbée vers le bas 4">
            <a:hlinkClick r:id="rId2" action="ppaction://hlinksldjump"/>
          </p:cNvPr>
          <p:cNvSpPr/>
          <p:nvPr/>
        </p:nvSpPr>
        <p:spPr>
          <a:xfrm>
            <a:off x="714348" y="5572140"/>
            <a:ext cx="1357322" cy="857256"/>
          </a:xfrm>
          <a:prstGeom prst="curvedDownArrow">
            <a:avLst>
              <a:gd name="adj1" fmla="val 32307"/>
              <a:gd name="adj2" fmla="val 50000"/>
              <a:gd name="adj3" fmla="val 25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290px-MOOC_lamiot_cc_by_s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28662" y="620688"/>
            <a:ext cx="7286675" cy="4594262"/>
          </a:xfrm>
        </p:spPr>
      </p:pic>
      <p:sp>
        <p:nvSpPr>
          <p:cNvPr id="3" name="Flèche courbée vers le bas 2">
            <a:hlinkClick r:id="rId3" action="ppaction://hlinksldjump"/>
          </p:cNvPr>
          <p:cNvSpPr/>
          <p:nvPr/>
        </p:nvSpPr>
        <p:spPr>
          <a:xfrm>
            <a:off x="714348" y="5572140"/>
            <a:ext cx="1357322" cy="857256"/>
          </a:xfrm>
          <a:prstGeom prst="curvedDownArrow">
            <a:avLst>
              <a:gd name="adj1" fmla="val 32307"/>
              <a:gd name="adj2" fmla="val 50000"/>
              <a:gd name="adj3" fmla="val 25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nderie">
  <a:themeElements>
    <a:clrScheme name="Fonderie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nderie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nderi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3068</TotalTime>
  <Words>532</Words>
  <Application>Microsoft Office PowerPoint</Application>
  <PresentationFormat>Affichage à l'écran (4:3)</PresentationFormat>
  <Paragraphs>74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Fonderie</vt:lpstr>
      <vt:lpstr>MOOC ou CLOM</vt:lpstr>
      <vt:lpstr>Définition de MOOC « Wikipédia »</vt:lpstr>
      <vt:lpstr>Diapositive 3</vt:lpstr>
      <vt:lpstr>Diapositive 4</vt:lpstr>
      <vt:lpstr>Diapositive 5</vt:lpstr>
      <vt:lpstr>Historique</vt:lpstr>
      <vt:lpstr>Diapositive 7</vt:lpstr>
      <vt:lpstr>Diapositive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Krideche</dc:creator>
  <cp:lastModifiedBy>anaya</cp:lastModifiedBy>
  <cp:revision>68</cp:revision>
  <dcterms:created xsi:type="dcterms:W3CDTF">2015-03-30T10:09:28Z</dcterms:created>
  <dcterms:modified xsi:type="dcterms:W3CDTF">2015-04-07T21:01:12Z</dcterms:modified>
</cp:coreProperties>
</file>