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6" r:id="rId2"/>
    <p:sldId id="273" r:id="rId3"/>
    <p:sldId id="269" r:id="rId4"/>
    <p:sldId id="257" r:id="rId5"/>
    <p:sldId id="268" r:id="rId6"/>
    <p:sldId id="267" r:id="rId7"/>
    <p:sldId id="260" r:id="rId8"/>
    <p:sldId id="261" r:id="rId9"/>
    <p:sldId id="262" r:id="rId10"/>
    <p:sldId id="272" r:id="rId11"/>
    <p:sldId id="265" r:id="rId12"/>
    <p:sldId id="275" r:id="rId13"/>
    <p:sldId id="274" r:id="rId14"/>
    <p:sldId id="266" r:id="rId15"/>
    <p:sldId id="276" r:id="rId16"/>
    <p:sldId id="277" r:id="rId17"/>
  </p:sldIdLst>
  <p:sldSz cx="9144000" cy="6858000" type="screen4x3"/>
  <p:notesSz cx="6858000" cy="9144000"/>
  <p:custDataLst>
    <p:tags r:id="rId19"/>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718"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D236D4-865B-4C43-B18B-31E3B9E7184C}" type="datetimeFigureOut">
              <a:rPr lang="fr-FR" smtClean="0"/>
              <a:pPr/>
              <a:t>10/10/2016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955BD4-76A5-4C40-93DC-55CF5149C68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1955BD4-76A5-4C40-93DC-55CF5149C680}" type="slidenum">
              <a:rPr lang="fr-FR" smtClean="0"/>
              <a:pPr/>
              <a:t>5</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1955BD4-76A5-4C40-93DC-55CF5149C680}" type="slidenum">
              <a:rPr lang="fr-FR" smtClean="0"/>
              <a:pPr/>
              <a:t>10</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1955BD4-76A5-4C40-93DC-55CF5149C680}" type="slidenum">
              <a:rPr lang="fr-FR" smtClean="0"/>
              <a:pPr/>
              <a:t>13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1955BD4-76A5-4C40-93DC-55CF5149C680}" type="slidenum">
              <a:rPr lang="fr-FR" smtClean="0"/>
              <a:pPr/>
              <a:t>15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20" name="Espace réservé du pied de page 19"/>
          <p:cNvSpPr>
            <a:spLocks noGrp="1"/>
          </p:cNvSpPr>
          <p:nvPr>
            <p:ph type="ftr" sz="quarter" idx="11"/>
          </p:nvPr>
        </p:nvSpPr>
        <p:spPr/>
        <p:txBody>
          <a:bodyPr/>
          <a:lstStyle>
            <a:extLst/>
          </a:lstStyle>
          <a:p>
            <a:endParaRPr lang="fr-BE"/>
          </a:p>
        </p:txBody>
      </p:sp>
      <p:sp>
        <p:nvSpPr>
          <p:cNvPr id="10" name="Espace réservé du numéro de diapositive 9"/>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10/10/2016</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A309A6D-C09C-4548-B29A-6CF363A7E532}" type="datetimeFigureOut">
              <a:rPr lang="fr-FR" smtClean="0"/>
              <a:pPr/>
              <a:t>10/10/2016</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respiration.ex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Pr&#233;sentation-lsn.ppt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79712" y="1556792"/>
            <a:ext cx="5616624" cy="1296144"/>
          </a:xfrm>
        </p:spPr>
        <p:txBody>
          <a:bodyPr>
            <a:normAutofit fontScale="90000"/>
          </a:bodyPr>
          <a:lstStyle/>
          <a:p>
            <a:pPr algn="ctr"/>
            <a:r>
              <a:rPr lang="fr-FR" sz="4800" dirty="0" smtClean="0"/>
              <a:t>LA FOAD AU LYCEE SPORTIF NATIONAL</a:t>
            </a:r>
            <a:endParaRPr lang="fr-FR" sz="4800" dirty="0"/>
          </a:p>
        </p:txBody>
      </p:sp>
      <p:sp>
        <p:nvSpPr>
          <p:cNvPr id="4" name="Sous-titre 3"/>
          <p:cNvSpPr>
            <a:spLocks noGrp="1"/>
          </p:cNvSpPr>
          <p:nvPr>
            <p:ph type="subTitle" idx="1"/>
          </p:nvPr>
        </p:nvSpPr>
        <p:spPr>
          <a:xfrm>
            <a:off x="1000100" y="6000744"/>
            <a:ext cx="5106868" cy="857256"/>
          </a:xfrm>
        </p:spPr>
        <p:txBody>
          <a:bodyPr>
            <a:normAutofit/>
          </a:bodyPr>
          <a:lstStyle/>
          <a:p>
            <a:pPr algn="ctr"/>
            <a:r>
              <a:rPr lang="fr-FR" sz="2400" dirty="0" smtClean="0"/>
              <a:t>Présenté par:   Dr.  </a:t>
            </a:r>
            <a:r>
              <a:rPr lang="fr-FR" sz="2400" dirty="0" err="1" smtClean="0"/>
              <a:t>Krideche</a:t>
            </a:r>
            <a:r>
              <a:rPr lang="fr-FR" sz="2400" dirty="0" smtClean="0"/>
              <a:t>  M.L</a:t>
            </a:r>
          </a:p>
          <a:p>
            <a:pPr algn="ctr"/>
            <a:r>
              <a:rPr lang="fr-FR" sz="2400" dirty="0" smtClean="0"/>
              <a:t>  </a:t>
            </a:r>
            <a:endParaRPr lang="fr-FR" sz="2400" dirty="0"/>
          </a:p>
        </p:txBody>
      </p:sp>
      <p:pic>
        <p:nvPicPr>
          <p:cNvPr id="5" name="Picture 4" descr="http://t2.gstatic.com/images?q=tbn:ANd9GcT81zrLmKvsJD1iXyGxFkkDq06nMq-W4b0WEB7JPl052s8i4fLmcQ"/>
          <p:cNvPicPr>
            <a:picLocks noChangeAspect="1" noChangeArrowheads="1"/>
          </p:cNvPicPr>
          <p:nvPr/>
        </p:nvPicPr>
        <p:blipFill>
          <a:blip r:embed="rId2" cstate="print"/>
          <a:srcRect/>
          <a:stretch>
            <a:fillRect/>
          </a:stretch>
        </p:blipFill>
        <p:spPr bwMode="auto">
          <a:xfrm>
            <a:off x="3779912" y="3356992"/>
            <a:ext cx="2304256" cy="2304256"/>
          </a:xfrm>
          <a:prstGeom prst="rect">
            <a:avLst/>
          </a:prstGeom>
          <a:ln>
            <a:noFill/>
          </a:ln>
          <a:effectLst>
            <a:softEdge rad="112500"/>
          </a:effectLst>
        </p:spPr>
      </p:pic>
      <p:pic>
        <p:nvPicPr>
          <p:cNvPr id="6" name="Picture 2" descr="J:\LSN copie.png"/>
          <p:cNvPicPr>
            <a:picLocks noChangeAspect="1" noChangeArrowheads="1"/>
          </p:cNvPicPr>
          <p:nvPr/>
        </p:nvPicPr>
        <p:blipFill>
          <a:blip r:embed="rId3" cstate="print"/>
          <a:srcRect/>
          <a:stretch>
            <a:fillRect/>
          </a:stretch>
        </p:blipFill>
        <p:spPr bwMode="auto">
          <a:xfrm>
            <a:off x="0" y="0"/>
            <a:ext cx="1133287" cy="898535"/>
          </a:xfrm>
          <a:prstGeom prst="rect">
            <a:avLst/>
          </a:prstGeom>
          <a:noFill/>
        </p:spPr>
      </p:pic>
    </p:spTree>
  </p:cSld>
  <p:clrMapOvr>
    <a:masterClrMapping/>
  </p:clrMapOvr>
  <p:transition>
    <p:cover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548680"/>
            <a:ext cx="7498080" cy="1143000"/>
          </a:xfrm>
        </p:spPr>
        <p:txBody>
          <a:bodyPr>
            <a:normAutofit/>
          </a:bodyPr>
          <a:lstStyle/>
          <a:p>
            <a:r>
              <a:rPr lang="fr-FR" sz="3600" dirty="0" smtClean="0"/>
              <a:t>3/- R. Pédagogiques</a:t>
            </a:r>
            <a:endParaRPr lang="fr-FR" sz="3600" dirty="0"/>
          </a:p>
        </p:txBody>
      </p:sp>
      <p:sp>
        <p:nvSpPr>
          <p:cNvPr id="3" name="Espace réservé du contenu 2"/>
          <p:cNvSpPr>
            <a:spLocks noGrp="1"/>
          </p:cNvSpPr>
          <p:nvPr>
            <p:ph idx="1"/>
          </p:nvPr>
        </p:nvSpPr>
        <p:spPr>
          <a:xfrm>
            <a:off x="1259632" y="2204864"/>
            <a:ext cx="7498080" cy="3493368"/>
          </a:xfrm>
        </p:spPr>
        <p:txBody>
          <a:bodyPr>
            <a:normAutofit fontScale="92500"/>
          </a:bodyPr>
          <a:lstStyle/>
          <a:p>
            <a:r>
              <a:rPr lang="fr-FR" sz="2800" dirty="0" smtClean="0">
                <a:hlinkClick r:id="rId3" action="ppaction://hlinkfile"/>
              </a:rPr>
              <a:t>Des cours </a:t>
            </a:r>
            <a:r>
              <a:rPr lang="fr-FR" sz="2800" dirty="0" smtClean="0"/>
              <a:t>enseignés dans différentes matières par niveau selon le programme officiel de l’Education Nationale , médiatisés et exploitables en ligne. </a:t>
            </a:r>
          </a:p>
          <a:p>
            <a:pPr algn="just"/>
            <a:r>
              <a:rPr lang="fr-FR" sz="2800" dirty="0" smtClean="0"/>
              <a:t>Des ressources multimédias (animations, vidéos, images..)qui rentre dans les cursus enseignés a l’E.N.</a:t>
            </a:r>
          </a:p>
          <a:p>
            <a:r>
              <a:rPr lang="fr-FR" sz="2800" dirty="0" smtClean="0"/>
              <a:t>Des évaluations et des questionnaire pour valider les acquis.</a:t>
            </a:r>
            <a:endParaRPr lang="fr-FR" sz="2800" dirty="0"/>
          </a:p>
        </p:txBody>
      </p:sp>
      <p:pic>
        <p:nvPicPr>
          <p:cNvPr id="4" name="Image 3" descr="tuteur.jpg"/>
          <p:cNvPicPr>
            <a:picLocks noChangeAspect="1"/>
          </p:cNvPicPr>
          <p:nvPr/>
        </p:nvPicPr>
        <p:blipFill>
          <a:blip r:embed="rId4" cstate="print"/>
          <a:stretch>
            <a:fillRect/>
          </a:stretch>
        </p:blipFill>
        <p:spPr>
          <a:xfrm>
            <a:off x="7106901" y="0"/>
            <a:ext cx="2037099" cy="2037099"/>
          </a:xfrm>
          <a:prstGeom prst="rect">
            <a:avLst/>
          </a:prstGeom>
          <a:ln>
            <a:noFill/>
          </a:ln>
          <a:effectLst>
            <a:softEdge rad="112500"/>
          </a:effectLst>
        </p:spPr>
      </p:pic>
      <p:pic>
        <p:nvPicPr>
          <p:cNvPr id="5" name="Picture 2" descr="J:\LSN copie.png"/>
          <p:cNvPicPr>
            <a:picLocks noChangeAspect="1" noChangeArrowheads="1"/>
          </p:cNvPicPr>
          <p:nvPr/>
        </p:nvPicPr>
        <p:blipFill>
          <a:blip r:embed="rId5" cstate="print"/>
          <a:srcRect/>
          <a:stretch>
            <a:fillRect/>
          </a:stretch>
        </p:blipFill>
        <p:spPr bwMode="auto">
          <a:xfrm>
            <a:off x="-36512" y="0"/>
            <a:ext cx="1133287" cy="89853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60648"/>
            <a:ext cx="4968552" cy="1143000"/>
          </a:xfrm>
        </p:spPr>
        <p:txBody>
          <a:bodyPr>
            <a:normAutofit/>
          </a:bodyPr>
          <a:lstStyle/>
          <a:p>
            <a:r>
              <a:rPr lang="fr-FR" sz="3600" dirty="0" smtClean="0"/>
              <a:t>3/- R. Informationnelles</a:t>
            </a:r>
            <a:endParaRPr lang="fr-FR" sz="3600" dirty="0"/>
          </a:p>
        </p:txBody>
      </p:sp>
      <p:sp>
        <p:nvSpPr>
          <p:cNvPr id="3" name="Espace réservé du contenu 2"/>
          <p:cNvSpPr>
            <a:spLocks noGrp="1"/>
          </p:cNvSpPr>
          <p:nvPr>
            <p:ph idx="1"/>
          </p:nvPr>
        </p:nvSpPr>
        <p:spPr>
          <a:xfrm>
            <a:off x="1259632" y="2780928"/>
            <a:ext cx="7498080" cy="2808312"/>
          </a:xfrm>
        </p:spPr>
        <p:txBody>
          <a:bodyPr>
            <a:normAutofit fontScale="85000" lnSpcReduction="20000"/>
          </a:bodyPr>
          <a:lstStyle/>
          <a:p>
            <a:pPr algn="just"/>
            <a:r>
              <a:rPr lang="fr-FR" dirty="0" smtClean="0"/>
              <a:t>Dates et durée du déplacement de l’</a:t>
            </a:r>
            <a:r>
              <a:rPr lang="fr-FR" dirty="0" smtClean="0">
                <a:solidFill>
                  <a:schemeClr val="tx1">
                    <a:lumMod val="95000"/>
                    <a:lumOff val="5000"/>
                  </a:schemeClr>
                </a:solidFill>
              </a:rPr>
              <a:t>élève-athlète.</a:t>
            </a:r>
            <a:endParaRPr lang="fr-FR" dirty="0" smtClean="0"/>
          </a:p>
          <a:p>
            <a:pPr algn="just"/>
            <a:r>
              <a:rPr lang="fr-FR" dirty="0" smtClean="0"/>
              <a:t>Disponibilité de la connexion sur le lieu d’hébergement.</a:t>
            </a:r>
          </a:p>
          <a:p>
            <a:pPr algn="just"/>
            <a:r>
              <a:rPr lang="fr-FR" dirty="0" smtClean="0"/>
              <a:t>Les plages horaires libre durant le regroupement.</a:t>
            </a:r>
          </a:p>
          <a:p>
            <a:pPr algn="just"/>
            <a:r>
              <a:rPr lang="fr-FR" dirty="0" smtClean="0"/>
              <a:t>Les titres des cours à dispenser pendant le déplacement.</a:t>
            </a:r>
          </a:p>
          <a:p>
            <a:pPr algn="just"/>
            <a:r>
              <a:rPr lang="fr-FR" dirty="0" smtClean="0"/>
              <a:t>…….</a:t>
            </a:r>
            <a:endParaRPr lang="fr-FR" dirty="0"/>
          </a:p>
        </p:txBody>
      </p:sp>
      <p:pic>
        <p:nvPicPr>
          <p:cNvPr id="4" name="Picture 2" descr="http://t0.gstatic.com/images?q=tbn:ANd9GcQd7CYTEeRni0RLIWDzUXxBbl1Z6Oeh26ywFU9v2NQtaOg3b6vgEg"/>
          <p:cNvPicPr>
            <a:picLocks noChangeAspect="1" noChangeArrowheads="1"/>
          </p:cNvPicPr>
          <p:nvPr/>
        </p:nvPicPr>
        <p:blipFill>
          <a:blip r:embed="rId2" cstate="print"/>
          <a:srcRect/>
          <a:stretch>
            <a:fillRect/>
          </a:stretch>
        </p:blipFill>
        <p:spPr bwMode="auto">
          <a:xfrm>
            <a:off x="6516216" y="0"/>
            <a:ext cx="2611272" cy="2370756"/>
          </a:xfrm>
          <a:prstGeom prst="rect">
            <a:avLst/>
          </a:prstGeom>
          <a:noFill/>
        </p:spPr>
      </p:pic>
      <p:pic>
        <p:nvPicPr>
          <p:cNvPr id="5" name="Picture 2" descr="J:\LSN copie.png"/>
          <p:cNvPicPr>
            <a:picLocks noChangeAspect="1" noChangeArrowheads="1"/>
          </p:cNvPicPr>
          <p:nvPr/>
        </p:nvPicPr>
        <p:blipFill>
          <a:blip r:embed="rId3" cstate="print"/>
          <a:srcRect/>
          <a:stretch>
            <a:fillRect/>
          </a:stretch>
        </p:blipFill>
        <p:spPr bwMode="auto">
          <a:xfrm>
            <a:off x="-36512" y="0"/>
            <a:ext cx="1133287" cy="89853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59832" y="44624"/>
            <a:ext cx="4248472" cy="1143000"/>
          </a:xfrm>
        </p:spPr>
        <p:txBody>
          <a:bodyPr/>
          <a:lstStyle/>
          <a:p>
            <a:r>
              <a:rPr lang="fr-FR" dirty="0" smtClean="0"/>
              <a:t>L’organisation</a:t>
            </a:r>
            <a:endParaRPr lang="fr-FR" dirty="0"/>
          </a:p>
        </p:txBody>
      </p:sp>
      <p:pic>
        <p:nvPicPr>
          <p:cNvPr id="4" name="Image 3"/>
          <p:cNvPicPr/>
          <p:nvPr/>
        </p:nvPicPr>
        <p:blipFill>
          <a:blip r:embed="rId2" cstate="print"/>
          <a:srcRect/>
          <a:stretch>
            <a:fillRect/>
          </a:stretch>
        </p:blipFill>
        <p:spPr bwMode="auto">
          <a:xfrm>
            <a:off x="1619672" y="1556792"/>
            <a:ext cx="6480720" cy="4968552"/>
          </a:xfrm>
          <a:prstGeom prst="rect">
            <a:avLst/>
          </a:prstGeom>
          <a:solidFill>
            <a:srgbClr val="FFFFFF"/>
          </a:solidFill>
          <a:ln w="9525">
            <a:noFill/>
            <a:miter lim="800000"/>
            <a:headEnd/>
            <a:tailEnd/>
          </a:ln>
        </p:spPr>
      </p:pic>
      <p:pic>
        <p:nvPicPr>
          <p:cNvPr id="5" name="Picture 2" descr="J:\LSN copie.png"/>
          <p:cNvPicPr>
            <a:picLocks noChangeAspect="1" noChangeArrowheads="1"/>
          </p:cNvPicPr>
          <p:nvPr/>
        </p:nvPicPr>
        <p:blipFill>
          <a:blip r:embed="rId3" cstate="print"/>
          <a:srcRect/>
          <a:stretch>
            <a:fillRect/>
          </a:stretch>
        </p:blipFill>
        <p:spPr bwMode="auto">
          <a:xfrm>
            <a:off x="-36512" y="0"/>
            <a:ext cx="1133287" cy="89853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foadlsn.PNG"/>
          <p:cNvPicPr>
            <a:picLocks noGrp="1" noChangeAspect="1"/>
          </p:cNvPicPr>
          <p:nvPr>
            <p:ph idx="1"/>
          </p:nvPr>
        </p:nvPicPr>
        <p:blipFill>
          <a:blip r:embed="rId3" cstate="print"/>
          <a:stretch>
            <a:fillRect/>
          </a:stretch>
        </p:blipFill>
        <p:spPr>
          <a:xfrm>
            <a:off x="1691680" y="980728"/>
            <a:ext cx="6768752" cy="4176464"/>
          </a:xfrm>
        </p:spPr>
      </p:pic>
      <p:sp>
        <p:nvSpPr>
          <p:cNvPr id="5" name="Titre 1"/>
          <p:cNvSpPr>
            <a:spLocks noGrp="1"/>
          </p:cNvSpPr>
          <p:nvPr>
            <p:ph type="title"/>
          </p:nvPr>
        </p:nvSpPr>
        <p:spPr>
          <a:xfrm>
            <a:off x="899592" y="-171400"/>
            <a:ext cx="7962088" cy="1143000"/>
          </a:xfrm>
        </p:spPr>
        <p:txBody>
          <a:bodyPr>
            <a:noAutofit/>
          </a:bodyPr>
          <a:lstStyle/>
          <a:p>
            <a:pPr algn="ctr"/>
            <a:r>
              <a:rPr lang="fr-F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Dispositif de la Formation Ouverte et  </a:t>
            </a:r>
            <a:br>
              <a:rPr lang="fr-F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fr-F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 Distance au LSN</a:t>
            </a:r>
            <a:endParaRPr lang="fr-F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7" name="Picture 2" descr="J:\LSN copie.png"/>
          <p:cNvPicPr>
            <a:picLocks noChangeAspect="1" noChangeArrowheads="1"/>
          </p:cNvPicPr>
          <p:nvPr/>
        </p:nvPicPr>
        <p:blipFill>
          <a:blip r:embed="rId4" cstate="print"/>
          <a:srcRect/>
          <a:stretch>
            <a:fillRect/>
          </a:stretch>
        </p:blipFill>
        <p:spPr bwMode="auto">
          <a:xfrm>
            <a:off x="-36512" y="0"/>
            <a:ext cx="1133287" cy="898535"/>
          </a:xfrm>
          <a:prstGeom prst="rect">
            <a:avLst/>
          </a:prstGeom>
          <a:noFill/>
        </p:spPr>
      </p:pic>
      <p:sp>
        <p:nvSpPr>
          <p:cNvPr id="6" name="Espace réservé du contenu 2"/>
          <p:cNvSpPr txBox="1">
            <a:spLocks/>
          </p:cNvSpPr>
          <p:nvPr/>
        </p:nvSpPr>
        <p:spPr>
          <a:xfrm>
            <a:off x="2195736" y="5157192"/>
            <a:ext cx="7128792" cy="1656184"/>
          </a:xfrm>
          <a:prstGeom prst="rect">
            <a:avLst/>
          </a:prstGeom>
        </p:spPr>
        <p:txBody>
          <a:bodyPr>
            <a:normAutofit fontScale="6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Phase 0, préparation du cyber-tutorat</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Phase 1, mise en route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Phase 2, accompagnement durant le</a:t>
            </a:r>
            <a:r>
              <a:rPr kumimoji="0" lang="fr-FR" sz="3200" b="0" i="0" u="none" strike="noStrike" kern="1200" cap="none" spc="0" normalizeH="0" noProof="0" dirty="0" smtClean="0">
                <a:ln>
                  <a:noFill/>
                </a:ln>
                <a:solidFill>
                  <a:schemeClr val="tx1"/>
                </a:solidFill>
                <a:effectLst/>
                <a:uLnTx/>
                <a:uFillTx/>
                <a:latin typeface="+mn-lt"/>
                <a:ea typeface="+mn-ea"/>
                <a:cs typeface="+mn-cs"/>
              </a:rPr>
              <a:t> d</a:t>
            </a:r>
            <a:r>
              <a:rPr kumimoji="0" lang="fr-FR" sz="3200" b="0" i="0" u="none" strike="noStrike" kern="1200" cap="none" spc="0" normalizeH="0" baseline="0" noProof="0" dirty="0" smtClean="0">
                <a:ln>
                  <a:noFill/>
                </a:ln>
                <a:solidFill>
                  <a:schemeClr val="tx1"/>
                </a:solidFill>
                <a:effectLst/>
                <a:uLnTx/>
                <a:uFillTx/>
                <a:latin typeface="+mn-lt"/>
                <a:ea typeface="+mn-ea"/>
                <a:cs typeface="+mn-cs"/>
              </a:rPr>
              <a:t>éplacement</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Phase 3, accompagnement durant le suivi</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Phase 4, retour des données pédagogiques</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764704"/>
            <a:ext cx="4464496" cy="1143000"/>
          </a:xfrm>
        </p:spPr>
        <p:txBody>
          <a:bodyPr>
            <a:normAutofit/>
          </a:bodyPr>
          <a:lstStyle/>
          <a:p>
            <a:pPr marL="857250" indent="-857250">
              <a:buFont typeface="+mj-lt"/>
              <a:buAutoNum type="romanUcPeriod" startAt="5"/>
            </a:pPr>
            <a:r>
              <a:rPr lang="fr-FR" sz="3600" dirty="0" smtClean="0"/>
              <a:t>DIFFICULTES</a:t>
            </a:r>
            <a:endParaRPr lang="fr-FR" sz="3600" dirty="0"/>
          </a:p>
        </p:txBody>
      </p:sp>
      <p:sp>
        <p:nvSpPr>
          <p:cNvPr id="3" name="Espace réservé du contenu 2"/>
          <p:cNvSpPr>
            <a:spLocks noGrp="1"/>
          </p:cNvSpPr>
          <p:nvPr>
            <p:ph idx="1"/>
          </p:nvPr>
        </p:nvSpPr>
        <p:spPr>
          <a:xfrm>
            <a:off x="1115616" y="3284984"/>
            <a:ext cx="7704856" cy="2952328"/>
          </a:xfrm>
        </p:spPr>
        <p:txBody>
          <a:bodyPr>
            <a:normAutofit fontScale="62500" lnSpcReduction="20000"/>
          </a:bodyPr>
          <a:lstStyle/>
          <a:p>
            <a:pPr algn="just"/>
            <a:r>
              <a:rPr lang="fr-FR" dirty="0" smtClean="0"/>
              <a:t>Les informations concernant les déplacements des élèves-athlètes ne sont donner que très peu de temps avant leurs départ, voir le jour même, ce qui empêche le bon déroulement du processus</a:t>
            </a:r>
          </a:p>
          <a:p>
            <a:pPr algn="just">
              <a:buNone/>
            </a:pPr>
            <a:endParaRPr lang="fr-FR" dirty="0" smtClean="0"/>
          </a:p>
          <a:p>
            <a:pPr algn="just"/>
            <a:r>
              <a:rPr lang="fr-FR" dirty="0" smtClean="0"/>
              <a:t>les moyens de connexion nécessaire pour les élèves pour pouvoir suivre leurs cours  à distance à travers la plate-forme ne sont pas toujours disponible.</a:t>
            </a:r>
          </a:p>
          <a:p>
            <a:pPr algn="just"/>
            <a:endParaRPr lang="fr-FR" dirty="0" smtClean="0"/>
          </a:p>
          <a:p>
            <a:pPr algn="just"/>
            <a:r>
              <a:rPr lang="fr-FR" dirty="0" smtClean="0"/>
              <a:t>Manques de personnels  qualifiés  dans la gestion et l’utilisation des TIC dans l’enseignement.</a:t>
            </a:r>
          </a:p>
          <a:p>
            <a:pPr algn="just"/>
            <a:endParaRPr lang="fr-FR" dirty="0" smtClean="0"/>
          </a:p>
          <a:p>
            <a:pPr algn="just">
              <a:buNone/>
            </a:pPr>
            <a:endParaRPr lang="fr-FR" dirty="0" smtClean="0"/>
          </a:p>
          <a:p>
            <a:pPr algn="just"/>
            <a:endParaRPr lang="fr-FR" dirty="0" smtClean="0"/>
          </a:p>
          <a:p>
            <a:pPr algn="just"/>
            <a:endParaRPr lang="fr-FR" dirty="0" smtClean="0"/>
          </a:p>
          <a:p>
            <a:pPr algn="just"/>
            <a:endParaRPr lang="fr-FR" dirty="0"/>
          </a:p>
        </p:txBody>
      </p:sp>
      <p:pic>
        <p:nvPicPr>
          <p:cNvPr id="5" name="Picture 2" descr="J:\LSN copie.png"/>
          <p:cNvPicPr>
            <a:picLocks noChangeAspect="1" noChangeArrowheads="1"/>
          </p:cNvPicPr>
          <p:nvPr/>
        </p:nvPicPr>
        <p:blipFill>
          <a:blip r:embed="rId2" cstate="print"/>
          <a:srcRect/>
          <a:stretch>
            <a:fillRect/>
          </a:stretch>
        </p:blipFill>
        <p:spPr bwMode="auto">
          <a:xfrm>
            <a:off x="-36512" y="0"/>
            <a:ext cx="1133287" cy="898535"/>
          </a:xfrm>
          <a:prstGeom prst="rect">
            <a:avLst/>
          </a:prstGeom>
          <a:noFill/>
        </p:spPr>
      </p:pic>
      <p:pic>
        <p:nvPicPr>
          <p:cNvPr id="6" name="Picture 6" descr="overcoming_obstacles_large_pic"/>
          <p:cNvPicPr>
            <a:picLocks noChangeAspect="1" noChangeArrowheads="1"/>
          </p:cNvPicPr>
          <p:nvPr/>
        </p:nvPicPr>
        <p:blipFill>
          <a:blip r:embed="rId3" cstate="print"/>
          <a:srcRect/>
          <a:stretch>
            <a:fillRect/>
          </a:stretch>
        </p:blipFill>
        <p:spPr bwMode="auto">
          <a:xfrm>
            <a:off x="5724128" y="188640"/>
            <a:ext cx="3248167" cy="2556681"/>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260648"/>
            <a:ext cx="6192688" cy="1143000"/>
          </a:xfrm>
        </p:spPr>
        <p:txBody>
          <a:bodyPr>
            <a:normAutofit/>
          </a:bodyPr>
          <a:lstStyle/>
          <a:p>
            <a:pPr marL="857250" indent="-857250">
              <a:buFont typeface="+mj-lt"/>
              <a:buAutoNum type="romanUcPeriod" startAt="6"/>
            </a:pPr>
            <a:r>
              <a:rPr lang="fr-FR" sz="3600" dirty="0" smtClean="0"/>
              <a:t>RECOMMENDATIONS</a:t>
            </a:r>
            <a:endParaRPr lang="fr-FR" sz="3600" dirty="0"/>
          </a:p>
        </p:txBody>
      </p:sp>
      <p:sp>
        <p:nvSpPr>
          <p:cNvPr id="3" name="Espace réservé du contenu 2"/>
          <p:cNvSpPr>
            <a:spLocks noGrp="1"/>
          </p:cNvSpPr>
          <p:nvPr>
            <p:ph idx="1"/>
          </p:nvPr>
        </p:nvSpPr>
        <p:spPr>
          <a:xfrm>
            <a:off x="1043608" y="1628800"/>
            <a:ext cx="7884368" cy="4536504"/>
          </a:xfrm>
        </p:spPr>
        <p:txBody>
          <a:bodyPr>
            <a:normAutofit/>
          </a:bodyPr>
          <a:lstStyle/>
          <a:p>
            <a:pPr algn="just"/>
            <a:r>
              <a:rPr lang="fr-FR" sz="2000" dirty="0" smtClean="0"/>
              <a:t>La création d’une cellule de communication pour avoir les informations relatives au dates et durées des déplacements des élèves-athlètes dans les meilleurs délais auprès des fédérations.</a:t>
            </a:r>
          </a:p>
          <a:p>
            <a:pPr algn="just">
              <a:buNone/>
            </a:pPr>
            <a:endParaRPr lang="fr-FR" sz="2000" dirty="0" smtClean="0"/>
          </a:p>
          <a:p>
            <a:pPr algn="just"/>
            <a:r>
              <a:rPr lang="fr-FR" sz="2000" dirty="0" smtClean="0"/>
              <a:t>L’Implication des fédérations sportive dans la scolarité des athlètes en :</a:t>
            </a:r>
          </a:p>
          <a:p>
            <a:pPr algn="just">
              <a:buNone/>
            </a:pPr>
            <a:r>
              <a:rPr lang="fr-FR" sz="2000" dirty="0" smtClean="0"/>
              <a:t>     -  Assurant les moyens de connexion à leurs athlètes scolarisés.</a:t>
            </a:r>
          </a:p>
          <a:p>
            <a:pPr algn="just">
              <a:buNone/>
            </a:pPr>
            <a:r>
              <a:rPr lang="fr-FR" sz="2000" dirty="0" smtClean="0"/>
              <a:t>     - Réservation d’une plage horaire à leur formation en ligne durant leur regroupement.</a:t>
            </a:r>
          </a:p>
          <a:p>
            <a:pPr algn="just">
              <a:buNone/>
            </a:pPr>
            <a:endParaRPr lang="fr-FR" sz="2000" dirty="0" smtClean="0"/>
          </a:p>
          <a:p>
            <a:pPr algn="just"/>
            <a:r>
              <a:rPr lang="fr-FR" sz="2000" dirty="0" smtClean="0"/>
              <a:t>Prévoir la création d’un service FOAD pour une meilleur gestion du dispositif. </a:t>
            </a:r>
          </a:p>
          <a:p>
            <a:pPr algn="just">
              <a:buNone/>
            </a:pPr>
            <a:endParaRPr lang="fr-FR" sz="2000" dirty="0" smtClean="0"/>
          </a:p>
          <a:p>
            <a:pPr algn="just"/>
            <a:endParaRPr lang="fr-FR" sz="2000" dirty="0"/>
          </a:p>
        </p:txBody>
      </p:sp>
      <p:pic>
        <p:nvPicPr>
          <p:cNvPr id="4" name="Picture 2" descr="J:\LSN copie.png"/>
          <p:cNvPicPr>
            <a:picLocks noChangeAspect="1" noChangeArrowheads="1"/>
          </p:cNvPicPr>
          <p:nvPr/>
        </p:nvPicPr>
        <p:blipFill>
          <a:blip r:embed="rId3" cstate="print"/>
          <a:srcRect/>
          <a:stretch>
            <a:fillRect/>
          </a:stretch>
        </p:blipFill>
        <p:spPr bwMode="auto">
          <a:xfrm>
            <a:off x="-36512" y="0"/>
            <a:ext cx="1133287" cy="898535"/>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ommunication.jpg"/>
          <p:cNvPicPr>
            <a:picLocks noChangeAspect="1"/>
          </p:cNvPicPr>
          <p:nvPr/>
        </p:nvPicPr>
        <p:blipFill>
          <a:blip r:embed="rId2">
            <a:duotone>
              <a:schemeClr val="bg2">
                <a:shade val="45000"/>
                <a:satMod val="135000"/>
              </a:schemeClr>
              <a:prstClr val="white"/>
            </a:duotone>
          </a:blip>
          <a:stretch>
            <a:fillRect/>
          </a:stretch>
        </p:blipFill>
        <p:spPr>
          <a:xfrm>
            <a:off x="1214382" y="285728"/>
            <a:ext cx="7594564" cy="6286544"/>
          </a:xfrm>
          <a:prstGeom prst="rect">
            <a:avLst/>
          </a:prstGeom>
          <a:ln>
            <a:noFill/>
          </a:ln>
          <a:effectLst>
            <a:softEdge rad="112500"/>
          </a:effectLst>
        </p:spPr>
      </p:pic>
      <p:sp>
        <p:nvSpPr>
          <p:cNvPr id="3" name="Espace réservé du contenu 2"/>
          <p:cNvSpPr>
            <a:spLocks noGrp="1"/>
          </p:cNvSpPr>
          <p:nvPr>
            <p:ph idx="1"/>
          </p:nvPr>
        </p:nvSpPr>
        <p:spPr>
          <a:xfrm>
            <a:off x="2214546" y="3786190"/>
            <a:ext cx="6429420" cy="1143008"/>
          </a:xfrm>
        </p:spPr>
        <p:txBody>
          <a:bodyPr>
            <a:normAutofit/>
          </a:bodyPr>
          <a:lstStyle/>
          <a:p>
            <a:pPr>
              <a:buNone/>
            </a:pPr>
            <a:r>
              <a:rPr lang="fr-FR" sz="2800" b="1" dirty="0" smtClean="0"/>
              <a:t>MERCI POUR VOTRE ATTENTION</a:t>
            </a:r>
          </a:p>
          <a:p>
            <a:endParaRPr lang="fr-FR" sz="2800" dirty="0"/>
          </a:p>
        </p:txBody>
      </p:sp>
      <p:pic>
        <p:nvPicPr>
          <p:cNvPr id="5" name="Picture 2" descr="J:\LSN copie.png"/>
          <p:cNvPicPr>
            <a:picLocks noChangeAspect="1" noChangeArrowheads="1"/>
          </p:cNvPicPr>
          <p:nvPr/>
        </p:nvPicPr>
        <p:blipFill>
          <a:blip r:embed="rId3" cstate="print"/>
          <a:srcRect/>
          <a:stretch>
            <a:fillRect/>
          </a:stretch>
        </p:blipFill>
        <p:spPr bwMode="auto">
          <a:xfrm>
            <a:off x="-36512" y="0"/>
            <a:ext cx="1133287" cy="89853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75656" y="620688"/>
            <a:ext cx="4896544" cy="1008112"/>
          </a:xfrm>
        </p:spPr>
        <p:txBody>
          <a:bodyPr>
            <a:normAutofit/>
          </a:bodyPr>
          <a:lstStyle/>
          <a:p>
            <a:r>
              <a:rPr lang="fr-FR" sz="3200" dirty="0" smtClean="0"/>
              <a:t>INTRODUCTION</a:t>
            </a:r>
            <a:endParaRPr lang="fr-FR" sz="3200" dirty="0"/>
          </a:p>
        </p:txBody>
      </p:sp>
      <p:sp>
        <p:nvSpPr>
          <p:cNvPr id="3" name="Sous-titre 2"/>
          <p:cNvSpPr>
            <a:spLocks noGrp="1"/>
          </p:cNvSpPr>
          <p:nvPr>
            <p:ph type="subTitle" idx="1"/>
          </p:nvPr>
        </p:nvSpPr>
        <p:spPr>
          <a:xfrm>
            <a:off x="928662" y="2143116"/>
            <a:ext cx="7920880" cy="4320480"/>
          </a:xfrm>
        </p:spPr>
        <p:txBody>
          <a:bodyPr>
            <a:normAutofit/>
          </a:bodyPr>
          <a:lstStyle/>
          <a:p>
            <a:pPr algn="just"/>
            <a:r>
              <a:rPr lang="fr-FR" sz="2400" dirty="0" smtClean="0"/>
              <a:t>    Le développement sans cesse des moyens et méthodes en matière d'enseignement à distance visant le rapprochement entre l'enseignant et l'apprenant, a évoqué l'intérêt de plusieurs établissements d'enseignements à savoir le  lycée sportif national (</a:t>
            </a:r>
            <a:r>
              <a:rPr lang="fr-FR" sz="2400" dirty="0" err="1" smtClean="0"/>
              <a:t>Draria</a:t>
            </a:r>
            <a:r>
              <a:rPr lang="fr-FR" sz="2400" dirty="0" smtClean="0"/>
              <a:t>) qui s'est penché sur la FOAD (Formation Ouverte à Distance), permettant ainsi la synchronisation  entre le cursus scolaire secondaire tracé par le Ministère de l'Education Nationale et les programmes d'entraînement et de préparation pour les différentes manifestations nationale et internationale des différentes fédérations sportives.</a:t>
            </a:r>
            <a:endParaRPr lang="fr-FR" sz="2400" dirty="0"/>
          </a:p>
        </p:txBody>
      </p:sp>
      <p:pic>
        <p:nvPicPr>
          <p:cNvPr id="4" name="Picture 2" descr="J:\LSN copie.png"/>
          <p:cNvPicPr>
            <a:picLocks noChangeAspect="1" noChangeArrowheads="1"/>
          </p:cNvPicPr>
          <p:nvPr/>
        </p:nvPicPr>
        <p:blipFill>
          <a:blip r:embed="rId2" cstate="print"/>
          <a:srcRect/>
          <a:stretch>
            <a:fillRect/>
          </a:stretch>
        </p:blipFill>
        <p:spPr bwMode="auto">
          <a:xfrm>
            <a:off x="0" y="0"/>
            <a:ext cx="1133287" cy="89853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9632" y="404664"/>
            <a:ext cx="6336704" cy="720080"/>
          </a:xfrm>
        </p:spPr>
        <p:txBody>
          <a:bodyPr>
            <a:normAutofit/>
          </a:bodyPr>
          <a:lstStyle/>
          <a:p>
            <a:r>
              <a:rPr lang="fr-FR" sz="4000" dirty="0" smtClean="0"/>
              <a:t>SOMMAIRE</a:t>
            </a:r>
            <a:endParaRPr lang="fr-FR" sz="4000" dirty="0"/>
          </a:p>
        </p:txBody>
      </p:sp>
      <p:sp>
        <p:nvSpPr>
          <p:cNvPr id="3" name="Espace réservé du contenu 2"/>
          <p:cNvSpPr>
            <a:spLocks noGrp="1"/>
          </p:cNvSpPr>
          <p:nvPr>
            <p:ph idx="1"/>
          </p:nvPr>
        </p:nvSpPr>
        <p:spPr>
          <a:xfrm>
            <a:off x="1403648" y="2348880"/>
            <a:ext cx="7498080" cy="3493368"/>
          </a:xfrm>
        </p:spPr>
        <p:txBody>
          <a:bodyPr/>
          <a:lstStyle/>
          <a:p>
            <a:pPr marL="653796" indent="-571500">
              <a:buFont typeface="+mj-lt"/>
              <a:buAutoNum type="romanUcPeriod"/>
            </a:pPr>
            <a:r>
              <a:rPr lang="fr-FR" dirty="0" smtClean="0"/>
              <a:t>Pourquoi la FOAD au LSN ?</a:t>
            </a:r>
          </a:p>
          <a:p>
            <a:pPr marL="653796" indent="-571500">
              <a:buFont typeface="+mj-lt"/>
              <a:buAutoNum type="romanUcPeriod"/>
            </a:pPr>
            <a:r>
              <a:rPr lang="fr-FR" dirty="0" smtClean="0"/>
              <a:t>Pour qui ?</a:t>
            </a:r>
          </a:p>
          <a:p>
            <a:pPr marL="653796" indent="-571500">
              <a:buFont typeface="+mj-lt"/>
              <a:buAutoNum type="romanUcPeriod"/>
            </a:pPr>
            <a:r>
              <a:rPr lang="fr-FR" dirty="0" smtClean="0"/>
              <a:t>Comment ?</a:t>
            </a:r>
          </a:p>
          <a:p>
            <a:pPr marL="653796" indent="-571500">
              <a:buFont typeface="+mj-lt"/>
              <a:buAutoNum type="romanUcPeriod"/>
            </a:pPr>
            <a:r>
              <a:rPr lang="fr-FR" dirty="0" smtClean="0"/>
              <a:t>Ressources et Organisation</a:t>
            </a:r>
          </a:p>
          <a:p>
            <a:pPr marL="653796" indent="-571500">
              <a:buFont typeface="+mj-lt"/>
              <a:buAutoNum type="romanUcPeriod"/>
            </a:pPr>
            <a:r>
              <a:rPr lang="fr-FR" dirty="0" smtClean="0"/>
              <a:t>Difficultés</a:t>
            </a:r>
          </a:p>
          <a:p>
            <a:pPr marL="653796" indent="-571500">
              <a:buFont typeface="+mj-lt"/>
              <a:buAutoNum type="romanUcPeriod"/>
            </a:pPr>
            <a:r>
              <a:rPr lang="fr-FR" dirty="0" smtClean="0"/>
              <a:t>Recommandations </a:t>
            </a:r>
          </a:p>
          <a:p>
            <a:pPr marL="653796" indent="-571500">
              <a:buNone/>
            </a:pPr>
            <a:endParaRPr lang="fr-FR" dirty="0" smtClean="0"/>
          </a:p>
        </p:txBody>
      </p:sp>
      <p:pic>
        <p:nvPicPr>
          <p:cNvPr id="4" name="Picture 4" descr="http://t2.gstatic.com/images?q=tbn:ANd9GcT81zrLmKvsJD1iXyGxFkkDq06nMq-W4b0WEB7JPl052s8i4fLmcQ"/>
          <p:cNvPicPr>
            <a:picLocks noChangeAspect="1" noChangeArrowheads="1"/>
          </p:cNvPicPr>
          <p:nvPr/>
        </p:nvPicPr>
        <p:blipFill>
          <a:blip r:embed="rId2" cstate="print"/>
          <a:srcRect/>
          <a:stretch>
            <a:fillRect/>
          </a:stretch>
        </p:blipFill>
        <p:spPr bwMode="auto">
          <a:xfrm>
            <a:off x="7000875" y="908720"/>
            <a:ext cx="2143125" cy="2143125"/>
          </a:xfrm>
          <a:prstGeom prst="rect">
            <a:avLst/>
          </a:prstGeom>
          <a:ln>
            <a:noFill/>
          </a:ln>
          <a:effectLst>
            <a:softEdge rad="112500"/>
          </a:effectLst>
        </p:spPr>
      </p:pic>
      <p:pic>
        <p:nvPicPr>
          <p:cNvPr id="5" name="Picture 2" descr="J:\LSN copie.png"/>
          <p:cNvPicPr>
            <a:picLocks noChangeAspect="1" noChangeArrowheads="1"/>
          </p:cNvPicPr>
          <p:nvPr/>
        </p:nvPicPr>
        <p:blipFill>
          <a:blip r:embed="rId3" cstate="print"/>
          <a:srcRect/>
          <a:stretch>
            <a:fillRect/>
          </a:stretch>
        </p:blipFill>
        <p:spPr bwMode="auto">
          <a:xfrm>
            <a:off x="0" y="0"/>
            <a:ext cx="1133287" cy="89853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40" y="0"/>
            <a:ext cx="7498080" cy="1143000"/>
          </a:xfrm>
        </p:spPr>
        <p:txBody>
          <a:bodyPr>
            <a:normAutofit/>
          </a:bodyPr>
          <a:lstStyle/>
          <a:p>
            <a:pPr marL="571500" indent="-571500">
              <a:buFont typeface="+mj-lt"/>
              <a:buAutoNum type="romanUcPeriod"/>
            </a:pPr>
            <a:r>
              <a:rPr lang="fr-FR" sz="3200" dirty="0" smtClean="0"/>
              <a:t>Pourquoi la FOAD au LSN ?</a:t>
            </a:r>
            <a:endParaRPr lang="fr-FR" sz="3200" dirty="0"/>
          </a:p>
        </p:txBody>
      </p:sp>
      <p:sp>
        <p:nvSpPr>
          <p:cNvPr id="3" name="Espace réservé du contenu 2"/>
          <p:cNvSpPr>
            <a:spLocks noGrp="1"/>
          </p:cNvSpPr>
          <p:nvPr>
            <p:ph idx="1"/>
          </p:nvPr>
        </p:nvSpPr>
        <p:spPr>
          <a:xfrm>
            <a:off x="827584" y="1268760"/>
            <a:ext cx="8136904" cy="5544616"/>
          </a:xfrm>
        </p:spPr>
        <p:txBody>
          <a:bodyPr>
            <a:noAutofit/>
          </a:bodyPr>
          <a:lstStyle/>
          <a:p>
            <a:pPr algn="justLow">
              <a:lnSpc>
                <a:spcPct val="120000"/>
              </a:lnSpc>
              <a:buNone/>
            </a:pPr>
            <a:r>
              <a:rPr lang="fr-FR" sz="1800" dirty="0" smtClean="0"/>
              <a:t>        Le décret de la création du lycée sportif prévoit des cours de rattrapage pour les élèves-athlètes qui partent en stage ou en compétition nationale et internationale. Les cours  seront assurés en présentiel par une équipe pédagogique  au retour des athlètes ce qui est une spécificité du LSN.</a:t>
            </a:r>
          </a:p>
          <a:p>
            <a:pPr algn="justLow">
              <a:lnSpc>
                <a:spcPct val="120000"/>
              </a:lnSpc>
              <a:buNone/>
            </a:pPr>
            <a:endParaRPr lang="fr-FR" sz="1800" dirty="0" smtClean="0"/>
          </a:p>
          <a:p>
            <a:pPr algn="justLow">
              <a:lnSpc>
                <a:spcPct val="120000"/>
              </a:lnSpc>
              <a:buNone/>
            </a:pPr>
            <a:r>
              <a:rPr lang="fr-FR" sz="1800" dirty="0" smtClean="0"/>
              <a:t>       Cependant  en raison du nombre croissant des élèves et vu la quantité de cours perdus qui s’accumulent pour les élèves  rend cette tâche très difficile, voire peu efficace.</a:t>
            </a:r>
          </a:p>
          <a:p>
            <a:pPr algn="justLow">
              <a:lnSpc>
                <a:spcPct val="120000"/>
              </a:lnSpc>
              <a:buNone/>
            </a:pPr>
            <a:endParaRPr lang="fr-FR" sz="1800" dirty="0" smtClean="0"/>
          </a:p>
          <a:p>
            <a:pPr algn="justLow">
              <a:lnSpc>
                <a:spcPct val="120000"/>
              </a:lnSpc>
              <a:buNone/>
            </a:pPr>
            <a:r>
              <a:rPr lang="fr-FR" sz="1800" dirty="0" smtClean="0"/>
              <a:t>       Par conséquent la Direction a décidé d’acquérir une plate forme permettant d’administrer un dispositif de formation par la gestion des inscriptions, la production et la diffusion de cours, l’accompagnement tutorial ,  le suivi et l’évaluation pédagogique. </a:t>
            </a:r>
          </a:p>
          <a:p>
            <a:pPr algn="justLow">
              <a:lnSpc>
                <a:spcPct val="120000"/>
              </a:lnSpc>
              <a:buNone/>
            </a:pPr>
            <a:endParaRPr lang="fr-FR" sz="1600" dirty="0" smtClean="0"/>
          </a:p>
          <a:p>
            <a:pPr algn="justLow">
              <a:lnSpc>
                <a:spcPct val="120000"/>
              </a:lnSpc>
              <a:buNone/>
            </a:pPr>
            <a:r>
              <a:rPr lang="fr-FR" sz="1600" dirty="0" smtClean="0"/>
              <a:t>         </a:t>
            </a:r>
            <a:endParaRPr lang="fr-FR" sz="1600" dirty="0"/>
          </a:p>
        </p:txBody>
      </p:sp>
      <p:pic>
        <p:nvPicPr>
          <p:cNvPr id="4" name="Picture 2" descr="J:\LSN copie.png"/>
          <p:cNvPicPr>
            <a:picLocks noChangeAspect="1" noChangeArrowheads="1"/>
          </p:cNvPicPr>
          <p:nvPr/>
        </p:nvPicPr>
        <p:blipFill>
          <a:blip r:embed="rId2" cstate="print"/>
          <a:srcRect/>
          <a:stretch>
            <a:fillRect/>
          </a:stretch>
        </p:blipFill>
        <p:spPr bwMode="auto">
          <a:xfrm>
            <a:off x="-36512" y="0"/>
            <a:ext cx="1133287" cy="89853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ectangle à coins arrondis 58"/>
          <p:cNvSpPr/>
          <p:nvPr/>
        </p:nvSpPr>
        <p:spPr>
          <a:xfrm>
            <a:off x="3428992" y="1214422"/>
            <a:ext cx="2143140" cy="5072098"/>
          </a:xfrm>
          <a:prstGeom prst="roundRect">
            <a:avLst>
              <a:gd name="adj" fmla="val 863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6" name="Rectangle à coins arrondis 55"/>
          <p:cNvSpPr/>
          <p:nvPr/>
        </p:nvSpPr>
        <p:spPr>
          <a:xfrm>
            <a:off x="3929058" y="3000372"/>
            <a:ext cx="1571636" cy="135732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57" name="Rectangle à coins arrondis 56"/>
          <p:cNvSpPr/>
          <p:nvPr/>
        </p:nvSpPr>
        <p:spPr>
          <a:xfrm>
            <a:off x="3929058" y="4786322"/>
            <a:ext cx="1571636" cy="135732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55" name="Rectangle à coins arrondis 54"/>
          <p:cNvSpPr/>
          <p:nvPr/>
        </p:nvSpPr>
        <p:spPr>
          <a:xfrm>
            <a:off x="3929058" y="1357298"/>
            <a:ext cx="1571636" cy="135732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10" name="Ellipse 9"/>
          <p:cNvSpPr/>
          <p:nvPr/>
        </p:nvSpPr>
        <p:spPr>
          <a:xfrm>
            <a:off x="357158" y="2500306"/>
            <a:ext cx="2357454" cy="228601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grpSp>
        <p:nvGrpSpPr>
          <p:cNvPr id="2" name="Groupe 42"/>
          <p:cNvGrpSpPr/>
          <p:nvPr/>
        </p:nvGrpSpPr>
        <p:grpSpPr>
          <a:xfrm>
            <a:off x="4111098" y="1571612"/>
            <a:ext cx="1133287" cy="1093595"/>
            <a:chOff x="4000496" y="1571612"/>
            <a:chExt cx="1133287" cy="1093595"/>
          </a:xfrm>
        </p:grpSpPr>
        <p:sp>
          <p:nvSpPr>
            <p:cNvPr id="40" name="ZoneTexte 39"/>
            <p:cNvSpPr txBox="1"/>
            <p:nvPr/>
          </p:nvSpPr>
          <p:spPr>
            <a:xfrm>
              <a:off x="4322726" y="2357430"/>
              <a:ext cx="626838" cy="307777"/>
            </a:xfrm>
            <a:prstGeom prst="rect">
              <a:avLst/>
            </a:prstGeom>
            <a:noFill/>
          </p:spPr>
          <p:txBody>
            <a:bodyPr wrap="none" rtlCol="0">
              <a:spAutoFit/>
            </a:bodyPr>
            <a:lstStyle/>
            <a:p>
              <a:r>
                <a:rPr lang="fr-FR" sz="1400" dirty="0" smtClean="0">
                  <a:solidFill>
                    <a:schemeClr val="bg1">
                      <a:lumMod val="95000"/>
                    </a:schemeClr>
                  </a:solidFill>
                  <a:latin typeface="Arial" pitchFamily="34" charset="0"/>
                  <a:cs typeface="Arial" pitchFamily="34" charset="0"/>
                </a:rPr>
                <a:t>L S N</a:t>
              </a:r>
              <a:endParaRPr lang="fr-FR" sz="1400" dirty="0">
                <a:solidFill>
                  <a:schemeClr val="bg1">
                    <a:lumMod val="95000"/>
                  </a:schemeClr>
                </a:solidFill>
                <a:latin typeface="Arial" pitchFamily="34" charset="0"/>
                <a:cs typeface="Arial" pitchFamily="34" charset="0"/>
              </a:endParaRPr>
            </a:p>
          </p:txBody>
        </p:sp>
        <p:pic>
          <p:nvPicPr>
            <p:cNvPr id="42" name="Picture 2" descr="J:\LSN copie.png"/>
            <p:cNvPicPr>
              <a:picLocks noChangeAspect="1" noChangeArrowheads="1"/>
            </p:cNvPicPr>
            <p:nvPr/>
          </p:nvPicPr>
          <p:blipFill>
            <a:blip r:embed="rId3" cstate="print"/>
            <a:srcRect/>
            <a:stretch>
              <a:fillRect/>
            </a:stretch>
          </p:blipFill>
          <p:spPr bwMode="auto">
            <a:xfrm>
              <a:off x="4000496" y="1571612"/>
              <a:ext cx="1133287" cy="898535"/>
            </a:xfrm>
            <a:prstGeom prst="rect">
              <a:avLst/>
            </a:prstGeom>
            <a:noFill/>
          </p:spPr>
        </p:pic>
      </p:grpSp>
      <p:grpSp>
        <p:nvGrpSpPr>
          <p:cNvPr id="3" name="Groupe 48"/>
          <p:cNvGrpSpPr/>
          <p:nvPr/>
        </p:nvGrpSpPr>
        <p:grpSpPr>
          <a:xfrm>
            <a:off x="4441611" y="3303848"/>
            <a:ext cx="559017" cy="1042809"/>
            <a:chOff x="4429124" y="4714884"/>
            <a:chExt cx="680968" cy="1270299"/>
          </a:xfrm>
        </p:grpSpPr>
        <p:cxnSp>
          <p:nvCxnSpPr>
            <p:cNvPr id="47" name="Connecteur droit 46"/>
            <p:cNvCxnSpPr/>
            <p:nvPr/>
          </p:nvCxnSpPr>
          <p:spPr>
            <a:xfrm rot="5400000">
              <a:off x="4500563" y="4907682"/>
              <a:ext cx="182039" cy="60679"/>
            </a:xfrm>
            <a:prstGeom prst="line">
              <a:avLst/>
            </a:prstGeom>
          </p:spPr>
          <p:style>
            <a:lnRef idx="1">
              <a:schemeClr val="accent1"/>
            </a:lnRef>
            <a:fillRef idx="0">
              <a:schemeClr val="accent1"/>
            </a:fillRef>
            <a:effectRef idx="0">
              <a:schemeClr val="accent1"/>
            </a:effectRef>
            <a:fontRef idx="minor">
              <a:schemeClr val="tx1"/>
            </a:fontRef>
          </p:style>
        </p:cxnSp>
        <p:grpSp>
          <p:nvGrpSpPr>
            <p:cNvPr id="4" name="Groupe 30"/>
            <p:cNvGrpSpPr/>
            <p:nvPr/>
          </p:nvGrpSpPr>
          <p:grpSpPr>
            <a:xfrm>
              <a:off x="4429124" y="4929196"/>
              <a:ext cx="680968" cy="1055987"/>
              <a:chOff x="1119877" y="3357562"/>
              <a:chExt cx="928559" cy="1439930"/>
            </a:xfrm>
          </p:grpSpPr>
          <p:sp>
            <p:nvSpPr>
              <p:cNvPr id="32" name="Corde 31"/>
              <p:cNvSpPr/>
              <p:nvPr/>
            </p:nvSpPr>
            <p:spPr>
              <a:xfrm rot="5400000">
                <a:off x="1083483" y="3732209"/>
                <a:ext cx="1024445" cy="905460"/>
              </a:xfrm>
              <a:prstGeom prst="chord">
                <a:avLst>
                  <a:gd name="adj1" fmla="val 4514992"/>
                  <a:gd name="adj2" fmla="val 1690249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33" name="Ellipse 32"/>
              <p:cNvSpPr/>
              <p:nvPr/>
            </p:nvSpPr>
            <p:spPr>
              <a:xfrm>
                <a:off x="1369341" y="3357562"/>
                <a:ext cx="452730" cy="37252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34" name="ZoneTexte 33"/>
              <p:cNvSpPr txBox="1"/>
              <p:nvPr/>
            </p:nvSpPr>
            <p:spPr>
              <a:xfrm>
                <a:off x="1119877" y="4286258"/>
                <a:ext cx="306849" cy="511234"/>
              </a:xfrm>
              <a:prstGeom prst="rect">
                <a:avLst/>
              </a:prstGeom>
              <a:noFill/>
            </p:spPr>
            <p:txBody>
              <a:bodyPr wrap="none" rtlCol="0">
                <a:spAutoFit/>
              </a:bodyPr>
              <a:lstStyle/>
              <a:p>
                <a:endParaRPr lang="fr-FR" sz="1400" dirty="0">
                  <a:solidFill>
                    <a:schemeClr val="bg1">
                      <a:lumMod val="95000"/>
                    </a:schemeClr>
                  </a:solidFill>
                  <a:latin typeface="Arial" pitchFamily="34" charset="0"/>
                  <a:cs typeface="Arial" pitchFamily="34" charset="0"/>
                </a:endParaRPr>
              </a:p>
            </p:txBody>
          </p:sp>
        </p:grpSp>
        <p:sp>
          <p:nvSpPr>
            <p:cNvPr id="44" name="Rectangle 43"/>
            <p:cNvSpPr/>
            <p:nvPr/>
          </p:nvSpPr>
          <p:spPr>
            <a:xfrm>
              <a:off x="4675712" y="4775564"/>
              <a:ext cx="214314"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45" name="Rectangle 44"/>
            <p:cNvSpPr/>
            <p:nvPr/>
          </p:nvSpPr>
          <p:spPr>
            <a:xfrm>
              <a:off x="4615032" y="4714884"/>
              <a:ext cx="357190"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grpSp>
      <p:grpSp>
        <p:nvGrpSpPr>
          <p:cNvPr id="5" name="Groupe 49"/>
          <p:cNvGrpSpPr/>
          <p:nvPr/>
        </p:nvGrpSpPr>
        <p:grpSpPr>
          <a:xfrm>
            <a:off x="4429124" y="5081968"/>
            <a:ext cx="561729" cy="939320"/>
            <a:chOff x="1119877" y="3357562"/>
            <a:chExt cx="928559" cy="1381287"/>
          </a:xfrm>
        </p:grpSpPr>
        <p:sp>
          <p:nvSpPr>
            <p:cNvPr id="51" name="Corde 50"/>
            <p:cNvSpPr/>
            <p:nvPr/>
          </p:nvSpPr>
          <p:spPr>
            <a:xfrm rot="5400000">
              <a:off x="1083483" y="3732209"/>
              <a:ext cx="1024445" cy="905460"/>
            </a:xfrm>
            <a:prstGeom prst="chord">
              <a:avLst>
                <a:gd name="adj1" fmla="val 4514992"/>
                <a:gd name="adj2" fmla="val 1690249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52" name="Ellipse 51"/>
            <p:cNvSpPr/>
            <p:nvPr/>
          </p:nvSpPr>
          <p:spPr>
            <a:xfrm>
              <a:off x="1369341" y="3357562"/>
              <a:ext cx="452730" cy="37252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53" name="ZoneTexte 52"/>
            <p:cNvSpPr txBox="1"/>
            <p:nvPr/>
          </p:nvSpPr>
          <p:spPr>
            <a:xfrm>
              <a:off x="1119877" y="4286257"/>
              <a:ext cx="305367" cy="452592"/>
            </a:xfrm>
            <a:prstGeom prst="rect">
              <a:avLst/>
            </a:prstGeom>
            <a:noFill/>
          </p:spPr>
          <p:txBody>
            <a:bodyPr wrap="none" rtlCol="0">
              <a:spAutoFit/>
            </a:bodyPr>
            <a:lstStyle/>
            <a:p>
              <a:endParaRPr lang="fr-FR" sz="1400" dirty="0">
                <a:solidFill>
                  <a:schemeClr val="bg1">
                    <a:lumMod val="95000"/>
                  </a:schemeClr>
                </a:solidFill>
                <a:latin typeface="Arial" pitchFamily="34" charset="0"/>
                <a:cs typeface="Arial" pitchFamily="34" charset="0"/>
              </a:endParaRPr>
            </a:p>
          </p:txBody>
        </p:sp>
      </p:grpSp>
      <p:sp>
        <p:nvSpPr>
          <p:cNvPr id="60" name="ZoneTexte 59"/>
          <p:cNvSpPr txBox="1"/>
          <p:nvPr/>
        </p:nvSpPr>
        <p:spPr>
          <a:xfrm rot="16200000">
            <a:off x="1636772" y="3325581"/>
            <a:ext cx="4081117" cy="646331"/>
          </a:xfrm>
          <a:prstGeom prst="rect">
            <a:avLst/>
          </a:prstGeom>
          <a:noFill/>
        </p:spPr>
        <p:txBody>
          <a:bodyPr wrap="none" rtlCol="0">
            <a:spAutoFit/>
          </a:bodyPr>
          <a:lstStyle/>
          <a:p>
            <a:r>
              <a:rPr lang="fr-FR" sz="3600" dirty="0" smtClean="0">
                <a:solidFill>
                  <a:schemeClr val="bg1">
                    <a:lumMod val="95000"/>
                  </a:schemeClr>
                </a:solidFill>
              </a:rPr>
              <a:t>C   L   I   E   N   T   S</a:t>
            </a:r>
            <a:endParaRPr lang="fr-FR" sz="3600" dirty="0">
              <a:solidFill>
                <a:schemeClr val="bg1">
                  <a:lumMod val="95000"/>
                </a:schemeClr>
              </a:solidFill>
            </a:endParaRPr>
          </a:p>
        </p:txBody>
      </p:sp>
      <p:sp>
        <p:nvSpPr>
          <p:cNvPr id="61" name="ZoneTexte 60"/>
          <p:cNvSpPr txBox="1"/>
          <p:nvPr/>
        </p:nvSpPr>
        <p:spPr>
          <a:xfrm>
            <a:off x="4146553" y="1357298"/>
            <a:ext cx="1189749" cy="307777"/>
          </a:xfrm>
          <a:prstGeom prst="rect">
            <a:avLst/>
          </a:prstGeom>
          <a:noFill/>
        </p:spPr>
        <p:txBody>
          <a:bodyPr wrap="none" rtlCol="0">
            <a:spAutoFit/>
          </a:bodyPr>
          <a:lstStyle/>
          <a:p>
            <a:r>
              <a:rPr lang="fr-FR" sz="1400" dirty="0" smtClean="0">
                <a:solidFill>
                  <a:schemeClr val="bg1">
                    <a:lumMod val="95000"/>
                  </a:schemeClr>
                </a:solidFill>
                <a:latin typeface="Arial" pitchFamily="34" charset="0"/>
                <a:cs typeface="Arial" pitchFamily="34" charset="0"/>
              </a:rPr>
              <a:t>Institutionnel</a:t>
            </a:r>
            <a:endParaRPr lang="fr-FR" sz="1400" dirty="0">
              <a:solidFill>
                <a:schemeClr val="bg1">
                  <a:lumMod val="95000"/>
                </a:schemeClr>
              </a:solidFill>
              <a:latin typeface="Arial" pitchFamily="34" charset="0"/>
              <a:cs typeface="Arial" pitchFamily="34" charset="0"/>
            </a:endParaRPr>
          </a:p>
        </p:txBody>
      </p:sp>
      <p:sp>
        <p:nvSpPr>
          <p:cNvPr id="63" name="ZoneTexte 62"/>
          <p:cNvSpPr txBox="1"/>
          <p:nvPr/>
        </p:nvSpPr>
        <p:spPr>
          <a:xfrm>
            <a:off x="4071934" y="2982724"/>
            <a:ext cx="1239442" cy="307777"/>
          </a:xfrm>
          <a:prstGeom prst="rect">
            <a:avLst/>
          </a:prstGeom>
          <a:noFill/>
        </p:spPr>
        <p:txBody>
          <a:bodyPr wrap="none" rtlCol="0">
            <a:spAutoFit/>
          </a:bodyPr>
          <a:lstStyle/>
          <a:p>
            <a:pPr algn="ctr"/>
            <a:r>
              <a:rPr lang="fr-FR" sz="1400" dirty="0" smtClean="0">
                <a:solidFill>
                  <a:schemeClr val="bg1">
                    <a:lumMod val="95000"/>
                  </a:schemeClr>
                </a:solidFill>
                <a:latin typeface="Arial" pitchFamily="34" charset="0"/>
                <a:cs typeface="Arial" pitchFamily="34" charset="0"/>
              </a:rPr>
              <a:t>Pédagogique</a:t>
            </a:r>
            <a:endParaRPr lang="fr-FR" sz="1400" dirty="0">
              <a:solidFill>
                <a:schemeClr val="bg1">
                  <a:lumMod val="95000"/>
                </a:schemeClr>
              </a:solidFill>
              <a:latin typeface="Arial" pitchFamily="34" charset="0"/>
              <a:cs typeface="Arial" pitchFamily="34" charset="0"/>
            </a:endParaRPr>
          </a:p>
        </p:txBody>
      </p:sp>
      <p:sp>
        <p:nvSpPr>
          <p:cNvPr id="64" name="ZoneTexte 63"/>
          <p:cNvSpPr txBox="1"/>
          <p:nvPr/>
        </p:nvSpPr>
        <p:spPr>
          <a:xfrm>
            <a:off x="4105338" y="4022020"/>
            <a:ext cx="1220206" cy="307777"/>
          </a:xfrm>
          <a:prstGeom prst="rect">
            <a:avLst/>
          </a:prstGeom>
          <a:noFill/>
        </p:spPr>
        <p:txBody>
          <a:bodyPr wrap="none" rtlCol="0">
            <a:spAutoFit/>
          </a:bodyPr>
          <a:lstStyle/>
          <a:p>
            <a:r>
              <a:rPr lang="fr-FR" sz="1400" dirty="0" smtClean="0">
                <a:solidFill>
                  <a:schemeClr val="bg1">
                    <a:lumMod val="95000"/>
                  </a:schemeClr>
                </a:solidFill>
                <a:latin typeface="Arial" pitchFamily="34" charset="0"/>
                <a:cs typeface="Arial" pitchFamily="34" charset="0"/>
              </a:rPr>
              <a:t>Elève athlète</a:t>
            </a:r>
            <a:endParaRPr lang="fr-FR" sz="1400" dirty="0">
              <a:solidFill>
                <a:schemeClr val="bg1">
                  <a:lumMod val="95000"/>
                </a:schemeClr>
              </a:solidFill>
              <a:latin typeface="Arial" pitchFamily="34" charset="0"/>
              <a:cs typeface="Arial" pitchFamily="34" charset="0"/>
            </a:endParaRPr>
          </a:p>
        </p:txBody>
      </p:sp>
      <p:sp>
        <p:nvSpPr>
          <p:cNvPr id="65" name="ZoneTexte 64"/>
          <p:cNvSpPr txBox="1"/>
          <p:nvPr/>
        </p:nvSpPr>
        <p:spPr>
          <a:xfrm>
            <a:off x="4223965" y="4777407"/>
            <a:ext cx="990977" cy="307777"/>
          </a:xfrm>
          <a:prstGeom prst="rect">
            <a:avLst/>
          </a:prstGeom>
          <a:noFill/>
        </p:spPr>
        <p:txBody>
          <a:bodyPr wrap="none" rtlCol="0">
            <a:spAutoFit/>
          </a:bodyPr>
          <a:lstStyle/>
          <a:p>
            <a:pPr algn="ctr"/>
            <a:r>
              <a:rPr lang="fr-FR" sz="1400" dirty="0" smtClean="0">
                <a:solidFill>
                  <a:schemeClr val="bg1">
                    <a:lumMod val="95000"/>
                  </a:schemeClr>
                </a:solidFill>
                <a:latin typeface="Arial" pitchFamily="34" charset="0"/>
                <a:cs typeface="Arial" pitchFamily="34" charset="0"/>
              </a:rPr>
              <a:t>Personnel</a:t>
            </a:r>
            <a:endParaRPr lang="fr-FR" sz="1400" dirty="0">
              <a:solidFill>
                <a:schemeClr val="bg1">
                  <a:lumMod val="95000"/>
                </a:schemeClr>
              </a:solidFill>
              <a:latin typeface="Arial" pitchFamily="34" charset="0"/>
              <a:cs typeface="Arial" pitchFamily="34" charset="0"/>
            </a:endParaRPr>
          </a:p>
        </p:txBody>
      </p:sp>
      <p:sp>
        <p:nvSpPr>
          <p:cNvPr id="66" name="ZoneTexte 65"/>
          <p:cNvSpPr txBox="1"/>
          <p:nvPr/>
        </p:nvSpPr>
        <p:spPr>
          <a:xfrm>
            <a:off x="4179667" y="5744289"/>
            <a:ext cx="1080745" cy="307777"/>
          </a:xfrm>
          <a:prstGeom prst="rect">
            <a:avLst/>
          </a:prstGeom>
          <a:noFill/>
        </p:spPr>
        <p:txBody>
          <a:bodyPr wrap="none" rtlCol="0">
            <a:spAutoFit/>
          </a:bodyPr>
          <a:lstStyle/>
          <a:p>
            <a:pPr algn="ctr"/>
            <a:r>
              <a:rPr lang="fr-FR" sz="1400" dirty="0" smtClean="0">
                <a:solidFill>
                  <a:schemeClr val="bg1">
                    <a:lumMod val="95000"/>
                  </a:schemeClr>
                </a:solidFill>
                <a:latin typeface="Arial" pitchFamily="34" charset="0"/>
                <a:cs typeface="Arial" pitchFamily="34" charset="0"/>
              </a:rPr>
              <a:t>Enseignant</a:t>
            </a:r>
            <a:endParaRPr lang="fr-FR" sz="1400" dirty="0">
              <a:solidFill>
                <a:schemeClr val="bg1">
                  <a:lumMod val="95000"/>
                </a:schemeClr>
              </a:solidFill>
              <a:latin typeface="Arial" pitchFamily="34" charset="0"/>
              <a:cs typeface="Arial" pitchFamily="34" charset="0"/>
            </a:endParaRPr>
          </a:p>
        </p:txBody>
      </p:sp>
      <p:sp>
        <p:nvSpPr>
          <p:cNvPr id="67" name="Rectangle à coins arrondis 66"/>
          <p:cNvSpPr/>
          <p:nvPr/>
        </p:nvSpPr>
        <p:spPr>
          <a:xfrm>
            <a:off x="6000760" y="1214422"/>
            <a:ext cx="2928958" cy="5072098"/>
          </a:xfrm>
          <a:prstGeom prst="roundRect">
            <a:avLst>
              <a:gd name="adj" fmla="val 863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8" name="Rectangle à coins arrondis 67"/>
          <p:cNvSpPr/>
          <p:nvPr/>
        </p:nvSpPr>
        <p:spPr>
          <a:xfrm>
            <a:off x="6500826" y="3000372"/>
            <a:ext cx="2286016" cy="135732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sz="1400">
              <a:latin typeface="Arial" pitchFamily="34" charset="0"/>
              <a:cs typeface="Arial" pitchFamily="34" charset="0"/>
            </a:endParaRPr>
          </a:p>
        </p:txBody>
      </p:sp>
      <p:sp>
        <p:nvSpPr>
          <p:cNvPr id="69" name="Rectangle à coins arrondis 68"/>
          <p:cNvSpPr/>
          <p:nvPr/>
        </p:nvSpPr>
        <p:spPr>
          <a:xfrm>
            <a:off x="6500826" y="4786322"/>
            <a:ext cx="2286016" cy="135732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sz="1400">
              <a:latin typeface="Arial" pitchFamily="34" charset="0"/>
              <a:cs typeface="Arial" pitchFamily="34" charset="0"/>
            </a:endParaRPr>
          </a:p>
        </p:txBody>
      </p:sp>
      <p:sp>
        <p:nvSpPr>
          <p:cNvPr id="70" name="Rectangle à coins arrondis 69"/>
          <p:cNvSpPr/>
          <p:nvPr/>
        </p:nvSpPr>
        <p:spPr>
          <a:xfrm>
            <a:off x="6500826" y="1357298"/>
            <a:ext cx="2286016" cy="135732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sz="1400">
              <a:latin typeface="Arial" pitchFamily="34" charset="0"/>
              <a:cs typeface="Arial" pitchFamily="34" charset="0"/>
            </a:endParaRPr>
          </a:p>
        </p:txBody>
      </p:sp>
      <p:sp>
        <p:nvSpPr>
          <p:cNvPr id="86" name="ZoneTexte 85"/>
          <p:cNvSpPr txBox="1"/>
          <p:nvPr/>
        </p:nvSpPr>
        <p:spPr>
          <a:xfrm rot="16200000">
            <a:off x="4185268" y="3325581"/>
            <a:ext cx="4127668" cy="646331"/>
          </a:xfrm>
          <a:prstGeom prst="rect">
            <a:avLst/>
          </a:prstGeom>
          <a:noFill/>
        </p:spPr>
        <p:txBody>
          <a:bodyPr wrap="none" rtlCol="0">
            <a:spAutoFit/>
          </a:bodyPr>
          <a:lstStyle/>
          <a:p>
            <a:r>
              <a:rPr lang="fr-FR" sz="3600" dirty="0" smtClean="0">
                <a:solidFill>
                  <a:schemeClr val="bg1">
                    <a:lumMod val="95000"/>
                  </a:schemeClr>
                </a:solidFill>
              </a:rPr>
              <a:t> A  T  T  E  N  T  E  S</a:t>
            </a:r>
            <a:endParaRPr lang="fr-FR" sz="3600" dirty="0">
              <a:solidFill>
                <a:schemeClr val="bg1">
                  <a:lumMod val="95000"/>
                </a:schemeClr>
              </a:solidFill>
            </a:endParaRPr>
          </a:p>
        </p:txBody>
      </p:sp>
      <p:grpSp>
        <p:nvGrpSpPr>
          <p:cNvPr id="6" name="Groupe 91"/>
          <p:cNvGrpSpPr/>
          <p:nvPr/>
        </p:nvGrpSpPr>
        <p:grpSpPr>
          <a:xfrm>
            <a:off x="6516216" y="1357298"/>
            <a:ext cx="2304256" cy="1323061"/>
            <a:chOff x="4950006" y="0"/>
            <a:chExt cx="2017116" cy="1323061"/>
          </a:xfrm>
        </p:grpSpPr>
        <p:sp>
          <p:nvSpPr>
            <p:cNvPr id="93" name="Rectangle 92"/>
            <p:cNvSpPr/>
            <p:nvPr/>
          </p:nvSpPr>
          <p:spPr>
            <a:xfrm>
              <a:off x="5124140" y="0"/>
              <a:ext cx="1751005" cy="132306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94" name="Rectangle 93"/>
            <p:cNvSpPr/>
            <p:nvPr/>
          </p:nvSpPr>
          <p:spPr>
            <a:xfrm>
              <a:off x="4950006" y="0"/>
              <a:ext cx="2017116" cy="132306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114300" lvl="1" indent="-114300" defTabSz="622300">
                <a:lnSpc>
                  <a:spcPct val="90000"/>
                </a:lnSpc>
                <a:spcBef>
                  <a:spcPct val="0"/>
                </a:spcBef>
                <a:spcAft>
                  <a:spcPct val="15000"/>
                </a:spcAft>
              </a:pPr>
              <a:r>
                <a:rPr lang="fr-FR" sz="1400" kern="1200" dirty="0" smtClean="0">
                  <a:solidFill>
                    <a:schemeClr val="bg1">
                      <a:lumMod val="95000"/>
                    </a:schemeClr>
                  </a:solidFill>
                  <a:latin typeface="Arial" pitchFamily="34" charset="0"/>
                  <a:cs typeface="Arial" pitchFamily="34" charset="0"/>
                </a:rPr>
                <a:t>  - Assurer une scolarité continue à ces élèves pendant leur absence.</a:t>
              </a:r>
            </a:p>
            <a:p>
              <a:pPr marL="114300" lvl="1" indent="-114300" defTabSz="622300">
                <a:lnSpc>
                  <a:spcPct val="90000"/>
                </a:lnSpc>
                <a:spcBef>
                  <a:spcPct val="0"/>
                </a:spcBef>
                <a:spcAft>
                  <a:spcPct val="15000"/>
                </a:spcAft>
              </a:pPr>
              <a:r>
                <a:rPr lang="fr-FR" sz="1400" kern="1200" dirty="0" smtClean="0">
                  <a:solidFill>
                    <a:schemeClr val="bg1">
                      <a:lumMod val="95000"/>
                    </a:schemeClr>
                  </a:solidFill>
                  <a:latin typeface="Arial" pitchFamily="34" charset="0"/>
                  <a:cs typeface="Arial" pitchFamily="34" charset="0"/>
                </a:rPr>
                <a:t>   - Le rattrapage dans les plus brefs délais .</a:t>
              </a:r>
              <a:endParaRPr lang="fr-FR" sz="1400" kern="1200" dirty="0">
                <a:solidFill>
                  <a:schemeClr val="bg1">
                    <a:lumMod val="95000"/>
                  </a:schemeClr>
                </a:solidFill>
                <a:latin typeface="Arial" pitchFamily="34" charset="0"/>
                <a:cs typeface="Arial" pitchFamily="34" charset="0"/>
              </a:endParaRPr>
            </a:p>
          </p:txBody>
        </p:sp>
      </p:grpSp>
      <p:grpSp>
        <p:nvGrpSpPr>
          <p:cNvPr id="7" name="Groupe 94"/>
          <p:cNvGrpSpPr/>
          <p:nvPr/>
        </p:nvGrpSpPr>
        <p:grpSpPr>
          <a:xfrm>
            <a:off x="6516216" y="3071810"/>
            <a:ext cx="2304256" cy="1365302"/>
            <a:chOff x="5098430" y="1656560"/>
            <a:chExt cx="2304256" cy="1365302"/>
          </a:xfrm>
        </p:grpSpPr>
        <p:sp>
          <p:nvSpPr>
            <p:cNvPr id="96" name="Rectangle 95"/>
            <p:cNvSpPr/>
            <p:nvPr/>
          </p:nvSpPr>
          <p:spPr>
            <a:xfrm>
              <a:off x="5225916" y="1656560"/>
              <a:ext cx="1705201" cy="132306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97" name="Rectangle 96"/>
            <p:cNvSpPr/>
            <p:nvPr/>
          </p:nvSpPr>
          <p:spPr>
            <a:xfrm>
              <a:off x="5098430" y="1698801"/>
              <a:ext cx="2304256" cy="132306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pPr>
              <a:r>
                <a:rPr lang="fr-FR" sz="1200" kern="1200" dirty="0" smtClean="0">
                  <a:solidFill>
                    <a:schemeClr val="bg1">
                      <a:lumMod val="95000"/>
                    </a:schemeClr>
                  </a:solidFill>
                  <a:latin typeface="Arial" pitchFamily="34" charset="0"/>
                  <a:cs typeface="Arial" pitchFamily="34" charset="0"/>
                </a:rPr>
                <a:t>  -</a:t>
              </a:r>
              <a:r>
                <a:rPr lang="fr-FR" sz="1200" dirty="0" smtClean="0">
                  <a:solidFill>
                    <a:schemeClr val="bg1">
                      <a:lumMod val="95000"/>
                    </a:schemeClr>
                  </a:solidFill>
                  <a:latin typeface="Arial" pitchFamily="34" charset="0"/>
                  <a:cs typeface="Arial" pitchFamily="34" charset="0"/>
                </a:rPr>
                <a:t> suivre les cours préalablement déposés par ses professeurs.</a:t>
              </a:r>
            </a:p>
            <a:p>
              <a:pPr marL="114300" lvl="1" indent="-114300" algn="l" defTabSz="622300">
                <a:lnSpc>
                  <a:spcPct val="90000"/>
                </a:lnSpc>
                <a:spcBef>
                  <a:spcPct val="0"/>
                </a:spcBef>
                <a:spcAft>
                  <a:spcPct val="15000"/>
                </a:spcAft>
                <a:buFontTx/>
                <a:buChar char="-"/>
              </a:pPr>
              <a:r>
                <a:rPr lang="fr-FR" sz="1200" kern="1200" dirty="0" smtClean="0">
                  <a:solidFill>
                    <a:schemeClr val="bg1">
                      <a:lumMod val="95000"/>
                    </a:schemeClr>
                  </a:solidFill>
                  <a:latin typeface="Arial" pitchFamily="34" charset="0"/>
                  <a:cs typeface="Arial" pitchFamily="34" charset="0"/>
                </a:rPr>
                <a:t>Etre accompagné dans son cursus de rattrapage et de soutien.</a:t>
              </a:r>
            </a:p>
            <a:p>
              <a:pPr marL="114300" lvl="1" indent="-114300" algn="l" defTabSz="622300">
                <a:lnSpc>
                  <a:spcPct val="90000"/>
                </a:lnSpc>
                <a:spcBef>
                  <a:spcPct val="0"/>
                </a:spcBef>
                <a:spcAft>
                  <a:spcPct val="15000"/>
                </a:spcAft>
                <a:buFontTx/>
                <a:buChar char="-"/>
              </a:pPr>
              <a:r>
                <a:rPr lang="fr-FR" sz="1200" dirty="0" smtClean="0">
                  <a:solidFill>
                    <a:schemeClr val="bg1">
                      <a:lumMod val="95000"/>
                    </a:schemeClr>
                  </a:solidFill>
                  <a:latin typeface="Arial" pitchFamily="34" charset="0"/>
                  <a:cs typeface="Arial" pitchFamily="34" charset="0"/>
                </a:rPr>
                <a:t>Etre à jour pour assurer leur passage.</a:t>
              </a:r>
              <a:endParaRPr lang="fr-FR" sz="1200" kern="1200" dirty="0" smtClean="0">
                <a:solidFill>
                  <a:schemeClr val="bg1">
                    <a:lumMod val="95000"/>
                  </a:schemeClr>
                </a:solidFill>
                <a:latin typeface="Arial" pitchFamily="34" charset="0"/>
                <a:cs typeface="Arial" pitchFamily="34" charset="0"/>
              </a:endParaRPr>
            </a:p>
            <a:p>
              <a:pPr marL="114300" lvl="1" indent="-114300" algn="l" defTabSz="622300">
                <a:lnSpc>
                  <a:spcPct val="90000"/>
                </a:lnSpc>
                <a:spcBef>
                  <a:spcPct val="0"/>
                </a:spcBef>
                <a:spcAft>
                  <a:spcPct val="15000"/>
                </a:spcAft>
              </a:pPr>
              <a:endParaRPr lang="fr-FR" sz="1200" kern="1200" dirty="0">
                <a:solidFill>
                  <a:schemeClr val="bg1">
                    <a:lumMod val="95000"/>
                  </a:schemeClr>
                </a:solidFill>
                <a:latin typeface="Arial" pitchFamily="34" charset="0"/>
                <a:cs typeface="Arial" pitchFamily="34" charset="0"/>
              </a:endParaRPr>
            </a:p>
          </p:txBody>
        </p:sp>
      </p:grpSp>
      <p:sp>
        <p:nvSpPr>
          <p:cNvPr id="100" name="Rectangle 99"/>
          <p:cNvSpPr/>
          <p:nvPr/>
        </p:nvSpPr>
        <p:spPr>
          <a:xfrm>
            <a:off x="6588224" y="4941168"/>
            <a:ext cx="2232248" cy="1368152"/>
          </a:xfrm>
          <a:prstGeom prst="rect">
            <a:avLst/>
          </a:prstGeom>
          <a:noFill/>
          <a:ln>
            <a:noFill/>
          </a:ln>
        </p:spPr>
        <p:style>
          <a:lnRef idx="0">
            <a:schemeClr val="accent1"/>
          </a:lnRef>
          <a:fillRef idx="3">
            <a:schemeClr val="accent1"/>
          </a:fillRef>
          <a:effectRef idx="3">
            <a:schemeClr val="accent1"/>
          </a:effectRef>
          <a:fontRef idx="minor">
            <a:schemeClr val="lt1"/>
          </a:fontRef>
        </p:style>
        <p:txBody>
          <a:bodyPr spcFirstLastPara="0" vert="horz" wrap="square" lIns="0" tIns="0" rIns="0" bIns="0" numCol="1" spcCol="1270" anchor="ctr" anchorCtr="0">
            <a:noAutofit/>
          </a:bodyPr>
          <a:lstStyle/>
          <a:p>
            <a:pPr marL="114300" lvl="1" indent="-114300" defTabSz="622300">
              <a:lnSpc>
                <a:spcPct val="90000"/>
              </a:lnSpc>
              <a:spcBef>
                <a:spcPct val="0"/>
              </a:spcBef>
              <a:spcAft>
                <a:spcPct val="15000"/>
              </a:spcAft>
            </a:pPr>
            <a:r>
              <a:rPr lang="fr-FR" sz="1200" dirty="0" smtClean="0">
                <a:solidFill>
                  <a:schemeClr val="bg1">
                    <a:lumMod val="95000"/>
                  </a:schemeClr>
                </a:solidFill>
                <a:latin typeface="Arial" pitchFamily="34" charset="0"/>
                <a:cs typeface="Arial" pitchFamily="34" charset="0"/>
              </a:rPr>
              <a:t>-  Présenter plusieurs modules d’enseignements aux élèves.</a:t>
            </a:r>
          </a:p>
          <a:p>
            <a:pPr marL="114300" lvl="1" indent="-114300" defTabSz="622300">
              <a:lnSpc>
                <a:spcPct val="90000"/>
              </a:lnSpc>
              <a:spcBef>
                <a:spcPct val="0"/>
              </a:spcBef>
              <a:spcAft>
                <a:spcPct val="15000"/>
              </a:spcAft>
            </a:pPr>
            <a:r>
              <a:rPr lang="fr-FR" sz="1200" dirty="0" smtClean="0">
                <a:solidFill>
                  <a:schemeClr val="bg1">
                    <a:lumMod val="95000"/>
                  </a:schemeClr>
                </a:solidFill>
                <a:latin typeface="Arial" pitchFamily="34" charset="0"/>
                <a:cs typeface="Arial" pitchFamily="34" charset="0"/>
              </a:rPr>
              <a:t> - Evaluation instantanée des élèves.</a:t>
            </a:r>
          </a:p>
          <a:p>
            <a:pPr marL="114300" lvl="1" indent="-114300" defTabSz="622300">
              <a:lnSpc>
                <a:spcPct val="90000"/>
              </a:lnSpc>
              <a:spcBef>
                <a:spcPct val="0"/>
              </a:spcBef>
              <a:spcAft>
                <a:spcPct val="15000"/>
              </a:spcAft>
            </a:pPr>
            <a:r>
              <a:rPr lang="fr-FR" sz="1200" dirty="0" smtClean="0">
                <a:latin typeface="Arial" pitchFamily="34" charset="0"/>
                <a:cs typeface="Arial" pitchFamily="34" charset="0"/>
              </a:rPr>
              <a:t>- Rester en contact avec ces élèves.</a:t>
            </a:r>
            <a:endParaRPr lang="fr-FR" sz="1200" dirty="0" smtClean="0">
              <a:solidFill>
                <a:schemeClr val="bg1">
                  <a:lumMod val="95000"/>
                </a:schemeClr>
              </a:solidFill>
              <a:latin typeface="Arial" pitchFamily="34" charset="0"/>
              <a:cs typeface="Arial" pitchFamily="34" charset="0"/>
            </a:endParaRPr>
          </a:p>
          <a:p>
            <a:pPr marL="114300" lvl="1" indent="-114300" defTabSz="622300">
              <a:lnSpc>
                <a:spcPct val="90000"/>
              </a:lnSpc>
              <a:spcBef>
                <a:spcPct val="0"/>
              </a:spcBef>
              <a:spcAft>
                <a:spcPct val="15000"/>
              </a:spcAft>
            </a:pPr>
            <a:endParaRPr lang="fr-FR" sz="1200" dirty="0" smtClean="0">
              <a:solidFill>
                <a:schemeClr val="bg1">
                  <a:lumMod val="95000"/>
                </a:schemeClr>
              </a:solidFill>
              <a:latin typeface="Arial" pitchFamily="34" charset="0"/>
              <a:cs typeface="Arial" pitchFamily="34" charset="0"/>
            </a:endParaRPr>
          </a:p>
          <a:p>
            <a:pPr marL="114300" lvl="1" indent="-114300" defTabSz="622300">
              <a:lnSpc>
                <a:spcPct val="90000"/>
              </a:lnSpc>
              <a:spcBef>
                <a:spcPct val="0"/>
              </a:spcBef>
              <a:spcAft>
                <a:spcPct val="15000"/>
              </a:spcAft>
            </a:pPr>
            <a:endParaRPr lang="fr-FR" sz="1200" kern="1200" dirty="0">
              <a:solidFill>
                <a:schemeClr val="bg1">
                  <a:lumMod val="95000"/>
                </a:schemeClr>
              </a:solidFill>
              <a:latin typeface="Arial" pitchFamily="34" charset="0"/>
              <a:cs typeface="Arial" pitchFamily="34" charset="0"/>
            </a:endParaRPr>
          </a:p>
        </p:txBody>
      </p:sp>
      <p:sp>
        <p:nvSpPr>
          <p:cNvPr id="102" name="ZoneTexte 101"/>
          <p:cNvSpPr txBox="1"/>
          <p:nvPr/>
        </p:nvSpPr>
        <p:spPr>
          <a:xfrm>
            <a:off x="357158" y="3429000"/>
            <a:ext cx="2214578" cy="1077218"/>
          </a:xfrm>
          <a:prstGeom prst="rect">
            <a:avLst/>
          </a:prstGeom>
          <a:noFill/>
        </p:spPr>
        <p:txBody>
          <a:bodyPr wrap="square" rtlCol="0">
            <a:spAutoFit/>
          </a:bodyPr>
          <a:lstStyle/>
          <a:p>
            <a:pPr algn="ctr"/>
            <a:r>
              <a:rPr lang="fr-FR" sz="1600" b="1" dirty="0" smtClean="0">
                <a:solidFill>
                  <a:srgbClr val="C00000"/>
                </a:solidFill>
              </a:rPr>
              <a:t>LE  BUT</a:t>
            </a:r>
          </a:p>
          <a:p>
            <a:pPr algn="ctr"/>
            <a:r>
              <a:rPr lang="fr-FR" sz="1600" dirty="0" smtClean="0">
                <a:solidFill>
                  <a:schemeClr val="tx1">
                    <a:lumMod val="95000"/>
                    <a:lumOff val="5000"/>
                  </a:schemeClr>
                </a:solidFill>
              </a:rPr>
              <a:t>le rattrapage et le soutien scolaire des élèves-athlètes </a:t>
            </a:r>
            <a:endParaRPr lang="fr-FR" sz="1600" dirty="0">
              <a:solidFill>
                <a:schemeClr val="tx1">
                  <a:lumMod val="95000"/>
                  <a:lumOff val="5000"/>
                </a:schemeClr>
              </a:solidFill>
            </a:endParaRPr>
          </a:p>
        </p:txBody>
      </p:sp>
      <p:sp>
        <p:nvSpPr>
          <p:cNvPr id="103" name="Rectangle 102"/>
          <p:cNvSpPr/>
          <p:nvPr/>
        </p:nvSpPr>
        <p:spPr>
          <a:xfrm>
            <a:off x="785786" y="2782669"/>
            <a:ext cx="1518364" cy="646331"/>
          </a:xfrm>
          <a:prstGeom prst="rect">
            <a:avLst/>
          </a:prstGeom>
          <a:noFill/>
        </p:spPr>
        <p:txBody>
          <a:bodyPr wrap="none" lIns="91440" tIns="45720" rIns="91440" bIns="45720">
            <a:spAutoFit/>
          </a:bodyPr>
          <a:lstStyle/>
          <a:p>
            <a:pPr algn="ctr"/>
            <a:r>
              <a:rPr lang="fr-FR" sz="36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ial" pitchFamily="34" charset="0"/>
                <a:cs typeface="Arial" pitchFamily="34" charset="0"/>
              </a:rPr>
              <a:t>FOAD</a:t>
            </a:r>
            <a:endParaRPr lang="fr-FR" sz="36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ial" pitchFamily="34" charset="0"/>
              <a:cs typeface="Arial" pitchFamily="34" charset="0"/>
            </a:endParaRPr>
          </a:p>
        </p:txBody>
      </p:sp>
      <p:sp>
        <p:nvSpPr>
          <p:cNvPr id="104" name="Arc 103"/>
          <p:cNvSpPr/>
          <p:nvPr/>
        </p:nvSpPr>
        <p:spPr>
          <a:xfrm rot="16406528">
            <a:off x="1887751" y="1188841"/>
            <a:ext cx="2286016" cy="2786082"/>
          </a:xfrm>
          <a:prstGeom prst="arc">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05" name="Arc 104"/>
          <p:cNvSpPr/>
          <p:nvPr/>
        </p:nvSpPr>
        <p:spPr>
          <a:xfrm rot="16200000" flipH="1">
            <a:off x="1893075" y="3393281"/>
            <a:ext cx="2286016" cy="2786082"/>
          </a:xfrm>
          <a:prstGeom prst="arc">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09" name="Connecteur droit avec flèche 108"/>
          <p:cNvCxnSpPr/>
          <p:nvPr/>
        </p:nvCxnSpPr>
        <p:spPr>
          <a:xfrm>
            <a:off x="2786050" y="3714752"/>
            <a:ext cx="500066" cy="1588"/>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0" name="Connecteur droit avec flèche 109"/>
          <p:cNvCxnSpPr/>
          <p:nvPr/>
        </p:nvCxnSpPr>
        <p:spPr>
          <a:xfrm>
            <a:off x="5643570" y="1714488"/>
            <a:ext cx="285752" cy="907"/>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3" name="Connecteur droit avec flèche 112"/>
          <p:cNvCxnSpPr/>
          <p:nvPr/>
        </p:nvCxnSpPr>
        <p:spPr>
          <a:xfrm>
            <a:off x="5643570" y="3642407"/>
            <a:ext cx="285752" cy="907"/>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4" name="Connecteur droit avec flèche 113"/>
          <p:cNvCxnSpPr/>
          <p:nvPr/>
        </p:nvCxnSpPr>
        <p:spPr>
          <a:xfrm>
            <a:off x="5643570" y="5428357"/>
            <a:ext cx="285752" cy="907"/>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9" name="Titre 1"/>
          <p:cNvSpPr>
            <a:spLocks noGrp="1"/>
          </p:cNvSpPr>
          <p:nvPr>
            <p:ph type="title"/>
          </p:nvPr>
        </p:nvSpPr>
        <p:spPr>
          <a:xfrm>
            <a:off x="1331640" y="0"/>
            <a:ext cx="3744416" cy="980728"/>
          </a:xfrm>
        </p:spPr>
        <p:txBody>
          <a:bodyPr>
            <a:normAutofit/>
          </a:bodyPr>
          <a:lstStyle/>
          <a:p>
            <a:pPr marL="571500" indent="-571500">
              <a:buFont typeface="+mj-lt"/>
              <a:buAutoNum type="romanUcPeriod" startAt="2"/>
            </a:pPr>
            <a:r>
              <a:rPr lang="fr-FR" sz="3200" dirty="0" smtClean="0"/>
              <a:t>Pour qui ?</a:t>
            </a:r>
            <a:endParaRPr lang="fr-FR" sz="3200" dirty="0"/>
          </a:p>
        </p:txBody>
      </p:sp>
      <p:pic>
        <p:nvPicPr>
          <p:cNvPr id="50" name="Picture 2" descr="J:\LSN copie.png"/>
          <p:cNvPicPr>
            <a:picLocks noChangeAspect="1" noChangeArrowheads="1"/>
          </p:cNvPicPr>
          <p:nvPr/>
        </p:nvPicPr>
        <p:blipFill>
          <a:blip r:embed="rId3" cstate="print"/>
          <a:srcRect/>
          <a:stretch>
            <a:fillRect/>
          </a:stretch>
        </p:blipFill>
        <p:spPr bwMode="auto">
          <a:xfrm>
            <a:off x="-36512" y="0"/>
            <a:ext cx="1133287" cy="89853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Espace réservé du numéro de diapositive 5"/>
          <p:cNvSpPr>
            <a:spLocks noGrp="1"/>
          </p:cNvSpPr>
          <p:nvPr>
            <p:ph type="sldNum" sz="quarter" idx="12"/>
          </p:nvPr>
        </p:nvSpPr>
        <p:spPr/>
        <p:txBody>
          <a:bodyPr/>
          <a:lstStyle/>
          <a:p>
            <a:fld id="{6BF3B918-9CDD-44C6-8B43-3A12E32AC6DE}" type="slidenum">
              <a:rPr lang="fr-FR"/>
              <a:pPr/>
              <a:t>6</a:t>
            </a:fld>
            <a:endParaRPr lang="fr-FR"/>
          </a:p>
        </p:txBody>
      </p:sp>
      <p:sp>
        <p:nvSpPr>
          <p:cNvPr id="260101" name="Oval 5"/>
          <p:cNvSpPr>
            <a:spLocks noChangeArrowheads="1"/>
          </p:cNvSpPr>
          <p:nvPr/>
        </p:nvSpPr>
        <p:spPr bwMode="auto">
          <a:xfrm>
            <a:off x="1403648" y="1268760"/>
            <a:ext cx="7344816" cy="762000"/>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r>
              <a:rPr lang="fr-FR" sz="2800" b="1" dirty="0">
                <a:solidFill>
                  <a:schemeClr val="bg1"/>
                </a:solidFill>
                <a:hlinkClick r:id="rId2" action="ppaction://hlinkpres?slideindex=1&amp;slidetitle="/>
              </a:rPr>
              <a:t>Plateforme de formation </a:t>
            </a:r>
            <a:r>
              <a:rPr lang="fr-FR" sz="2800" b="1" dirty="0" smtClean="0">
                <a:solidFill>
                  <a:schemeClr val="bg1"/>
                </a:solidFill>
                <a:hlinkClick r:id="rId2" action="ppaction://hlinkpres?slideindex=1&amp;slidetitle="/>
              </a:rPr>
              <a:t>FOAD</a:t>
            </a:r>
            <a:endParaRPr lang="fr-FR" sz="2800" b="1" dirty="0">
              <a:solidFill>
                <a:schemeClr val="bg1"/>
              </a:solidFill>
            </a:endParaRPr>
          </a:p>
        </p:txBody>
      </p:sp>
      <p:sp>
        <p:nvSpPr>
          <p:cNvPr id="260102" name="Oval 6"/>
          <p:cNvSpPr>
            <a:spLocks noChangeArrowheads="1"/>
          </p:cNvSpPr>
          <p:nvPr/>
        </p:nvSpPr>
        <p:spPr bwMode="auto">
          <a:xfrm>
            <a:off x="1403648" y="5733256"/>
            <a:ext cx="7422894" cy="766192"/>
          </a:xfrm>
          <a:prstGeom prst="ellips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lgn="ctr"/>
            <a:r>
              <a:rPr lang="fr-FR" sz="4000" b="1" dirty="0" smtClean="0">
                <a:solidFill>
                  <a:schemeClr val="bg1"/>
                </a:solidFill>
              </a:rPr>
              <a:t>Elèves</a:t>
            </a:r>
            <a:endParaRPr lang="fr-FR" sz="4000" b="1" dirty="0">
              <a:solidFill>
                <a:schemeClr val="bg1"/>
              </a:solidFill>
            </a:endParaRPr>
          </a:p>
        </p:txBody>
      </p:sp>
      <p:sp>
        <p:nvSpPr>
          <p:cNvPr id="260103" name="Rectangle 7"/>
          <p:cNvSpPr>
            <a:spLocks noChangeArrowheads="1"/>
          </p:cNvSpPr>
          <p:nvPr/>
        </p:nvSpPr>
        <p:spPr bwMode="auto">
          <a:xfrm>
            <a:off x="1043608" y="4509120"/>
            <a:ext cx="1872208" cy="91514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fr-FR" b="1" dirty="0">
                <a:solidFill>
                  <a:srgbClr val="002060"/>
                </a:solidFill>
              </a:rPr>
              <a:t>Regroupement</a:t>
            </a:r>
          </a:p>
          <a:p>
            <a:r>
              <a:rPr lang="fr-FR" b="1" dirty="0">
                <a:solidFill>
                  <a:srgbClr val="002060"/>
                </a:solidFill>
              </a:rPr>
              <a:t> initial </a:t>
            </a:r>
            <a:r>
              <a:rPr lang="fr-FR" b="1" dirty="0" smtClean="0">
                <a:solidFill>
                  <a:srgbClr val="002060"/>
                </a:solidFill>
              </a:rPr>
              <a:t>: le lycée</a:t>
            </a:r>
            <a:endParaRPr lang="fr-FR" b="1" dirty="0">
              <a:solidFill>
                <a:srgbClr val="002060"/>
              </a:solidFill>
            </a:endParaRPr>
          </a:p>
        </p:txBody>
      </p:sp>
      <p:sp>
        <p:nvSpPr>
          <p:cNvPr id="260105" name="Rectangle 9"/>
          <p:cNvSpPr>
            <a:spLocks noChangeArrowheads="1"/>
          </p:cNvSpPr>
          <p:nvPr/>
        </p:nvSpPr>
        <p:spPr bwMode="auto">
          <a:xfrm>
            <a:off x="7092280" y="4556720"/>
            <a:ext cx="1800200" cy="82188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algn="ctr"/>
            <a:r>
              <a:rPr lang="fr-FR" b="1" dirty="0">
                <a:solidFill>
                  <a:srgbClr val="002060"/>
                </a:solidFill>
              </a:rPr>
              <a:t>Regroupement</a:t>
            </a:r>
          </a:p>
          <a:p>
            <a:pPr algn="ctr"/>
            <a:r>
              <a:rPr lang="fr-FR" b="1" dirty="0" smtClean="0">
                <a:solidFill>
                  <a:srgbClr val="002060"/>
                </a:solidFill>
              </a:rPr>
              <a:t>au </a:t>
            </a:r>
            <a:r>
              <a:rPr lang="fr-FR" b="1" dirty="0">
                <a:solidFill>
                  <a:srgbClr val="002060"/>
                </a:solidFill>
              </a:rPr>
              <a:t>centre </a:t>
            </a:r>
            <a:r>
              <a:rPr lang="fr-FR" b="1" dirty="0" smtClean="0">
                <a:solidFill>
                  <a:srgbClr val="002060"/>
                </a:solidFill>
              </a:rPr>
              <a:t>sportif</a:t>
            </a:r>
            <a:endParaRPr lang="fr-FR" b="1" dirty="0">
              <a:solidFill>
                <a:srgbClr val="002060"/>
              </a:solidFill>
            </a:endParaRPr>
          </a:p>
          <a:p>
            <a:endParaRPr lang="fr-FR" sz="1400" dirty="0"/>
          </a:p>
        </p:txBody>
      </p:sp>
      <p:sp>
        <p:nvSpPr>
          <p:cNvPr id="260106" name="Line 10"/>
          <p:cNvSpPr>
            <a:spLocks noChangeShapeType="1"/>
          </p:cNvSpPr>
          <p:nvPr/>
        </p:nvSpPr>
        <p:spPr bwMode="auto">
          <a:xfrm flipH="1" flipV="1">
            <a:off x="2123728" y="5420816"/>
            <a:ext cx="381000" cy="457200"/>
          </a:xfrm>
          <a:prstGeom prst="line">
            <a:avLst/>
          </a:prstGeom>
          <a:noFill/>
          <a:ln w="9525">
            <a:solidFill>
              <a:schemeClr val="tx1"/>
            </a:solidFill>
            <a:round/>
            <a:headEnd/>
            <a:tailEnd type="triangle" w="med" len="med"/>
          </a:ln>
          <a:effectLst/>
        </p:spPr>
        <p:txBody>
          <a:bodyPr wrap="none" anchor="ctr"/>
          <a:lstStyle/>
          <a:p>
            <a:endParaRPr lang="fr-FR"/>
          </a:p>
        </p:txBody>
      </p:sp>
      <p:sp>
        <p:nvSpPr>
          <p:cNvPr id="260107" name="Line 11"/>
          <p:cNvSpPr>
            <a:spLocks noChangeShapeType="1"/>
          </p:cNvSpPr>
          <p:nvPr/>
        </p:nvSpPr>
        <p:spPr bwMode="auto">
          <a:xfrm flipV="1">
            <a:off x="7314374" y="5373216"/>
            <a:ext cx="216024" cy="432048"/>
          </a:xfrm>
          <a:prstGeom prst="line">
            <a:avLst/>
          </a:prstGeom>
          <a:noFill/>
          <a:ln w="9525">
            <a:solidFill>
              <a:schemeClr val="tx1"/>
            </a:solidFill>
            <a:round/>
            <a:headEnd/>
            <a:tailEnd type="triangle" w="med" len="med"/>
          </a:ln>
          <a:effectLst/>
        </p:spPr>
        <p:txBody>
          <a:bodyPr wrap="none" anchor="ctr"/>
          <a:lstStyle/>
          <a:p>
            <a:endParaRPr lang="fr-FR"/>
          </a:p>
        </p:txBody>
      </p:sp>
      <p:sp>
        <p:nvSpPr>
          <p:cNvPr id="260110" name="Line 14"/>
          <p:cNvSpPr>
            <a:spLocks noChangeShapeType="1"/>
          </p:cNvSpPr>
          <p:nvPr/>
        </p:nvSpPr>
        <p:spPr bwMode="auto">
          <a:xfrm flipH="1" flipV="1">
            <a:off x="6660231" y="2540493"/>
            <a:ext cx="1302214" cy="1968627"/>
          </a:xfrm>
          <a:prstGeom prst="line">
            <a:avLst/>
          </a:prstGeom>
          <a:noFill/>
          <a:ln w="9525">
            <a:solidFill>
              <a:schemeClr val="tx1"/>
            </a:solidFill>
            <a:round/>
            <a:headEnd type="triangle" w="med" len="med"/>
            <a:tailEnd type="triangle" w="med" len="med"/>
          </a:ln>
          <a:effectLst/>
        </p:spPr>
        <p:txBody>
          <a:bodyPr wrap="none" anchor="ctr"/>
          <a:lstStyle/>
          <a:p>
            <a:endParaRPr lang="fr-FR"/>
          </a:p>
        </p:txBody>
      </p:sp>
      <p:sp>
        <p:nvSpPr>
          <p:cNvPr id="260115" name="Text Box 19"/>
          <p:cNvSpPr txBox="1">
            <a:spLocks noChangeArrowheads="1"/>
          </p:cNvSpPr>
          <p:nvPr/>
        </p:nvSpPr>
        <p:spPr bwMode="auto">
          <a:xfrm>
            <a:off x="3641965" y="3212976"/>
            <a:ext cx="2470245" cy="40011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ctr">
              <a:spcBef>
                <a:spcPct val="50000"/>
              </a:spcBef>
            </a:pPr>
            <a:r>
              <a:rPr lang="fr-FR" sz="2000" b="1" dirty="0"/>
              <a:t>Accompagnement</a:t>
            </a:r>
          </a:p>
        </p:txBody>
      </p:sp>
      <p:sp>
        <p:nvSpPr>
          <p:cNvPr id="260113" name="Text Box 17"/>
          <p:cNvSpPr txBox="1">
            <a:spLocks noChangeArrowheads="1"/>
          </p:cNvSpPr>
          <p:nvPr/>
        </p:nvSpPr>
        <p:spPr bwMode="auto">
          <a:xfrm>
            <a:off x="2806759" y="2240210"/>
            <a:ext cx="3853473" cy="40011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spcBef>
                <a:spcPct val="50000"/>
              </a:spcBef>
            </a:pPr>
            <a:r>
              <a:rPr lang="fr-FR" sz="2000" b="1" dirty="0"/>
              <a:t>Contenus et travaux </a:t>
            </a:r>
            <a:r>
              <a:rPr lang="fr-FR" sz="2000" b="1" dirty="0" smtClean="0"/>
              <a:t>à distance</a:t>
            </a:r>
            <a:endParaRPr lang="fr-FR" sz="2000" b="1" dirty="0"/>
          </a:p>
        </p:txBody>
      </p:sp>
      <p:sp>
        <p:nvSpPr>
          <p:cNvPr id="22" name="Line 13"/>
          <p:cNvSpPr>
            <a:spLocks noChangeShapeType="1"/>
          </p:cNvSpPr>
          <p:nvPr/>
        </p:nvSpPr>
        <p:spPr bwMode="auto">
          <a:xfrm>
            <a:off x="6090237" y="3573016"/>
            <a:ext cx="1008111" cy="1224136"/>
          </a:xfrm>
          <a:prstGeom prst="line">
            <a:avLst/>
          </a:prstGeom>
          <a:noFill/>
          <a:ln w="9525">
            <a:solidFill>
              <a:schemeClr val="tx1"/>
            </a:solidFill>
            <a:round/>
            <a:headEnd type="triangle" w="med" len="med"/>
            <a:tailEnd type="triangle" w="med" len="med"/>
          </a:ln>
          <a:effectLst/>
        </p:spPr>
        <p:txBody>
          <a:bodyPr wrap="none" anchor="ctr"/>
          <a:lstStyle/>
          <a:p>
            <a:endParaRPr lang="fr-FR"/>
          </a:p>
        </p:txBody>
      </p:sp>
      <p:sp>
        <p:nvSpPr>
          <p:cNvPr id="25" name="Line 13"/>
          <p:cNvSpPr>
            <a:spLocks noChangeShapeType="1"/>
          </p:cNvSpPr>
          <p:nvPr/>
        </p:nvSpPr>
        <p:spPr bwMode="auto">
          <a:xfrm flipV="1">
            <a:off x="2915816" y="3645024"/>
            <a:ext cx="726149" cy="1055712"/>
          </a:xfrm>
          <a:prstGeom prst="line">
            <a:avLst/>
          </a:prstGeom>
          <a:noFill/>
          <a:ln w="9525">
            <a:solidFill>
              <a:schemeClr val="tx1"/>
            </a:solidFill>
            <a:round/>
            <a:headEnd type="triangle" w="med" len="med"/>
            <a:tailEnd type="triangle" w="med" len="med"/>
          </a:ln>
          <a:effectLst/>
        </p:spPr>
        <p:txBody>
          <a:bodyPr wrap="none" anchor="ctr"/>
          <a:lstStyle/>
          <a:p>
            <a:endParaRPr lang="fr-FR"/>
          </a:p>
        </p:txBody>
      </p:sp>
      <p:sp>
        <p:nvSpPr>
          <p:cNvPr id="27" name="Line 13"/>
          <p:cNvSpPr>
            <a:spLocks noChangeShapeType="1"/>
          </p:cNvSpPr>
          <p:nvPr/>
        </p:nvSpPr>
        <p:spPr bwMode="auto">
          <a:xfrm flipV="1">
            <a:off x="1547664" y="2542733"/>
            <a:ext cx="1219857" cy="1941978"/>
          </a:xfrm>
          <a:prstGeom prst="line">
            <a:avLst/>
          </a:prstGeom>
          <a:noFill/>
          <a:ln w="9525">
            <a:solidFill>
              <a:schemeClr val="tx1"/>
            </a:solidFill>
            <a:round/>
            <a:headEnd type="triangle" w="med" len="med"/>
            <a:tailEnd type="triangle" w="med" len="med"/>
          </a:ln>
          <a:effectLst/>
        </p:spPr>
        <p:txBody>
          <a:bodyPr wrap="none" anchor="ctr"/>
          <a:lstStyle/>
          <a:p>
            <a:endParaRPr lang="fr-FR"/>
          </a:p>
        </p:txBody>
      </p:sp>
      <p:sp>
        <p:nvSpPr>
          <p:cNvPr id="30" name="Text Box 17"/>
          <p:cNvSpPr txBox="1">
            <a:spLocks noChangeArrowheads="1"/>
          </p:cNvSpPr>
          <p:nvPr/>
        </p:nvSpPr>
        <p:spPr bwMode="auto">
          <a:xfrm>
            <a:off x="6538850" y="3548608"/>
            <a:ext cx="2057400" cy="338554"/>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spcBef>
                <a:spcPct val="50000"/>
              </a:spcBef>
            </a:pPr>
            <a:r>
              <a:rPr lang="fr-FR" sz="1600" b="1" dirty="0" smtClean="0"/>
              <a:t>Autoformation</a:t>
            </a:r>
            <a:endParaRPr lang="fr-FR" sz="1600" b="1" dirty="0"/>
          </a:p>
        </p:txBody>
      </p:sp>
      <p:sp>
        <p:nvSpPr>
          <p:cNvPr id="24" name="Text Box 17"/>
          <p:cNvSpPr txBox="1">
            <a:spLocks noChangeArrowheads="1"/>
          </p:cNvSpPr>
          <p:nvPr/>
        </p:nvSpPr>
        <p:spPr bwMode="auto">
          <a:xfrm>
            <a:off x="1447946" y="3548608"/>
            <a:ext cx="1656184" cy="338554"/>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ctr">
              <a:spcBef>
                <a:spcPct val="50000"/>
              </a:spcBef>
            </a:pPr>
            <a:r>
              <a:rPr lang="fr-FR" sz="1600" b="1" dirty="0" smtClean="0"/>
              <a:t>Autoformation</a:t>
            </a:r>
            <a:endParaRPr lang="fr-FR" sz="1600" b="1" dirty="0"/>
          </a:p>
        </p:txBody>
      </p:sp>
      <p:pic>
        <p:nvPicPr>
          <p:cNvPr id="18" name="Picture 2" descr="J:\LSN copie.png"/>
          <p:cNvPicPr>
            <a:picLocks noChangeAspect="1" noChangeArrowheads="1"/>
          </p:cNvPicPr>
          <p:nvPr/>
        </p:nvPicPr>
        <p:blipFill>
          <a:blip r:embed="rId3" cstate="print"/>
          <a:srcRect/>
          <a:stretch>
            <a:fillRect/>
          </a:stretch>
        </p:blipFill>
        <p:spPr bwMode="auto">
          <a:xfrm>
            <a:off x="-36512" y="0"/>
            <a:ext cx="1133287" cy="898535"/>
          </a:xfrm>
          <a:prstGeom prst="rect">
            <a:avLst/>
          </a:prstGeom>
          <a:noFill/>
        </p:spPr>
      </p:pic>
      <p:sp>
        <p:nvSpPr>
          <p:cNvPr id="19" name="Titre 1"/>
          <p:cNvSpPr>
            <a:spLocks noGrp="1"/>
          </p:cNvSpPr>
          <p:nvPr>
            <p:ph type="title"/>
          </p:nvPr>
        </p:nvSpPr>
        <p:spPr>
          <a:xfrm>
            <a:off x="1331640" y="0"/>
            <a:ext cx="3960440" cy="1052736"/>
          </a:xfrm>
        </p:spPr>
        <p:txBody>
          <a:bodyPr>
            <a:normAutofit/>
          </a:bodyPr>
          <a:lstStyle/>
          <a:p>
            <a:pPr marL="571500" indent="-571500">
              <a:buFont typeface="+mj-lt"/>
              <a:buAutoNum type="romanUcPeriod" startAt="3"/>
            </a:pPr>
            <a:r>
              <a:rPr lang="fr-FR" sz="3200" dirty="0" smtClean="0"/>
              <a:t>Comment ?</a:t>
            </a:r>
            <a:endParaRPr lang="fr-FR" sz="3200" dirty="0"/>
          </a:p>
        </p:txBody>
      </p:sp>
      <p:grpSp>
        <p:nvGrpSpPr>
          <p:cNvPr id="34" name="Groupe 48"/>
          <p:cNvGrpSpPr/>
          <p:nvPr/>
        </p:nvGrpSpPr>
        <p:grpSpPr>
          <a:xfrm>
            <a:off x="3779912" y="5805264"/>
            <a:ext cx="415001" cy="710153"/>
            <a:chOff x="4429124" y="4714884"/>
            <a:chExt cx="680968" cy="1270299"/>
          </a:xfrm>
        </p:grpSpPr>
        <p:cxnSp>
          <p:nvCxnSpPr>
            <p:cNvPr id="35" name="Connecteur droit 34"/>
            <p:cNvCxnSpPr/>
            <p:nvPr/>
          </p:nvCxnSpPr>
          <p:spPr>
            <a:xfrm rot="5400000">
              <a:off x="4500563" y="4907682"/>
              <a:ext cx="182039" cy="60679"/>
            </a:xfrm>
            <a:prstGeom prst="line">
              <a:avLst/>
            </a:prstGeom>
          </p:spPr>
          <p:style>
            <a:lnRef idx="1">
              <a:schemeClr val="accent1"/>
            </a:lnRef>
            <a:fillRef idx="0">
              <a:schemeClr val="accent1"/>
            </a:fillRef>
            <a:effectRef idx="0">
              <a:schemeClr val="accent1"/>
            </a:effectRef>
            <a:fontRef idx="minor">
              <a:schemeClr val="tx1"/>
            </a:fontRef>
          </p:style>
        </p:cxnSp>
        <p:grpSp>
          <p:nvGrpSpPr>
            <p:cNvPr id="36" name="Groupe 30"/>
            <p:cNvGrpSpPr/>
            <p:nvPr/>
          </p:nvGrpSpPr>
          <p:grpSpPr>
            <a:xfrm>
              <a:off x="4429124" y="4929196"/>
              <a:ext cx="680968" cy="1055987"/>
              <a:chOff x="1119877" y="3357562"/>
              <a:chExt cx="928559" cy="1439930"/>
            </a:xfrm>
          </p:grpSpPr>
          <p:sp>
            <p:nvSpPr>
              <p:cNvPr id="39" name="Corde 38"/>
              <p:cNvSpPr/>
              <p:nvPr/>
            </p:nvSpPr>
            <p:spPr>
              <a:xfrm rot="5400000">
                <a:off x="1083483" y="3732209"/>
                <a:ext cx="1024445" cy="905460"/>
              </a:xfrm>
              <a:prstGeom prst="chord">
                <a:avLst>
                  <a:gd name="adj1" fmla="val 4514992"/>
                  <a:gd name="adj2" fmla="val 1690249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40" name="Ellipse 39"/>
              <p:cNvSpPr/>
              <p:nvPr/>
            </p:nvSpPr>
            <p:spPr>
              <a:xfrm>
                <a:off x="1369341" y="3357562"/>
                <a:ext cx="452730" cy="37252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41" name="ZoneTexte 40"/>
              <p:cNvSpPr txBox="1"/>
              <p:nvPr/>
            </p:nvSpPr>
            <p:spPr>
              <a:xfrm>
                <a:off x="1119877" y="4286258"/>
                <a:ext cx="306849" cy="511234"/>
              </a:xfrm>
              <a:prstGeom prst="rect">
                <a:avLst/>
              </a:prstGeom>
              <a:noFill/>
            </p:spPr>
            <p:txBody>
              <a:bodyPr wrap="none" rtlCol="0">
                <a:spAutoFit/>
              </a:bodyPr>
              <a:lstStyle/>
              <a:p>
                <a:endParaRPr lang="fr-FR" sz="1400" dirty="0">
                  <a:solidFill>
                    <a:schemeClr val="bg1">
                      <a:lumMod val="95000"/>
                    </a:schemeClr>
                  </a:solidFill>
                  <a:latin typeface="Arial" pitchFamily="34" charset="0"/>
                  <a:cs typeface="Arial" pitchFamily="34" charset="0"/>
                </a:endParaRPr>
              </a:p>
            </p:txBody>
          </p:sp>
        </p:grpSp>
        <p:sp>
          <p:nvSpPr>
            <p:cNvPr id="37" name="Rectangle 36"/>
            <p:cNvSpPr/>
            <p:nvPr/>
          </p:nvSpPr>
          <p:spPr>
            <a:xfrm>
              <a:off x="4675712" y="4775564"/>
              <a:ext cx="214314"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38" name="Rectangle 37"/>
            <p:cNvSpPr/>
            <p:nvPr/>
          </p:nvSpPr>
          <p:spPr>
            <a:xfrm>
              <a:off x="4615032" y="4714884"/>
              <a:ext cx="357190"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grpSp>
      <p:grpSp>
        <p:nvGrpSpPr>
          <p:cNvPr id="42" name="Groupe 48"/>
          <p:cNvGrpSpPr/>
          <p:nvPr/>
        </p:nvGrpSpPr>
        <p:grpSpPr>
          <a:xfrm>
            <a:off x="3131840" y="5805264"/>
            <a:ext cx="415001" cy="710153"/>
            <a:chOff x="4429124" y="4714884"/>
            <a:chExt cx="680968" cy="1270299"/>
          </a:xfrm>
        </p:grpSpPr>
        <p:cxnSp>
          <p:nvCxnSpPr>
            <p:cNvPr id="43" name="Connecteur droit 42"/>
            <p:cNvCxnSpPr/>
            <p:nvPr/>
          </p:nvCxnSpPr>
          <p:spPr>
            <a:xfrm rot="5400000">
              <a:off x="4500563" y="4907682"/>
              <a:ext cx="182039" cy="60679"/>
            </a:xfrm>
            <a:prstGeom prst="line">
              <a:avLst/>
            </a:prstGeom>
          </p:spPr>
          <p:style>
            <a:lnRef idx="1">
              <a:schemeClr val="accent1"/>
            </a:lnRef>
            <a:fillRef idx="0">
              <a:schemeClr val="accent1"/>
            </a:fillRef>
            <a:effectRef idx="0">
              <a:schemeClr val="accent1"/>
            </a:effectRef>
            <a:fontRef idx="minor">
              <a:schemeClr val="tx1"/>
            </a:fontRef>
          </p:style>
        </p:cxnSp>
        <p:grpSp>
          <p:nvGrpSpPr>
            <p:cNvPr id="44" name="Groupe 30"/>
            <p:cNvGrpSpPr/>
            <p:nvPr/>
          </p:nvGrpSpPr>
          <p:grpSpPr>
            <a:xfrm>
              <a:off x="4429124" y="4929196"/>
              <a:ext cx="680968" cy="1055987"/>
              <a:chOff x="1119877" y="3357562"/>
              <a:chExt cx="928559" cy="1439930"/>
            </a:xfrm>
          </p:grpSpPr>
          <p:sp>
            <p:nvSpPr>
              <p:cNvPr id="47" name="Corde 46"/>
              <p:cNvSpPr/>
              <p:nvPr/>
            </p:nvSpPr>
            <p:spPr>
              <a:xfrm rot="5400000">
                <a:off x="1083483" y="3732209"/>
                <a:ext cx="1024445" cy="905460"/>
              </a:xfrm>
              <a:prstGeom prst="chord">
                <a:avLst>
                  <a:gd name="adj1" fmla="val 4514992"/>
                  <a:gd name="adj2" fmla="val 1690249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48" name="Ellipse 47"/>
              <p:cNvSpPr/>
              <p:nvPr/>
            </p:nvSpPr>
            <p:spPr>
              <a:xfrm>
                <a:off x="1369341" y="3357562"/>
                <a:ext cx="452730" cy="37252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49" name="ZoneTexte 48"/>
              <p:cNvSpPr txBox="1"/>
              <p:nvPr/>
            </p:nvSpPr>
            <p:spPr>
              <a:xfrm>
                <a:off x="1119877" y="4286258"/>
                <a:ext cx="306849" cy="511234"/>
              </a:xfrm>
              <a:prstGeom prst="rect">
                <a:avLst/>
              </a:prstGeom>
              <a:noFill/>
            </p:spPr>
            <p:txBody>
              <a:bodyPr wrap="none" rtlCol="0">
                <a:spAutoFit/>
              </a:bodyPr>
              <a:lstStyle/>
              <a:p>
                <a:endParaRPr lang="fr-FR" sz="1400" dirty="0">
                  <a:solidFill>
                    <a:schemeClr val="bg1">
                      <a:lumMod val="95000"/>
                    </a:schemeClr>
                  </a:solidFill>
                  <a:latin typeface="Arial" pitchFamily="34" charset="0"/>
                  <a:cs typeface="Arial" pitchFamily="34" charset="0"/>
                </a:endParaRPr>
              </a:p>
            </p:txBody>
          </p:sp>
        </p:grpSp>
        <p:sp>
          <p:nvSpPr>
            <p:cNvPr id="45" name="Rectangle 44"/>
            <p:cNvSpPr/>
            <p:nvPr/>
          </p:nvSpPr>
          <p:spPr>
            <a:xfrm>
              <a:off x="4675712" y="4775564"/>
              <a:ext cx="214314"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46" name="Rectangle 45"/>
            <p:cNvSpPr/>
            <p:nvPr/>
          </p:nvSpPr>
          <p:spPr>
            <a:xfrm>
              <a:off x="4615032" y="4714884"/>
              <a:ext cx="357190"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grpSp>
      <p:grpSp>
        <p:nvGrpSpPr>
          <p:cNvPr id="50" name="Groupe 48"/>
          <p:cNvGrpSpPr/>
          <p:nvPr/>
        </p:nvGrpSpPr>
        <p:grpSpPr>
          <a:xfrm>
            <a:off x="2555776" y="5805264"/>
            <a:ext cx="415001" cy="710153"/>
            <a:chOff x="4429124" y="4714884"/>
            <a:chExt cx="680968" cy="1270299"/>
          </a:xfrm>
        </p:grpSpPr>
        <p:cxnSp>
          <p:nvCxnSpPr>
            <p:cNvPr id="51" name="Connecteur droit 50"/>
            <p:cNvCxnSpPr/>
            <p:nvPr/>
          </p:nvCxnSpPr>
          <p:spPr>
            <a:xfrm rot="5400000">
              <a:off x="4500563" y="4907682"/>
              <a:ext cx="182039" cy="60679"/>
            </a:xfrm>
            <a:prstGeom prst="line">
              <a:avLst/>
            </a:prstGeom>
          </p:spPr>
          <p:style>
            <a:lnRef idx="1">
              <a:schemeClr val="accent1"/>
            </a:lnRef>
            <a:fillRef idx="0">
              <a:schemeClr val="accent1"/>
            </a:fillRef>
            <a:effectRef idx="0">
              <a:schemeClr val="accent1"/>
            </a:effectRef>
            <a:fontRef idx="minor">
              <a:schemeClr val="tx1"/>
            </a:fontRef>
          </p:style>
        </p:cxnSp>
        <p:grpSp>
          <p:nvGrpSpPr>
            <p:cNvPr id="52" name="Groupe 30"/>
            <p:cNvGrpSpPr/>
            <p:nvPr/>
          </p:nvGrpSpPr>
          <p:grpSpPr>
            <a:xfrm>
              <a:off x="4429124" y="4929196"/>
              <a:ext cx="680968" cy="1055987"/>
              <a:chOff x="1119877" y="3357562"/>
              <a:chExt cx="928559" cy="1439930"/>
            </a:xfrm>
          </p:grpSpPr>
          <p:sp>
            <p:nvSpPr>
              <p:cNvPr id="55" name="Corde 54"/>
              <p:cNvSpPr/>
              <p:nvPr/>
            </p:nvSpPr>
            <p:spPr>
              <a:xfrm rot="5400000">
                <a:off x="1083483" y="3732209"/>
                <a:ext cx="1024445" cy="905460"/>
              </a:xfrm>
              <a:prstGeom prst="chord">
                <a:avLst>
                  <a:gd name="adj1" fmla="val 4514992"/>
                  <a:gd name="adj2" fmla="val 1690249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56" name="Ellipse 55"/>
              <p:cNvSpPr/>
              <p:nvPr/>
            </p:nvSpPr>
            <p:spPr>
              <a:xfrm>
                <a:off x="1369341" y="3357562"/>
                <a:ext cx="452730" cy="37252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57" name="ZoneTexte 56"/>
              <p:cNvSpPr txBox="1"/>
              <p:nvPr/>
            </p:nvSpPr>
            <p:spPr>
              <a:xfrm>
                <a:off x="1119877" y="4286258"/>
                <a:ext cx="306849" cy="511234"/>
              </a:xfrm>
              <a:prstGeom prst="rect">
                <a:avLst/>
              </a:prstGeom>
              <a:noFill/>
            </p:spPr>
            <p:txBody>
              <a:bodyPr wrap="none" rtlCol="0">
                <a:spAutoFit/>
              </a:bodyPr>
              <a:lstStyle/>
              <a:p>
                <a:endParaRPr lang="fr-FR" sz="1400" dirty="0">
                  <a:solidFill>
                    <a:schemeClr val="bg1">
                      <a:lumMod val="95000"/>
                    </a:schemeClr>
                  </a:solidFill>
                  <a:latin typeface="Arial" pitchFamily="34" charset="0"/>
                  <a:cs typeface="Arial" pitchFamily="34" charset="0"/>
                </a:endParaRPr>
              </a:p>
            </p:txBody>
          </p:sp>
        </p:grpSp>
        <p:sp>
          <p:nvSpPr>
            <p:cNvPr id="53" name="Rectangle 52"/>
            <p:cNvSpPr/>
            <p:nvPr/>
          </p:nvSpPr>
          <p:spPr>
            <a:xfrm>
              <a:off x="4675712" y="4775564"/>
              <a:ext cx="214314"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54" name="Rectangle 53"/>
            <p:cNvSpPr/>
            <p:nvPr/>
          </p:nvSpPr>
          <p:spPr>
            <a:xfrm>
              <a:off x="4615032" y="4714884"/>
              <a:ext cx="357190"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grpSp>
      <p:grpSp>
        <p:nvGrpSpPr>
          <p:cNvPr id="58" name="Groupe 48"/>
          <p:cNvGrpSpPr/>
          <p:nvPr/>
        </p:nvGrpSpPr>
        <p:grpSpPr>
          <a:xfrm>
            <a:off x="6012160" y="5805264"/>
            <a:ext cx="415001" cy="710153"/>
            <a:chOff x="4429124" y="4714884"/>
            <a:chExt cx="680968" cy="1270299"/>
          </a:xfrm>
        </p:grpSpPr>
        <p:cxnSp>
          <p:nvCxnSpPr>
            <p:cNvPr id="59" name="Connecteur droit 58"/>
            <p:cNvCxnSpPr/>
            <p:nvPr/>
          </p:nvCxnSpPr>
          <p:spPr>
            <a:xfrm rot="5400000">
              <a:off x="4500563" y="4907682"/>
              <a:ext cx="182039" cy="60679"/>
            </a:xfrm>
            <a:prstGeom prst="line">
              <a:avLst/>
            </a:prstGeom>
          </p:spPr>
          <p:style>
            <a:lnRef idx="1">
              <a:schemeClr val="accent1"/>
            </a:lnRef>
            <a:fillRef idx="0">
              <a:schemeClr val="accent1"/>
            </a:fillRef>
            <a:effectRef idx="0">
              <a:schemeClr val="accent1"/>
            </a:effectRef>
            <a:fontRef idx="minor">
              <a:schemeClr val="tx1"/>
            </a:fontRef>
          </p:style>
        </p:cxnSp>
        <p:grpSp>
          <p:nvGrpSpPr>
            <p:cNvPr id="60" name="Groupe 30"/>
            <p:cNvGrpSpPr/>
            <p:nvPr/>
          </p:nvGrpSpPr>
          <p:grpSpPr>
            <a:xfrm>
              <a:off x="4429124" y="4929196"/>
              <a:ext cx="680968" cy="1055987"/>
              <a:chOff x="1119877" y="3357562"/>
              <a:chExt cx="928559" cy="1439930"/>
            </a:xfrm>
          </p:grpSpPr>
          <p:sp>
            <p:nvSpPr>
              <p:cNvPr id="63" name="Corde 62"/>
              <p:cNvSpPr/>
              <p:nvPr/>
            </p:nvSpPr>
            <p:spPr>
              <a:xfrm rot="5400000">
                <a:off x="1083483" y="3732209"/>
                <a:ext cx="1024445" cy="905460"/>
              </a:xfrm>
              <a:prstGeom prst="chord">
                <a:avLst>
                  <a:gd name="adj1" fmla="val 4514992"/>
                  <a:gd name="adj2" fmla="val 1690249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64" name="Ellipse 63"/>
              <p:cNvSpPr/>
              <p:nvPr/>
            </p:nvSpPr>
            <p:spPr>
              <a:xfrm>
                <a:off x="1369341" y="3357562"/>
                <a:ext cx="452730" cy="37252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65" name="ZoneTexte 64"/>
              <p:cNvSpPr txBox="1"/>
              <p:nvPr/>
            </p:nvSpPr>
            <p:spPr>
              <a:xfrm>
                <a:off x="1119877" y="4286258"/>
                <a:ext cx="306849" cy="511234"/>
              </a:xfrm>
              <a:prstGeom prst="rect">
                <a:avLst/>
              </a:prstGeom>
              <a:noFill/>
            </p:spPr>
            <p:txBody>
              <a:bodyPr wrap="none" rtlCol="0">
                <a:spAutoFit/>
              </a:bodyPr>
              <a:lstStyle/>
              <a:p>
                <a:endParaRPr lang="fr-FR" sz="1400" dirty="0">
                  <a:solidFill>
                    <a:schemeClr val="bg1">
                      <a:lumMod val="95000"/>
                    </a:schemeClr>
                  </a:solidFill>
                  <a:latin typeface="Arial" pitchFamily="34" charset="0"/>
                  <a:cs typeface="Arial" pitchFamily="34" charset="0"/>
                </a:endParaRPr>
              </a:p>
            </p:txBody>
          </p:sp>
        </p:grpSp>
        <p:sp>
          <p:nvSpPr>
            <p:cNvPr id="61" name="Rectangle 60"/>
            <p:cNvSpPr/>
            <p:nvPr/>
          </p:nvSpPr>
          <p:spPr>
            <a:xfrm>
              <a:off x="4675712" y="4775564"/>
              <a:ext cx="214314"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62" name="Rectangle 61"/>
            <p:cNvSpPr/>
            <p:nvPr/>
          </p:nvSpPr>
          <p:spPr>
            <a:xfrm>
              <a:off x="4615032" y="4714884"/>
              <a:ext cx="357190"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grpSp>
      <p:grpSp>
        <p:nvGrpSpPr>
          <p:cNvPr id="66" name="Groupe 48"/>
          <p:cNvGrpSpPr/>
          <p:nvPr/>
        </p:nvGrpSpPr>
        <p:grpSpPr>
          <a:xfrm>
            <a:off x="6660232" y="5805264"/>
            <a:ext cx="415001" cy="710153"/>
            <a:chOff x="4429124" y="4714884"/>
            <a:chExt cx="680968" cy="1270299"/>
          </a:xfrm>
        </p:grpSpPr>
        <p:cxnSp>
          <p:nvCxnSpPr>
            <p:cNvPr id="67" name="Connecteur droit 66"/>
            <p:cNvCxnSpPr/>
            <p:nvPr/>
          </p:nvCxnSpPr>
          <p:spPr>
            <a:xfrm rot="5400000">
              <a:off x="4500563" y="4907682"/>
              <a:ext cx="182039" cy="60679"/>
            </a:xfrm>
            <a:prstGeom prst="line">
              <a:avLst/>
            </a:prstGeom>
          </p:spPr>
          <p:style>
            <a:lnRef idx="1">
              <a:schemeClr val="accent1"/>
            </a:lnRef>
            <a:fillRef idx="0">
              <a:schemeClr val="accent1"/>
            </a:fillRef>
            <a:effectRef idx="0">
              <a:schemeClr val="accent1"/>
            </a:effectRef>
            <a:fontRef idx="minor">
              <a:schemeClr val="tx1"/>
            </a:fontRef>
          </p:style>
        </p:cxnSp>
        <p:grpSp>
          <p:nvGrpSpPr>
            <p:cNvPr id="68" name="Groupe 30"/>
            <p:cNvGrpSpPr/>
            <p:nvPr/>
          </p:nvGrpSpPr>
          <p:grpSpPr>
            <a:xfrm>
              <a:off x="4429124" y="4929196"/>
              <a:ext cx="680968" cy="1055987"/>
              <a:chOff x="1119877" y="3357562"/>
              <a:chExt cx="928559" cy="1439930"/>
            </a:xfrm>
          </p:grpSpPr>
          <p:sp>
            <p:nvSpPr>
              <p:cNvPr id="71" name="Corde 70"/>
              <p:cNvSpPr/>
              <p:nvPr/>
            </p:nvSpPr>
            <p:spPr>
              <a:xfrm rot="5400000">
                <a:off x="1083483" y="3732209"/>
                <a:ext cx="1024445" cy="905460"/>
              </a:xfrm>
              <a:prstGeom prst="chord">
                <a:avLst>
                  <a:gd name="adj1" fmla="val 4514992"/>
                  <a:gd name="adj2" fmla="val 1690249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72" name="Ellipse 71"/>
              <p:cNvSpPr/>
              <p:nvPr/>
            </p:nvSpPr>
            <p:spPr>
              <a:xfrm>
                <a:off x="1369341" y="3357562"/>
                <a:ext cx="452730" cy="37252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73" name="ZoneTexte 72"/>
              <p:cNvSpPr txBox="1"/>
              <p:nvPr/>
            </p:nvSpPr>
            <p:spPr>
              <a:xfrm>
                <a:off x="1119877" y="4286258"/>
                <a:ext cx="306849" cy="511234"/>
              </a:xfrm>
              <a:prstGeom prst="rect">
                <a:avLst/>
              </a:prstGeom>
              <a:noFill/>
            </p:spPr>
            <p:txBody>
              <a:bodyPr wrap="none" rtlCol="0">
                <a:spAutoFit/>
              </a:bodyPr>
              <a:lstStyle/>
              <a:p>
                <a:endParaRPr lang="fr-FR" sz="1400" dirty="0">
                  <a:solidFill>
                    <a:schemeClr val="bg1">
                      <a:lumMod val="95000"/>
                    </a:schemeClr>
                  </a:solidFill>
                  <a:latin typeface="Arial" pitchFamily="34" charset="0"/>
                  <a:cs typeface="Arial" pitchFamily="34" charset="0"/>
                </a:endParaRPr>
              </a:p>
            </p:txBody>
          </p:sp>
        </p:grpSp>
        <p:sp>
          <p:nvSpPr>
            <p:cNvPr id="69" name="Rectangle 68"/>
            <p:cNvSpPr/>
            <p:nvPr/>
          </p:nvSpPr>
          <p:spPr>
            <a:xfrm>
              <a:off x="4675712" y="4775564"/>
              <a:ext cx="214314"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70" name="Rectangle 69"/>
            <p:cNvSpPr/>
            <p:nvPr/>
          </p:nvSpPr>
          <p:spPr>
            <a:xfrm>
              <a:off x="4615032" y="4714884"/>
              <a:ext cx="357190"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grpSp>
      <p:grpSp>
        <p:nvGrpSpPr>
          <p:cNvPr id="74" name="Groupe 48"/>
          <p:cNvGrpSpPr/>
          <p:nvPr/>
        </p:nvGrpSpPr>
        <p:grpSpPr>
          <a:xfrm>
            <a:off x="7308304" y="5805264"/>
            <a:ext cx="415001" cy="710153"/>
            <a:chOff x="4429124" y="4714884"/>
            <a:chExt cx="680968" cy="1270299"/>
          </a:xfrm>
        </p:grpSpPr>
        <p:cxnSp>
          <p:nvCxnSpPr>
            <p:cNvPr id="75" name="Connecteur droit 74"/>
            <p:cNvCxnSpPr/>
            <p:nvPr/>
          </p:nvCxnSpPr>
          <p:spPr>
            <a:xfrm rot="5400000">
              <a:off x="4500563" y="4907682"/>
              <a:ext cx="182039" cy="60679"/>
            </a:xfrm>
            <a:prstGeom prst="line">
              <a:avLst/>
            </a:prstGeom>
          </p:spPr>
          <p:style>
            <a:lnRef idx="1">
              <a:schemeClr val="accent1"/>
            </a:lnRef>
            <a:fillRef idx="0">
              <a:schemeClr val="accent1"/>
            </a:fillRef>
            <a:effectRef idx="0">
              <a:schemeClr val="accent1"/>
            </a:effectRef>
            <a:fontRef idx="minor">
              <a:schemeClr val="tx1"/>
            </a:fontRef>
          </p:style>
        </p:cxnSp>
        <p:grpSp>
          <p:nvGrpSpPr>
            <p:cNvPr id="76" name="Groupe 30"/>
            <p:cNvGrpSpPr/>
            <p:nvPr/>
          </p:nvGrpSpPr>
          <p:grpSpPr>
            <a:xfrm>
              <a:off x="4429124" y="4929196"/>
              <a:ext cx="680968" cy="1055987"/>
              <a:chOff x="1119877" y="3357562"/>
              <a:chExt cx="928559" cy="1439930"/>
            </a:xfrm>
          </p:grpSpPr>
          <p:sp>
            <p:nvSpPr>
              <p:cNvPr id="79" name="Corde 78"/>
              <p:cNvSpPr/>
              <p:nvPr/>
            </p:nvSpPr>
            <p:spPr>
              <a:xfrm rot="5400000">
                <a:off x="1083483" y="3732209"/>
                <a:ext cx="1024445" cy="905460"/>
              </a:xfrm>
              <a:prstGeom prst="chord">
                <a:avLst>
                  <a:gd name="adj1" fmla="val 4514992"/>
                  <a:gd name="adj2" fmla="val 1690249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80" name="Ellipse 79"/>
              <p:cNvSpPr/>
              <p:nvPr/>
            </p:nvSpPr>
            <p:spPr>
              <a:xfrm>
                <a:off x="1369341" y="3357562"/>
                <a:ext cx="452730" cy="37252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81" name="ZoneTexte 80"/>
              <p:cNvSpPr txBox="1"/>
              <p:nvPr/>
            </p:nvSpPr>
            <p:spPr>
              <a:xfrm>
                <a:off x="1119877" y="4286258"/>
                <a:ext cx="306849" cy="511234"/>
              </a:xfrm>
              <a:prstGeom prst="rect">
                <a:avLst/>
              </a:prstGeom>
              <a:noFill/>
            </p:spPr>
            <p:txBody>
              <a:bodyPr wrap="none" rtlCol="0">
                <a:spAutoFit/>
              </a:bodyPr>
              <a:lstStyle/>
              <a:p>
                <a:endParaRPr lang="fr-FR" sz="1400" dirty="0">
                  <a:solidFill>
                    <a:schemeClr val="bg1">
                      <a:lumMod val="95000"/>
                    </a:schemeClr>
                  </a:solidFill>
                  <a:latin typeface="Arial" pitchFamily="34" charset="0"/>
                  <a:cs typeface="Arial" pitchFamily="34" charset="0"/>
                </a:endParaRPr>
              </a:p>
            </p:txBody>
          </p:sp>
        </p:grpSp>
        <p:sp>
          <p:nvSpPr>
            <p:cNvPr id="77" name="Rectangle 76"/>
            <p:cNvSpPr/>
            <p:nvPr/>
          </p:nvSpPr>
          <p:spPr>
            <a:xfrm>
              <a:off x="4675712" y="4775564"/>
              <a:ext cx="214314"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sp>
          <p:nvSpPr>
            <p:cNvPr id="78" name="Rectangle 77"/>
            <p:cNvSpPr/>
            <p:nvPr/>
          </p:nvSpPr>
          <p:spPr>
            <a:xfrm>
              <a:off x="4615032" y="4714884"/>
              <a:ext cx="357190" cy="214314"/>
            </a:xfrm>
            <a:prstGeom prst="rect">
              <a:avLst/>
            </a:prstGeom>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sz="1400">
                <a:solidFill>
                  <a:schemeClr val="bg1">
                    <a:lumMod val="95000"/>
                  </a:schemeClr>
                </a:solidFill>
                <a:latin typeface="Arial" pitchFamily="34" charset="0"/>
                <a:cs typeface="Arial" pitchFamily="34" charset="0"/>
              </a:endParaRPr>
            </a:p>
          </p:txBody>
        </p:sp>
      </p:gr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9064" y="1196752"/>
            <a:ext cx="8424936" cy="2016224"/>
          </a:xfrm>
        </p:spPr>
        <p:txBody>
          <a:bodyPr>
            <a:normAutofit/>
          </a:bodyPr>
          <a:lstStyle/>
          <a:p>
            <a:pPr marL="857250" indent="-857250" algn="ctr">
              <a:buFont typeface="+mj-lt"/>
              <a:buAutoNum type="romanUcPeriod" startAt="4"/>
            </a:pPr>
            <a:r>
              <a:rPr lang="fr-FR" sz="3600" dirty="0" smtClean="0"/>
              <a:t>RESSOURCES  ET ORGANISATION </a:t>
            </a:r>
            <a:endParaRPr lang="fr-FR" sz="3600" dirty="0"/>
          </a:p>
        </p:txBody>
      </p:sp>
      <p:pic>
        <p:nvPicPr>
          <p:cNvPr id="7" name="Picture 2" descr="J:\LSN copie.png"/>
          <p:cNvPicPr>
            <a:picLocks noChangeAspect="1" noChangeArrowheads="1"/>
          </p:cNvPicPr>
          <p:nvPr/>
        </p:nvPicPr>
        <p:blipFill>
          <a:blip r:embed="rId2" cstate="print"/>
          <a:srcRect/>
          <a:stretch>
            <a:fillRect/>
          </a:stretch>
        </p:blipFill>
        <p:spPr bwMode="auto">
          <a:xfrm>
            <a:off x="-36512" y="0"/>
            <a:ext cx="1133287" cy="898535"/>
          </a:xfrm>
          <a:prstGeom prst="rect">
            <a:avLst/>
          </a:prstGeom>
          <a:noFill/>
        </p:spPr>
      </p:pic>
      <p:pic>
        <p:nvPicPr>
          <p:cNvPr id="8" name="Picture 2" descr="http://t0.gstatic.com/images?q=tbn:ANd9GcQd7CYTEeRni0RLIWDzUXxBbl1Z6Oeh26ywFU9v2NQtaOg3b6vgEg"/>
          <p:cNvPicPr>
            <a:picLocks noChangeAspect="1" noChangeArrowheads="1"/>
          </p:cNvPicPr>
          <p:nvPr/>
        </p:nvPicPr>
        <p:blipFill>
          <a:blip r:embed="rId3" cstate="print"/>
          <a:srcRect/>
          <a:stretch>
            <a:fillRect/>
          </a:stretch>
        </p:blipFill>
        <p:spPr bwMode="auto">
          <a:xfrm>
            <a:off x="3563888" y="3789040"/>
            <a:ext cx="2611272" cy="237075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0344" y="-134888"/>
            <a:ext cx="7498080" cy="827584"/>
          </a:xfrm>
        </p:spPr>
        <p:txBody>
          <a:bodyPr>
            <a:normAutofit/>
          </a:bodyPr>
          <a:lstStyle/>
          <a:p>
            <a:r>
              <a:rPr lang="fr-FR" sz="3600" dirty="0" smtClean="0"/>
              <a:t>1/- R. Humaines</a:t>
            </a:r>
            <a:endParaRPr lang="fr-FR" sz="3600" dirty="0"/>
          </a:p>
        </p:txBody>
      </p:sp>
      <p:sp>
        <p:nvSpPr>
          <p:cNvPr id="57" name="Ellipse 56"/>
          <p:cNvSpPr/>
          <p:nvPr/>
        </p:nvSpPr>
        <p:spPr>
          <a:xfrm>
            <a:off x="752694" y="2387789"/>
            <a:ext cx="2357454" cy="2286016"/>
          </a:xfrm>
          <a:prstGeom prst="ellipse">
            <a:avLst/>
          </a:prstGeom>
          <a:gradFill rotWithShape="1">
            <a:gsLst>
              <a:gs pos="0">
                <a:srgbClr val="0BD0D9">
                  <a:tint val="70000"/>
                  <a:satMod val="130000"/>
                </a:srgbClr>
              </a:gs>
              <a:gs pos="43000">
                <a:srgbClr val="0BD0D9">
                  <a:tint val="44000"/>
                  <a:satMod val="165000"/>
                </a:srgbClr>
              </a:gs>
              <a:gs pos="93000">
                <a:srgbClr val="0BD0D9">
                  <a:tint val="15000"/>
                  <a:satMod val="165000"/>
                </a:srgbClr>
              </a:gs>
              <a:gs pos="100000">
                <a:srgbClr val="0BD0D9">
                  <a:tint val="5000"/>
                  <a:satMod val="250000"/>
                </a:srgbClr>
              </a:gs>
            </a:gsLst>
            <a:path path="circle">
              <a:fillToRect l="50000" t="130000" r="50000" b="-30000"/>
            </a:path>
          </a:gradFill>
          <a:ln w="9525" cap="flat" cmpd="sng" algn="ctr">
            <a:solidFill>
              <a:srgbClr val="0BD0D9">
                <a:shade val="50000"/>
                <a:satMod val="103000"/>
              </a:srgbClr>
            </a:solidFill>
            <a:prstDash val="solid"/>
          </a:ln>
          <a:effectLst>
            <a:outerShdw blurRad="57150" dist="38100" dir="5400000" algn="ctr" rotWithShape="0">
              <a:srgbClr val="0BD0D9">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smtClean="0">
              <a:ln>
                <a:noFill/>
              </a:ln>
              <a:solidFill>
                <a:prstClr val="black"/>
              </a:solidFill>
              <a:effectLst/>
              <a:uLnTx/>
              <a:uFillTx/>
              <a:latin typeface="Constantia"/>
              <a:ea typeface="+mn-ea"/>
              <a:cs typeface="+mn-cs"/>
            </a:endParaRPr>
          </a:p>
        </p:txBody>
      </p:sp>
      <p:sp>
        <p:nvSpPr>
          <p:cNvPr id="58" name="Rectangle à coins arrondis 57"/>
          <p:cNvSpPr/>
          <p:nvPr/>
        </p:nvSpPr>
        <p:spPr>
          <a:xfrm>
            <a:off x="3797012" y="662971"/>
            <a:ext cx="5167476" cy="1071570"/>
          </a:xfrm>
          <a:prstGeom prst="roundRect">
            <a:avLst/>
          </a:prstGeom>
          <a:gradFill rotWithShape="1">
            <a:gsLst>
              <a:gs pos="0">
                <a:srgbClr val="009DD9">
                  <a:tint val="98000"/>
                  <a:shade val="25000"/>
                  <a:satMod val="250000"/>
                </a:srgbClr>
              </a:gs>
              <a:gs pos="68000">
                <a:srgbClr val="009DD9">
                  <a:tint val="86000"/>
                  <a:satMod val="115000"/>
                </a:srgbClr>
              </a:gs>
              <a:gs pos="100000">
                <a:srgbClr val="009DD9">
                  <a:tint val="50000"/>
                  <a:satMod val="150000"/>
                </a:srgbClr>
              </a:gs>
            </a:gsLst>
            <a:path path="circle">
              <a:fillToRect l="50000" t="130000" r="50000" b="-30000"/>
            </a:path>
          </a:gradFill>
          <a:ln>
            <a:noFill/>
          </a:ln>
          <a:effectLst>
            <a:outerShdw blurRad="57150" dist="38100" dir="5400000" algn="ctr" rotWithShape="0">
              <a:srgbClr val="009DD9">
                <a:shade val="9000"/>
                <a:satMod val="105000"/>
                <a:alpha val="48000"/>
              </a:srgbClr>
            </a:outerShdw>
          </a:effectLst>
          <a:scene3d>
            <a:camera prst="orthographicFront" fov="0">
              <a:rot lat="0" lon="0" rev="0"/>
            </a:camera>
            <a:lightRig rig="glow" dir="tl">
              <a:rot lat="0" lon="0" rev="900000"/>
            </a:lightRig>
          </a:scene3d>
          <a:sp3d prstMaterial="powder">
            <a:bevelT w="254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solidFill>
              <a:effectLst/>
              <a:uLnTx/>
              <a:uFillTx/>
              <a:latin typeface="Arial" pitchFamily="34" charset="0"/>
              <a:ea typeface="+mn-ea"/>
              <a:cs typeface="Arial" pitchFamily="34" charset="0"/>
            </a:endParaRPr>
          </a:p>
        </p:txBody>
      </p:sp>
      <p:grpSp>
        <p:nvGrpSpPr>
          <p:cNvPr id="59" name="Groupe 22"/>
          <p:cNvGrpSpPr/>
          <p:nvPr/>
        </p:nvGrpSpPr>
        <p:grpSpPr>
          <a:xfrm>
            <a:off x="1151112" y="2819837"/>
            <a:ext cx="1563690" cy="928694"/>
            <a:chOff x="1800206" y="4500570"/>
            <a:chExt cx="1414470" cy="689889"/>
          </a:xfrm>
        </p:grpSpPr>
        <p:grpSp>
          <p:nvGrpSpPr>
            <p:cNvPr id="60" name="Groupe 17"/>
            <p:cNvGrpSpPr/>
            <p:nvPr/>
          </p:nvGrpSpPr>
          <p:grpSpPr>
            <a:xfrm>
              <a:off x="1800206" y="4500570"/>
              <a:ext cx="1414470" cy="689889"/>
              <a:chOff x="642912" y="3830196"/>
              <a:chExt cx="2357452" cy="1313316"/>
            </a:xfrm>
          </p:grpSpPr>
          <p:sp>
            <p:nvSpPr>
              <p:cNvPr id="62" name="Rectangle à coins arrondis 61"/>
              <p:cNvSpPr/>
              <p:nvPr/>
            </p:nvSpPr>
            <p:spPr>
              <a:xfrm>
                <a:off x="1000100" y="3830196"/>
                <a:ext cx="2000264" cy="857256"/>
              </a:xfrm>
              <a:prstGeom prst="roundRect">
                <a:avLst>
                  <a:gd name="adj" fmla="val 9200"/>
                </a:avLst>
              </a:prstGeom>
              <a:solidFill>
                <a:sysClr val="window" lastClr="FFFFFF"/>
              </a:solidFill>
              <a:ln w="25400" cap="flat" cmpd="sng" algn="ctr">
                <a:solidFill>
                  <a:srgbClr val="A5C24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a typeface="+mn-ea"/>
                  <a:cs typeface="+mn-cs"/>
                </a:endParaRPr>
              </a:p>
            </p:txBody>
          </p:sp>
          <p:grpSp>
            <p:nvGrpSpPr>
              <p:cNvPr id="63" name="Groupe 15"/>
              <p:cNvGrpSpPr/>
              <p:nvPr/>
            </p:nvGrpSpPr>
            <p:grpSpPr>
              <a:xfrm>
                <a:off x="642912" y="4115948"/>
                <a:ext cx="571504" cy="1027564"/>
                <a:chOff x="1285854" y="3115816"/>
                <a:chExt cx="571504" cy="1027564"/>
              </a:xfrm>
            </p:grpSpPr>
            <p:sp>
              <p:nvSpPr>
                <p:cNvPr id="64" name="Corde 63"/>
                <p:cNvSpPr/>
                <p:nvPr/>
              </p:nvSpPr>
              <p:spPr>
                <a:xfrm rot="5400000">
                  <a:off x="1178696" y="3464719"/>
                  <a:ext cx="785819" cy="571504"/>
                </a:xfrm>
                <a:prstGeom prst="chord">
                  <a:avLst>
                    <a:gd name="adj1" fmla="val 4979647"/>
                    <a:gd name="adj2" fmla="val 16902497"/>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white"/>
                    </a:solidFill>
                    <a:effectLst/>
                    <a:uLnTx/>
                    <a:uFillTx/>
                    <a:latin typeface="Constantia"/>
                    <a:ea typeface="+mn-ea"/>
                    <a:cs typeface="+mn-cs"/>
                  </a:endParaRPr>
                </a:p>
              </p:txBody>
            </p:sp>
            <p:sp>
              <p:nvSpPr>
                <p:cNvPr id="65" name="Ellipse 64"/>
                <p:cNvSpPr/>
                <p:nvPr/>
              </p:nvSpPr>
              <p:spPr>
                <a:xfrm>
                  <a:off x="1428728" y="3115816"/>
                  <a:ext cx="285752" cy="285752"/>
                </a:xfrm>
                <a:prstGeom prst="ellipse">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white"/>
                    </a:solidFill>
                    <a:effectLst/>
                    <a:uLnTx/>
                    <a:uFillTx/>
                    <a:latin typeface="Constantia"/>
                    <a:ea typeface="+mn-ea"/>
                    <a:cs typeface="+mn-cs"/>
                  </a:endParaRPr>
                </a:p>
              </p:txBody>
            </p:sp>
          </p:grpSp>
        </p:grpSp>
        <p:cxnSp>
          <p:nvCxnSpPr>
            <p:cNvPr id="61" name="Connecteur droit 60"/>
            <p:cNvCxnSpPr/>
            <p:nvPr/>
          </p:nvCxnSpPr>
          <p:spPr>
            <a:xfrm flipV="1">
              <a:off x="2109446" y="4704374"/>
              <a:ext cx="214314" cy="142876"/>
            </a:xfrm>
            <a:prstGeom prst="line">
              <a:avLst/>
            </a:prstGeom>
            <a:noFill/>
            <a:ln w="9525" cap="flat" cmpd="sng" algn="ctr">
              <a:solidFill>
                <a:srgbClr val="0F6FC6">
                  <a:shade val="50000"/>
                  <a:satMod val="103000"/>
                </a:srgbClr>
              </a:solidFill>
              <a:prstDash val="solid"/>
            </a:ln>
            <a:effectLst/>
          </p:spPr>
        </p:cxnSp>
      </p:grpSp>
      <p:grpSp>
        <p:nvGrpSpPr>
          <p:cNvPr id="66" name="Groupe 49"/>
          <p:cNvGrpSpPr/>
          <p:nvPr/>
        </p:nvGrpSpPr>
        <p:grpSpPr>
          <a:xfrm>
            <a:off x="3297516" y="540045"/>
            <a:ext cx="428628" cy="642942"/>
            <a:chOff x="1119877" y="3357562"/>
            <a:chExt cx="928559" cy="1381287"/>
          </a:xfrm>
        </p:grpSpPr>
        <p:sp>
          <p:nvSpPr>
            <p:cNvPr id="67" name="Corde 66"/>
            <p:cNvSpPr/>
            <p:nvPr/>
          </p:nvSpPr>
          <p:spPr>
            <a:xfrm rot="5400000">
              <a:off x="1083483" y="3732209"/>
              <a:ext cx="1024445" cy="905460"/>
            </a:xfrm>
            <a:prstGeom prst="chord">
              <a:avLst>
                <a:gd name="adj1" fmla="val 4514992"/>
                <a:gd name="adj2" fmla="val 16902497"/>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lumMod val="95000"/>
                  </a:prstClr>
                </a:solidFill>
                <a:effectLst/>
                <a:uLnTx/>
                <a:uFillTx/>
                <a:latin typeface="Arial" pitchFamily="34" charset="0"/>
                <a:ea typeface="+mn-ea"/>
                <a:cs typeface="Arial" pitchFamily="34" charset="0"/>
              </a:endParaRPr>
            </a:p>
          </p:txBody>
        </p:sp>
        <p:sp>
          <p:nvSpPr>
            <p:cNvPr id="68" name="Ellipse 67"/>
            <p:cNvSpPr/>
            <p:nvPr/>
          </p:nvSpPr>
          <p:spPr>
            <a:xfrm>
              <a:off x="1369341" y="3357562"/>
              <a:ext cx="452730" cy="372526"/>
            </a:xfrm>
            <a:prstGeom prst="ellipse">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lumMod val="95000"/>
                  </a:prstClr>
                </a:solidFill>
                <a:effectLst/>
                <a:uLnTx/>
                <a:uFillTx/>
                <a:latin typeface="Arial" pitchFamily="34" charset="0"/>
                <a:ea typeface="+mn-ea"/>
                <a:cs typeface="Arial" pitchFamily="34" charset="0"/>
              </a:endParaRPr>
            </a:p>
          </p:txBody>
        </p:sp>
        <p:sp>
          <p:nvSpPr>
            <p:cNvPr id="69" name="ZoneTexte 68"/>
            <p:cNvSpPr txBox="1"/>
            <p:nvPr/>
          </p:nvSpPr>
          <p:spPr>
            <a:xfrm>
              <a:off x="1119877" y="4286257"/>
              <a:ext cx="305367" cy="45259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dirty="0" smtClean="0">
                <a:ln>
                  <a:noFill/>
                </a:ln>
                <a:solidFill>
                  <a:prstClr val="white">
                    <a:lumMod val="95000"/>
                  </a:prstClr>
                </a:solidFill>
                <a:effectLst/>
                <a:uLnTx/>
                <a:uFillTx/>
                <a:latin typeface="Arial" pitchFamily="34" charset="0"/>
                <a:cs typeface="Arial" pitchFamily="34" charset="0"/>
              </a:endParaRPr>
            </a:p>
          </p:txBody>
        </p:sp>
      </p:grpSp>
      <p:sp>
        <p:nvSpPr>
          <p:cNvPr id="70" name="Rectangle 69"/>
          <p:cNvSpPr/>
          <p:nvPr/>
        </p:nvSpPr>
        <p:spPr>
          <a:xfrm>
            <a:off x="6083598" y="2397433"/>
            <a:ext cx="2000264" cy="1323061"/>
          </a:xfrm>
          <a:prstGeom prst="rect">
            <a:avLst/>
          </a:prstGeom>
          <a:noFill/>
          <a:ln>
            <a:noFill/>
          </a:ln>
          <a:effectLst/>
        </p:spPr>
      </p:sp>
      <p:sp>
        <p:nvSpPr>
          <p:cNvPr id="71" name="Rectangle 70"/>
          <p:cNvSpPr/>
          <p:nvPr/>
        </p:nvSpPr>
        <p:spPr>
          <a:xfrm>
            <a:off x="899592" y="3645024"/>
            <a:ext cx="2195736" cy="830997"/>
          </a:xfrm>
          <a:prstGeom prst="rect">
            <a:avLst/>
          </a:prstGeom>
          <a:noFill/>
        </p:spPr>
        <p:txBody>
          <a:bodyPr wrap="square" lIns="91440" tIns="45720" rIns="91440" bIns="45720">
            <a:spAutoFit/>
          </a:bodyPr>
          <a:lstStyle/>
          <a:p>
            <a:pPr algn="ctr"/>
            <a:r>
              <a:rPr lang="fr-FR" sz="1200" dirty="0" smtClean="0">
                <a:latin typeface="Arial" pitchFamily="34" charset="0"/>
                <a:cs typeface="Arial" pitchFamily="34" charset="0"/>
              </a:rPr>
              <a:t>Il est chargé de la gestion technique et administrative de la plate forme.</a:t>
            </a:r>
          </a:p>
          <a:p>
            <a:pPr algn="ctr"/>
            <a:endParaRPr lang="fr-FR" sz="1200" dirty="0" smtClean="0">
              <a:latin typeface="Arial" pitchFamily="34" charset="0"/>
              <a:cs typeface="Arial" pitchFamily="34" charset="0"/>
            </a:endParaRPr>
          </a:p>
        </p:txBody>
      </p:sp>
      <p:sp>
        <p:nvSpPr>
          <p:cNvPr id="72" name="Rectangle à coins arrondis 71"/>
          <p:cNvSpPr/>
          <p:nvPr/>
        </p:nvSpPr>
        <p:spPr>
          <a:xfrm rot="5400000">
            <a:off x="4995498" y="-666906"/>
            <a:ext cx="357190" cy="2500330"/>
          </a:xfrm>
          <a:prstGeom prst="roundRect">
            <a:avLst>
              <a:gd name="adj" fmla="val 8636"/>
            </a:avLst>
          </a:prstGeom>
          <a:gradFill rotWithShape="1">
            <a:gsLst>
              <a:gs pos="0">
                <a:srgbClr val="10CF9B">
                  <a:tint val="98000"/>
                  <a:shade val="25000"/>
                  <a:satMod val="250000"/>
                  <a:alpha val="16000"/>
                </a:srgbClr>
              </a:gs>
              <a:gs pos="68000">
                <a:srgbClr val="10CF9B">
                  <a:tint val="86000"/>
                  <a:satMod val="115000"/>
                </a:srgbClr>
              </a:gs>
              <a:gs pos="100000">
                <a:srgbClr val="10CF9B">
                  <a:tint val="50000"/>
                  <a:satMod val="150000"/>
                </a:srgbClr>
              </a:gs>
            </a:gsLst>
            <a:path path="circle">
              <a:fillToRect l="50000" t="130000" r="50000" b="-30000"/>
            </a:path>
          </a:gradFill>
          <a:ln>
            <a:noFill/>
          </a:ln>
          <a:effectLst>
            <a:outerShdw blurRad="57150" dist="38100" dir="5400000" algn="ctr" rotWithShape="0">
              <a:srgbClr val="10CF9B">
                <a:shade val="9000"/>
                <a:satMod val="105000"/>
                <a:alpha val="48000"/>
              </a:srgbClr>
            </a:outerShdw>
          </a:effectLst>
          <a:scene3d>
            <a:camera prst="orthographicFront" fov="0">
              <a:rot lat="0" lon="0" rev="0"/>
            </a:camera>
            <a:lightRig rig="glow" dir="tl">
              <a:rot lat="0" lon="0" rev="900000"/>
            </a:lightRig>
          </a:scene3d>
          <a:sp3d prstMaterial="powder">
            <a:bevelT w="254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white"/>
              </a:solidFill>
              <a:effectLst/>
              <a:uLnTx/>
              <a:uFillTx/>
              <a:latin typeface="Constantia"/>
              <a:ea typeface="+mn-ea"/>
              <a:cs typeface="+mn-cs"/>
            </a:endParaRPr>
          </a:p>
        </p:txBody>
      </p:sp>
      <p:grpSp>
        <p:nvGrpSpPr>
          <p:cNvPr id="73" name="Groupe 122"/>
          <p:cNvGrpSpPr/>
          <p:nvPr/>
        </p:nvGrpSpPr>
        <p:grpSpPr>
          <a:xfrm>
            <a:off x="3954189" y="801503"/>
            <a:ext cx="5189812" cy="862505"/>
            <a:chOff x="3929096" y="3"/>
            <a:chExt cx="1981498" cy="1250493"/>
          </a:xfrm>
        </p:grpSpPr>
        <p:sp>
          <p:nvSpPr>
            <p:cNvPr id="74" name="Rectangle 73"/>
            <p:cNvSpPr/>
            <p:nvPr/>
          </p:nvSpPr>
          <p:spPr>
            <a:xfrm>
              <a:off x="3929096" y="3"/>
              <a:ext cx="1981498" cy="1199446"/>
            </a:xfrm>
            <a:prstGeom prst="rect">
              <a:avLst/>
            </a:prstGeom>
            <a:noFill/>
            <a:ln>
              <a:noFill/>
            </a:ln>
            <a:effectLst/>
          </p:spPr>
        </p:sp>
        <p:sp>
          <p:nvSpPr>
            <p:cNvPr id="75" name="Rectangle 74"/>
            <p:cNvSpPr/>
            <p:nvPr/>
          </p:nvSpPr>
          <p:spPr>
            <a:xfrm>
              <a:off x="3929096" y="51050"/>
              <a:ext cx="1981498" cy="1199446"/>
            </a:xfrm>
            <a:prstGeom prst="rect">
              <a:avLst/>
            </a:prstGeom>
            <a:noFill/>
            <a:ln>
              <a:noFill/>
            </a:ln>
            <a:effectLst/>
          </p:spPr>
          <p:txBody>
            <a:bodyPr spcFirstLastPara="0" vert="horz" wrap="square" lIns="0" tIns="0" rIns="0" bIns="0" numCol="1" spcCol="1270" anchor="ctr" anchorCtr="0">
              <a:noAutofit/>
            </a:bodyPr>
            <a:lstStyle/>
            <a:p>
              <a:pPr marL="57150" marR="0" lvl="1" indent="-57150" defTabSz="444500" eaLnBrk="1" fontAlgn="auto" latinLnBrk="0" hangingPunct="1">
                <a:lnSpc>
                  <a:spcPct val="90000"/>
                </a:lnSpc>
                <a:spcBef>
                  <a:spcPct val="0"/>
                </a:spcBef>
                <a:spcAft>
                  <a:spcPct val="15000"/>
                </a:spcAft>
                <a:buClrTx/>
                <a:buSzTx/>
                <a:buFontTx/>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conception des cours .</a:t>
              </a:r>
            </a:p>
            <a:p>
              <a:pPr marL="57150" marR="0" lvl="1" indent="-57150" defTabSz="444500" eaLnBrk="1" fontAlgn="auto" latinLnBrk="0" hangingPunct="1">
                <a:lnSpc>
                  <a:spcPct val="90000"/>
                </a:lnSpc>
                <a:spcBef>
                  <a:spcPct val="0"/>
                </a:spcBef>
                <a:spcAft>
                  <a:spcPct val="15000"/>
                </a:spcAft>
                <a:buClrTx/>
                <a:buSzTx/>
                <a:buFontTx/>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alimentation de façon constante des cours dans la plate-forme.</a:t>
              </a:r>
            </a:p>
            <a:p>
              <a:pPr marL="57150" marR="0" lvl="1" indent="-57150" defTabSz="444500" eaLnBrk="1" fontAlgn="auto" latinLnBrk="0" hangingPunct="1">
                <a:lnSpc>
                  <a:spcPct val="90000"/>
                </a:lnSpc>
                <a:spcBef>
                  <a:spcPct val="0"/>
                </a:spcBef>
                <a:spcAft>
                  <a:spcPct val="15000"/>
                </a:spcAft>
                <a:buClrTx/>
                <a:buSzTx/>
                <a:buFontTx/>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apports de toute information complémentaire sur les modules utiles aux Tuteurs</a:t>
              </a:r>
            </a:p>
          </p:txBody>
        </p:sp>
      </p:grpSp>
      <p:sp>
        <p:nvSpPr>
          <p:cNvPr id="76" name="Rectangle à coins arrondis 75"/>
          <p:cNvSpPr/>
          <p:nvPr/>
        </p:nvSpPr>
        <p:spPr>
          <a:xfrm>
            <a:off x="3779912" y="2060848"/>
            <a:ext cx="5184576" cy="1071570"/>
          </a:xfrm>
          <a:prstGeom prst="roundRect">
            <a:avLst/>
          </a:prstGeom>
          <a:gradFill rotWithShape="1">
            <a:gsLst>
              <a:gs pos="0">
                <a:srgbClr val="009DD9">
                  <a:tint val="98000"/>
                  <a:shade val="25000"/>
                  <a:satMod val="250000"/>
                </a:srgbClr>
              </a:gs>
              <a:gs pos="68000">
                <a:srgbClr val="009DD9">
                  <a:tint val="86000"/>
                  <a:satMod val="115000"/>
                </a:srgbClr>
              </a:gs>
              <a:gs pos="100000">
                <a:srgbClr val="009DD9">
                  <a:tint val="50000"/>
                  <a:satMod val="150000"/>
                </a:srgbClr>
              </a:gs>
            </a:gsLst>
            <a:path path="circle">
              <a:fillToRect l="50000" t="130000" r="50000" b="-30000"/>
            </a:path>
          </a:gradFill>
          <a:ln>
            <a:noFill/>
          </a:ln>
          <a:effectLst>
            <a:outerShdw blurRad="57150" dist="38100" dir="5400000" algn="ctr" rotWithShape="0">
              <a:srgbClr val="009DD9">
                <a:shade val="9000"/>
                <a:satMod val="105000"/>
                <a:alpha val="48000"/>
              </a:srgbClr>
            </a:outerShdw>
          </a:effectLst>
          <a:scene3d>
            <a:camera prst="orthographicFront" fov="0">
              <a:rot lat="0" lon="0" rev="0"/>
            </a:camera>
            <a:lightRig rig="glow" dir="tl">
              <a:rot lat="0" lon="0" rev="900000"/>
            </a:lightRig>
          </a:scene3d>
          <a:sp3d prstMaterial="powder">
            <a:bevelT w="254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solidFill>
              <a:effectLst/>
              <a:uLnTx/>
              <a:uFillTx/>
              <a:latin typeface="Arial" pitchFamily="34" charset="0"/>
              <a:ea typeface="+mn-ea"/>
              <a:cs typeface="Arial" pitchFamily="34" charset="0"/>
            </a:endParaRPr>
          </a:p>
        </p:txBody>
      </p:sp>
      <p:grpSp>
        <p:nvGrpSpPr>
          <p:cNvPr id="77" name="Groupe 49"/>
          <p:cNvGrpSpPr/>
          <p:nvPr/>
        </p:nvGrpSpPr>
        <p:grpSpPr>
          <a:xfrm>
            <a:off x="3297516" y="1897367"/>
            <a:ext cx="428628" cy="642942"/>
            <a:chOff x="1119877" y="3357562"/>
            <a:chExt cx="928559" cy="1381287"/>
          </a:xfrm>
        </p:grpSpPr>
        <p:sp>
          <p:nvSpPr>
            <p:cNvPr id="78" name="Corde 77"/>
            <p:cNvSpPr/>
            <p:nvPr/>
          </p:nvSpPr>
          <p:spPr>
            <a:xfrm rot="5400000">
              <a:off x="1083483" y="3732209"/>
              <a:ext cx="1024445" cy="905460"/>
            </a:xfrm>
            <a:prstGeom prst="chord">
              <a:avLst>
                <a:gd name="adj1" fmla="val 4514992"/>
                <a:gd name="adj2" fmla="val 16902497"/>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lumMod val="95000"/>
                  </a:prstClr>
                </a:solidFill>
                <a:effectLst/>
                <a:uLnTx/>
                <a:uFillTx/>
                <a:latin typeface="Arial" pitchFamily="34" charset="0"/>
                <a:ea typeface="+mn-ea"/>
                <a:cs typeface="Arial" pitchFamily="34" charset="0"/>
              </a:endParaRPr>
            </a:p>
          </p:txBody>
        </p:sp>
        <p:sp>
          <p:nvSpPr>
            <p:cNvPr id="79" name="Ellipse 78"/>
            <p:cNvSpPr/>
            <p:nvPr/>
          </p:nvSpPr>
          <p:spPr>
            <a:xfrm>
              <a:off x="1369341" y="3357562"/>
              <a:ext cx="452730" cy="372526"/>
            </a:xfrm>
            <a:prstGeom prst="ellipse">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lumMod val="95000"/>
                  </a:prstClr>
                </a:solidFill>
                <a:effectLst/>
                <a:uLnTx/>
                <a:uFillTx/>
                <a:latin typeface="Arial" pitchFamily="34" charset="0"/>
                <a:ea typeface="+mn-ea"/>
                <a:cs typeface="Arial" pitchFamily="34" charset="0"/>
              </a:endParaRPr>
            </a:p>
          </p:txBody>
        </p:sp>
        <p:sp>
          <p:nvSpPr>
            <p:cNvPr id="80" name="ZoneTexte 79"/>
            <p:cNvSpPr txBox="1"/>
            <p:nvPr/>
          </p:nvSpPr>
          <p:spPr>
            <a:xfrm>
              <a:off x="1119877" y="4286257"/>
              <a:ext cx="305367" cy="45259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dirty="0" smtClean="0">
                <a:ln>
                  <a:noFill/>
                </a:ln>
                <a:solidFill>
                  <a:prstClr val="white">
                    <a:lumMod val="95000"/>
                  </a:prstClr>
                </a:solidFill>
                <a:effectLst/>
                <a:uLnTx/>
                <a:uFillTx/>
                <a:latin typeface="Arial" pitchFamily="34" charset="0"/>
                <a:cs typeface="Arial" pitchFamily="34" charset="0"/>
              </a:endParaRPr>
            </a:p>
          </p:txBody>
        </p:sp>
      </p:grpSp>
      <p:sp>
        <p:nvSpPr>
          <p:cNvPr id="81" name="Rectangle à coins arrondis 80"/>
          <p:cNvSpPr/>
          <p:nvPr/>
        </p:nvSpPr>
        <p:spPr>
          <a:xfrm rot="5400000">
            <a:off x="5087456" y="773254"/>
            <a:ext cx="357190" cy="2500330"/>
          </a:xfrm>
          <a:prstGeom prst="roundRect">
            <a:avLst>
              <a:gd name="adj" fmla="val 8636"/>
            </a:avLst>
          </a:prstGeom>
          <a:gradFill rotWithShape="1">
            <a:gsLst>
              <a:gs pos="0">
                <a:srgbClr val="10CF9B">
                  <a:tint val="98000"/>
                  <a:shade val="25000"/>
                  <a:satMod val="250000"/>
                  <a:alpha val="16000"/>
                </a:srgbClr>
              </a:gs>
              <a:gs pos="68000">
                <a:srgbClr val="10CF9B">
                  <a:tint val="86000"/>
                  <a:satMod val="115000"/>
                </a:srgbClr>
              </a:gs>
              <a:gs pos="100000">
                <a:srgbClr val="10CF9B">
                  <a:tint val="50000"/>
                  <a:satMod val="150000"/>
                </a:srgbClr>
              </a:gs>
            </a:gsLst>
            <a:path path="circle">
              <a:fillToRect l="50000" t="130000" r="50000" b="-30000"/>
            </a:path>
          </a:gradFill>
          <a:ln>
            <a:noFill/>
          </a:ln>
          <a:effectLst>
            <a:outerShdw blurRad="57150" dist="38100" dir="5400000" algn="ctr" rotWithShape="0">
              <a:srgbClr val="10CF9B">
                <a:shade val="9000"/>
                <a:satMod val="105000"/>
                <a:alpha val="48000"/>
              </a:srgbClr>
            </a:outerShdw>
          </a:effectLst>
          <a:scene3d>
            <a:camera prst="orthographicFront" fov="0">
              <a:rot lat="0" lon="0" rev="0"/>
            </a:camera>
            <a:lightRig rig="glow" dir="tl">
              <a:rot lat="0" lon="0" rev="900000"/>
            </a:lightRig>
          </a:scene3d>
          <a:sp3d prstMaterial="powder">
            <a:bevelT w="254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white"/>
              </a:solidFill>
              <a:effectLst/>
              <a:uLnTx/>
              <a:uFillTx/>
              <a:latin typeface="Constantia"/>
              <a:ea typeface="+mn-ea"/>
              <a:cs typeface="+mn-cs"/>
            </a:endParaRPr>
          </a:p>
        </p:txBody>
      </p:sp>
      <p:grpSp>
        <p:nvGrpSpPr>
          <p:cNvPr id="82" name="Groupe 131"/>
          <p:cNvGrpSpPr/>
          <p:nvPr/>
        </p:nvGrpSpPr>
        <p:grpSpPr>
          <a:xfrm>
            <a:off x="3923930" y="2060848"/>
            <a:ext cx="5040560" cy="1400045"/>
            <a:chOff x="3924486" y="-200596"/>
            <a:chExt cx="2410544" cy="1400045"/>
          </a:xfrm>
        </p:grpSpPr>
        <p:sp>
          <p:nvSpPr>
            <p:cNvPr id="83" name="Rectangle 82"/>
            <p:cNvSpPr/>
            <p:nvPr/>
          </p:nvSpPr>
          <p:spPr>
            <a:xfrm>
              <a:off x="3929096" y="3"/>
              <a:ext cx="1981498" cy="1199446"/>
            </a:xfrm>
            <a:prstGeom prst="rect">
              <a:avLst/>
            </a:prstGeom>
            <a:noFill/>
            <a:ln>
              <a:noFill/>
            </a:ln>
            <a:effectLst/>
          </p:spPr>
        </p:sp>
        <p:sp>
          <p:nvSpPr>
            <p:cNvPr id="84" name="Rectangle 83"/>
            <p:cNvSpPr/>
            <p:nvPr/>
          </p:nvSpPr>
          <p:spPr>
            <a:xfrm>
              <a:off x="3924486" y="-200596"/>
              <a:ext cx="2410544" cy="1199446"/>
            </a:xfrm>
            <a:prstGeom prst="rect">
              <a:avLst/>
            </a:prstGeom>
            <a:noFill/>
            <a:ln>
              <a:noFill/>
            </a:ln>
            <a:effectLst/>
          </p:spPr>
          <p:txBody>
            <a:bodyPr spcFirstLastPara="0" vert="horz" wrap="square" lIns="0" tIns="0" rIns="0" bIns="0" numCol="1" spcCol="1270" anchor="ctr" anchorCtr="0">
              <a:noAutofit/>
            </a:bodyPr>
            <a:lstStyle/>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Planification des cursus des élèves et nomination des Tuteurs sur chaque module.</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Apports d'informations complémentaires sur les cursus affectés aux apprenants.</a:t>
              </a:r>
            </a:p>
          </p:txBody>
        </p:sp>
      </p:grpSp>
      <p:sp>
        <p:nvSpPr>
          <p:cNvPr id="85" name="ZoneTexte 84"/>
          <p:cNvSpPr txBox="1"/>
          <p:nvPr/>
        </p:nvSpPr>
        <p:spPr>
          <a:xfrm>
            <a:off x="4067944" y="404664"/>
            <a:ext cx="1861407" cy="338554"/>
          </a:xfrm>
          <a:prstGeom prst="rect">
            <a:avLst/>
          </a:prstGeom>
          <a:noFill/>
        </p:spPr>
        <p:txBody>
          <a:bodyPr wrap="none" rtlCol="0">
            <a:spAutoFit/>
          </a:bodyPr>
          <a:lstStyle/>
          <a:p>
            <a:r>
              <a:rPr lang="fr-FR" sz="1600" dirty="0" smtClean="0">
                <a:solidFill>
                  <a:prstClr val="black"/>
                </a:solidFill>
                <a:latin typeface="Arial" pitchFamily="34" charset="0"/>
                <a:cs typeface="Arial" pitchFamily="34" charset="0"/>
              </a:rPr>
              <a:t>Auteur /réalisateur</a:t>
            </a:r>
            <a:endParaRPr lang="fr-FR" sz="1600" dirty="0">
              <a:solidFill>
                <a:prstClr val="black"/>
              </a:solidFill>
              <a:latin typeface="Arial" pitchFamily="34" charset="0"/>
              <a:cs typeface="Arial" pitchFamily="34" charset="0"/>
            </a:endParaRPr>
          </a:p>
        </p:txBody>
      </p:sp>
      <p:sp>
        <p:nvSpPr>
          <p:cNvPr id="86" name="ZoneTexte 85"/>
          <p:cNvSpPr txBox="1"/>
          <p:nvPr/>
        </p:nvSpPr>
        <p:spPr>
          <a:xfrm>
            <a:off x="4067944" y="1844824"/>
            <a:ext cx="1040670" cy="338554"/>
          </a:xfrm>
          <a:prstGeom prst="rect">
            <a:avLst/>
          </a:prstGeom>
          <a:noFill/>
        </p:spPr>
        <p:txBody>
          <a:bodyPr wrap="none" rtlCol="0">
            <a:spAutoFit/>
          </a:bodyPr>
          <a:lstStyle/>
          <a:p>
            <a:r>
              <a:rPr lang="fr-FR" sz="1600" dirty="0" smtClean="0">
                <a:solidFill>
                  <a:prstClr val="black"/>
                </a:solidFill>
                <a:latin typeface="Arial" pitchFamily="34" charset="0"/>
                <a:cs typeface="Arial" pitchFamily="34" charset="0"/>
              </a:rPr>
              <a:t>Orienteur</a:t>
            </a:r>
            <a:endParaRPr lang="fr-FR" sz="1600" dirty="0">
              <a:solidFill>
                <a:prstClr val="black"/>
              </a:solidFill>
              <a:latin typeface="Arial" pitchFamily="34" charset="0"/>
              <a:cs typeface="Arial" pitchFamily="34" charset="0"/>
            </a:endParaRPr>
          </a:p>
        </p:txBody>
      </p:sp>
      <p:sp>
        <p:nvSpPr>
          <p:cNvPr id="87" name="Rectangle à coins arrondis 86"/>
          <p:cNvSpPr/>
          <p:nvPr/>
        </p:nvSpPr>
        <p:spPr>
          <a:xfrm>
            <a:off x="3779912" y="3502718"/>
            <a:ext cx="5166906" cy="1438450"/>
          </a:xfrm>
          <a:prstGeom prst="roundRect">
            <a:avLst/>
          </a:prstGeom>
          <a:gradFill rotWithShape="1">
            <a:gsLst>
              <a:gs pos="0">
                <a:srgbClr val="009DD9">
                  <a:tint val="98000"/>
                  <a:shade val="25000"/>
                  <a:satMod val="250000"/>
                </a:srgbClr>
              </a:gs>
              <a:gs pos="68000">
                <a:srgbClr val="009DD9">
                  <a:tint val="86000"/>
                  <a:satMod val="115000"/>
                </a:srgbClr>
              </a:gs>
              <a:gs pos="100000">
                <a:srgbClr val="009DD9">
                  <a:tint val="50000"/>
                  <a:satMod val="150000"/>
                </a:srgbClr>
              </a:gs>
            </a:gsLst>
            <a:path path="circle">
              <a:fillToRect l="50000" t="130000" r="50000" b="-30000"/>
            </a:path>
          </a:gradFill>
          <a:ln>
            <a:noFill/>
          </a:ln>
          <a:effectLst>
            <a:outerShdw blurRad="57150" dist="38100" dir="5400000" algn="ctr" rotWithShape="0">
              <a:srgbClr val="009DD9">
                <a:shade val="9000"/>
                <a:satMod val="105000"/>
                <a:alpha val="48000"/>
              </a:srgbClr>
            </a:outerShdw>
          </a:effectLst>
          <a:scene3d>
            <a:camera prst="orthographicFront" fov="0">
              <a:rot lat="0" lon="0" rev="0"/>
            </a:camera>
            <a:lightRig rig="glow" dir="tl">
              <a:rot lat="0" lon="0" rev="900000"/>
            </a:lightRig>
          </a:scene3d>
          <a:sp3d prstMaterial="powder">
            <a:bevelT w="254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solidFill>
              <a:effectLst/>
              <a:uLnTx/>
              <a:uFillTx/>
              <a:latin typeface="Arial" pitchFamily="34" charset="0"/>
              <a:ea typeface="+mn-ea"/>
              <a:cs typeface="Arial" pitchFamily="34" charset="0"/>
            </a:endParaRPr>
          </a:p>
        </p:txBody>
      </p:sp>
      <p:sp>
        <p:nvSpPr>
          <p:cNvPr id="88" name="Rectangle à coins arrondis 87"/>
          <p:cNvSpPr/>
          <p:nvPr/>
        </p:nvSpPr>
        <p:spPr>
          <a:xfrm rot="5400000">
            <a:off x="5083466" y="2141406"/>
            <a:ext cx="357190" cy="2500330"/>
          </a:xfrm>
          <a:prstGeom prst="roundRect">
            <a:avLst>
              <a:gd name="adj" fmla="val 8636"/>
            </a:avLst>
          </a:prstGeom>
          <a:gradFill rotWithShape="1">
            <a:gsLst>
              <a:gs pos="0">
                <a:srgbClr val="10CF9B">
                  <a:tint val="98000"/>
                  <a:shade val="25000"/>
                  <a:satMod val="250000"/>
                  <a:alpha val="16000"/>
                </a:srgbClr>
              </a:gs>
              <a:gs pos="68000">
                <a:srgbClr val="10CF9B">
                  <a:tint val="86000"/>
                  <a:satMod val="115000"/>
                </a:srgbClr>
              </a:gs>
              <a:gs pos="100000">
                <a:srgbClr val="10CF9B">
                  <a:tint val="50000"/>
                  <a:satMod val="150000"/>
                </a:srgbClr>
              </a:gs>
            </a:gsLst>
            <a:path path="circle">
              <a:fillToRect l="50000" t="130000" r="50000" b="-30000"/>
            </a:path>
          </a:gradFill>
          <a:ln>
            <a:noFill/>
          </a:ln>
          <a:effectLst>
            <a:outerShdw blurRad="57150" dist="38100" dir="5400000" algn="ctr" rotWithShape="0">
              <a:srgbClr val="10CF9B">
                <a:shade val="9000"/>
                <a:satMod val="105000"/>
                <a:alpha val="48000"/>
              </a:srgbClr>
            </a:outerShdw>
          </a:effectLst>
          <a:scene3d>
            <a:camera prst="orthographicFront" fov="0">
              <a:rot lat="0" lon="0" rev="0"/>
            </a:camera>
            <a:lightRig rig="glow" dir="tl">
              <a:rot lat="0" lon="0" rev="900000"/>
            </a:lightRig>
          </a:scene3d>
          <a:sp3d prstMaterial="powder">
            <a:bevelT w="254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white"/>
              </a:solidFill>
              <a:effectLst/>
              <a:uLnTx/>
              <a:uFillTx/>
              <a:latin typeface="Constantia"/>
              <a:ea typeface="+mn-ea"/>
              <a:cs typeface="+mn-cs"/>
            </a:endParaRPr>
          </a:p>
        </p:txBody>
      </p:sp>
      <p:grpSp>
        <p:nvGrpSpPr>
          <p:cNvPr id="89" name="Groupe 144"/>
          <p:cNvGrpSpPr/>
          <p:nvPr/>
        </p:nvGrpSpPr>
        <p:grpSpPr>
          <a:xfrm>
            <a:off x="3851920" y="3501008"/>
            <a:ext cx="5292080" cy="1423476"/>
            <a:chOff x="3895656" y="-8003"/>
            <a:chExt cx="2187648" cy="1207452"/>
          </a:xfrm>
        </p:grpSpPr>
        <p:sp>
          <p:nvSpPr>
            <p:cNvPr id="90" name="Rectangle 89"/>
            <p:cNvSpPr/>
            <p:nvPr/>
          </p:nvSpPr>
          <p:spPr>
            <a:xfrm>
              <a:off x="3929096" y="3"/>
              <a:ext cx="1981498" cy="1199446"/>
            </a:xfrm>
            <a:prstGeom prst="rect">
              <a:avLst/>
            </a:prstGeom>
            <a:noFill/>
            <a:ln>
              <a:noFill/>
            </a:ln>
            <a:effectLst/>
          </p:spPr>
        </p:sp>
        <p:sp>
          <p:nvSpPr>
            <p:cNvPr id="91" name="Rectangle 90"/>
            <p:cNvSpPr/>
            <p:nvPr/>
          </p:nvSpPr>
          <p:spPr>
            <a:xfrm>
              <a:off x="3895656" y="-8003"/>
              <a:ext cx="2187648" cy="1199446"/>
            </a:xfrm>
            <a:prstGeom prst="rect">
              <a:avLst/>
            </a:prstGeom>
            <a:noFill/>
            <a:ln>
              <a:noFill/>
            </a:ln>
            <a:effectLst/>
          </p:spPr>
          <p:txBody>
            <a:bodyPr spcFirstLastPara="0" vert="horz" wrap="square" lIns="0" tIns="0" rIns="0" bIns="0" numCol="1" spcCol="1270" anchor="ctr" anchorCtr="0">
              <a:noAutofit/>
            </a:bodyPr>
            <a:lstStyle/>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Inscription des apprenants dans la plate-forme.</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Organisation des séances </a:t>
              </a:r>
              <a:r>
                <a:rPr kumimoji="0" lang="fr-FR" sz="1400" b="0" i="0" u="none" strike="noStrike" kern="0" cap="none" spc="0" normalizeH="0" baseline="0" noProof="0" dirty="0" err="1" smtClean="0">
                  <a:ln>
                    <a:noFill/>
                  </a:ln>
                  <a:solidFill>
                    <a:prstClr val="white"/>
                  </a:solidFill>
                  <a:effectLst/>
                  <a:uLnTx/>
                  <a:uFillTx/>
                  <a:latin typeface="Constantia"/>
                  <a:ea typeface="+mn-ea"/>
                  <a:cs typeface="+mn-cs"/>
                </a:rPr>
                <a:t>tutorielles</a:t>
              </a: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dans le temps et dans l’espace.</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Suivi des présences et des absences des apprenants au séances </a:t>
              </a:r>
              <a:r>
                <a:rPr kumimoji="0" lang="fr-FR" sz="1400" b="0" i="0" u="none" strike="noStrike" kern="0" cap="none" spc="0" normalizeH="0" baseline="0" noProof="0" dirty="0" err="1" smtClean="0">
                  <a:ln>
                    <a:noFill/>
                  </a:ln>
                  <a:solidFill>
                    <a:prstClr val="white"/>
                  </a:solidFill>
                  <a:effectLst/>
                  <a:uLnTx/>
                  <a:uFillTx/>
                  <a:latin typeface="Constantia"/>
                  <a:ea typeface="+mn-ea"/>
                  <a:cs typeface="+mn-cs"/>
                </a:rPr>
                <a:t>tutorielles</a:t>
              </a: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Rappel aux élèves des séances du tutorat et des annexes à l'apprentissage avant leur départ.</a:t>
              </a:r>
            </a:p>
          </p:txBody>
        </p:sp>
      </p:grpSp>
      <p:sp>
        <p:nvSpPr>
          <p:cNvPr id="92" name="ZoneTexte 91"/>
          <p:cNvSpPr txBox="1"/>
          <p:nvPr/>
        </p:nvSpPr>
        <p:spPr>
          <a:xfrm>
            <a:off x="4067944" y="3212976"/>
            <a:ext cx="1415772" cy="338554"/>
          </a:xfrm>
          <a:prstGeom prst="rect">
            <a:avLst/>
          </a:prstGeom>
          <a:noFill/>
        </p:spPr>
        <p:txBody>
          <a:bodyPr wrap="none" rtlCol="0">
            <a:spAutoFit/>
          </a:bodyPr>
          <a:lstStyle/>
          <a:p>
            <a:r>
              <a:rPr lang="fr-FR" sz="1600" dirty="0" smtClean="0">
                <a:solidFill>
                  <a:prstClr val="black"/>
                </a:solidFill>
                <a:latin typeface="Arial" pitchFamily="34" charset="0"/>
                <a:cs typeface="Arial" pitchFamily="34" charset="0"/>
              </a:rPr>
              <a:t>Administratifs</a:t>
            </a:r>
            <a:endParaRPr lang="fr-FR" sz="1600" dirty="0">
              <a:solidFill>
                <a:prstClr val="black"/>
              </a:solidFill>
              <a:latin typeface="Arial" pitchFamily="34" charset="0"/>
              <a:cs typeface="Arial" pitchFamily="34" charset="0"/>
            </a:endParaRPr>
          </a:p>
        </p:txBody>
      </p:sp>
      <p:sp>
        <p:nvSpPr>
          <p:cNvPr id="93" name="Rectangle 92"/>
          <p:cNvSpPr/>
          <p:nvPr/>
        </p:nvSpPr>
        <p:spPr>
          <a:xfrm>
            <a:off x="6065928" y="5534939"/>
            <a:ext cx="2000264" cy="1323061"/>
          </a:xfrm>
          <a:prstGeom prst="rect">
            <a:avLst/>
          </a:prstGeom>
          <a:noFill/>
          <a:ln>
            <a:noFill/>
          </a:ln>
          <a:effectLst/>
        </p:spPr>
      </p:sp>
      <p:sp>
        <p:nvSpPr>
          <p:cNvPr id="94" name="Rectangle à coins arrondis 93"/>
          <p:cNvSpPr/>
          <p:nvPr/>
        </p:nvSpPr>
        <p:spPr>
          <a:xfrm>
            <a:off x="3851920" y="5157192"/>
            <a:ext cx="5040560" cy="1512168"/>
          </a:xfrm>
          <a:prstGeom prst="roundRect">
            <a:avLst/>
          </a:prstGeom>
          <a:gradFill rotWithShape="1">
            <a:gsLst>
              <a:gs pos="0">
                <a:srgbClr val="009DD9">
                  <a:tint val="98000"/>
                  <a:shade val="25000"/>
                  <a:satMod val="250000"/>
                </a:srgbClr>
              </a:gs>
              <a:gs pos="68000">
                <a:srgbClr val="009DD9">
                  <a:tint val="86000"/>
                  <a:satMod val="115000"/>
                </a:srgbClr>
              </a:gs>
              <a:gs pos="100000">
                <a:srgbClr val="009DD9">
                  <a:tint val="50000"/>
                  <a:satMod val="150000"/>
                </a:srgbClr>
              </a:gs>
            </a:gsLst>
            <a:path path="circle">
              <a:fillToRect l="50000" t="130000" r="50000" b="-30000"/>
            </a:path>
          </a:gradFill>
          <a:ln>
            <a:noFill/>
          </a:ln>
          <a:effectLst>
            <a:outerShdw blurRad="57150" dist="38100" dir="5400000" algn="ctr" rotWithShape="0">
              <a:srgbClr val="009DD9">
                <a:shade val="9000"/>
                <a:satMod val="105000"/>
                <a:alpha val="48000"/>
              </a:srgbClr>
            </a:outerShdw>
          </a:effectLst>
          <a:scene3d>
            <a:camera prst="orthographicFront" fov="0">
              <a:rot lat="0" lon="0" rev="0"/>
            </a:camera>
            <a:lightRig rig="glow" dir="tl">
              <a:rot lat="0" lon="0" rev="900000"/>
            </a:lightRig>
          </a:scene3d>
          <a:sp3d prstMaterial="powder">
            <a:bevelT w="254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solidFill>
              <a:effectLst/>
              <a:uLnTx/>
              <a:uFillTx/>
              <a:latin typeface="Arial" pitchFamily="34" charset="0"/>
              <a:ea typeface="+mn-ea"/>
              <a:cs typeface="Arial" pitchFamily="34" charset="0"/>
            </a:endParaRPr>
          </a:p>
        </p:txBody>
      </p:sp>
      <p:grpSp>
        <p:nvGrpSpPr>
          <p:cNvPr id="95" name="Groupe 49"/>
          <p:cNvGrpSpPr/>
          <p:nvPr/>
        </p:nvGrpSpPr>
        <p:grpSpPr>
          <a:xfrm>
            <a:off x="3423292" y="5085184"/>
            <a:ext cx="428628" cy="642942"/>
            <a:chOff x="1119877" y="3357562"/>
            <a:chExt cx="928559" cy="1381287"/>
          </a:xfrm>
        </p:grpSpPr>
        <p:sp>
          <p:nvSpPr>
            <p:cNvPr id="96" name="Corde 95"/>
            <p:cNvSpPr/>
            <p:nvPr/>
          </p:nvSpPr>
          <p:spPr>
            <a:xfrm rot="5400000">
              <a:off x="1083483" y="3732209"/>
              <a:ext cx="1024445" cy="905460"/>
            </a:xfrm>
            <a:prstGeom prst="chord">
              <a:avLst>
                <a:gd name="adj1" fmla="val 4514992"/>
                <a:gd name="adj2" fmla="val 16902497"/>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lumMod val="95000"/>
                  </a:prstClr>
                </a:solidFill>
                <a:effectLst/>
                <a:uLnTx/>
                <a:uFillTx/>
                <a:latin typeface="Arial" pitchFamily="34" charset="0"/>
                <a:ea typeface="+mn-ea"/>
                <a:cs typeface="Arial" pitchFamily="34" charset="0"/>
              </a:endParaRPr>
            </a:p>
          </p:txBody>
        </p:sp>
        <p:sp>
          <p:nvSpPr>
            <p:cNvPr id="97" name="Ellipse 96"/>
            <p:cNvSpPr/>
            <p:nvPr/>
          </p:nvSpPr>
          <p:spPr>
            <a:xfrm>
              <a:off x="1369341" y="3357562"/>
              <a:ext cx="452730" cy="372526"/>
            </a:xfrm>
            <a:prstGeom prst="ellipse">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lumMod val="95000"/>
                  </a:prstClr>
                </a:solidFill>
                <a:effectLst/>
                <a:uLnTx/>
                <a:uFillTx/>
                <a:latin typeface="Arial" pitchFamily="34" charset="0"/>
                <a:ea typeface="+mn-ea"/>
                <a:cs typeface="Arial" pitchFamily="34" charset="0"/>
              </a:endParaRPr>
            </a:p>
          </p:txBody>
        </p:sp>
        <p:sp>
          <p:nvSpPr>
            <p:cNvPr id="98" name="ZoneTexte 97"/>
            <p:cNvSpPr txBox="1"/>
            <p:nvPr/>
          </p:nvSpPr>
          <p:spPr>
            <a:xfrm>
              <a:off x="1119877" y="4286257"/>
              <a:ext cx="305367" cy="45259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dirty="0" smtClean="0">
                <a:ln>
                  <a:noFill/>
                </a:ln>
                <a:solidFill>
                  <a:prstClr val="white">
                    <a:lumMod val="95000"/>
                  </a:prstClr>
                </a:solidFill>
                <a:effectLst/>
                <a:uLnTx/>
                <a:uFillTx/>
                <a:latin typeface="Arial" pitchFamily="34" charset="0"/>
                <a:cs typeface="Arial" pitchFamily="34" charset="0"/>
              </a:endParaRPr>
            </a:p>
          </p:txBody>
        </p:sp>
      </p:grpSp>
      <p:sp>
        <p:nvSpPr>
          <p:cNvPr id="99" name="Rectangle à coins arrondis 98"/>
          <p:cNvSpPr/>
          <p:nvPr/>
        </p:nvSpPr>
        <p:spPr>
          <a:xfrm rot="5400000">
            <a:off x="5067506" y="3941606"/>
            <a:ext cx="357190" cy="2500330"/>
          </a:xfrm>
          <a:prstGeom prst="roundRect">
            <a:avLst>
              <a:gd name="adj" fmla="val 8636"/>
            </a:avLst>
          </a:prstGeom>
          <a:gradFill rotWithShape="1">
            <a:gsLst>
              <a:gs pos="0">
                <a:srgbClr val="10CF9B">
                  <a:tint val="98000"/>
                  <a:shade val="25000"/>
                  <a:satMod val="250000"/>
                  <a:alpha val="16000"/>
                </a:srgbClr>
              </a:gs>
              <a:gs pos="68000">
                <a:srgbClr val="10CF9B">
                  <a:tint val="86000"/>
                  <a:satMod val="115000"/>
                </a:srgbClr>
              </a:gs>
              <a:gs pos="100000">
                <a:srgbClr val="10CF9B">
                  <a:tint val="50000"/>
                  <a:satMod val="150000"/>
                </a:srgbClr>
              </a:gs>
            </a:gsLst>
            <a:path path="circle">
              <a:fillToRect l="50000" t="130000" r="50000" b="-30000"/>
            </a:path>
          </a:gradFill>
          <a:ln>
            <a:noFill/>
          </a:ln>
          <a:effectLst>
            <a:outerShdw blurRad="57150" dist="38100" dir="5400000" algn="ctr" rotWithShape="0">
              <a:srgbClr val="10CF9B">
                <a:shade val="9000"/>
                <a:satMod val="105000"/>
                <a:alpha val="48000"/>
              </a:srgbClr>
            </a:outerShdw>
          </a:effectLst>
          <a:scene3d>
            <a:camera prst="orthographicFront" fov="0">
              <a:rot lat="0" lon="0" rev="0"/>
            </a:camera>
            <a:lightRig rig="glow" dir="tl">
              <a:rot lat="0" lon="0" rev="900000"/>
            </a:lightRig>
          </a:scene3d>
          <a:sp3d prstMaterial="powder">
            <a:bevelT w="254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white"/>
              </a:solidFill>
              <a:effectLst/>
              <a:uLnTx/>
              <a:uFillTx/>
              <a:latin typeface="Constantia"/>
              <a:ea typeface="+mn-ea"/>
              <a:cs typeface="+mn-cs"/>
            </a:endParaRPr>
          </a:p>
        </p:txBody>
      </p:sp>
      <p:grpSp>
        <p:nvGrpSpPr>
          <p:cNvPr id="100" name="Groupe 155"/>
          <p:cNvGrpSpPr/>
          <p:nvPr/>
        </p:nvGrpSpPr>
        <p:grpSpPr>
          <a:xfrm>
            <a:off x="3851926" y="5256584"/>
            <a:ext cx="5112562" cy="1947491"/>
            <a:chOff x="3929096" y="-477709"/>
            <a:chExt cx="2444976" cy="1677158"/>
          </a:xfrm>
        </p:grpSpPr>
        <p:sp>
          <p:nvSpPr>
            <p:cNvPr id="101" name="Rectangle 100"/>
            <p:cNvSpPr/>
            <p:nvPr/>
          </p:nvSpPr>
          <p:spPr>
            <a:xfrm>
              <a:off x="3929096" y="3"/>
              <a:ext cx="1981498" cy="1199446"/>
            </a:xfrm>
            <a:prstGeom prst="rect">
              <a:avLst/>
            </a:prstGeom>
            <a:noFill/>
            <a:ln>
              <a:noFill/>
            </a:ln>
            <a:effectLst/>
          </p:spPr>
        </p:sp>
        <p:sp>
          <p:nvSpPr>
            <p:cNvPr id="102" name="Rectangle 101"/>
            <p:cNvSpPr/>
            <p:nvPr/>
          </p:nvSpPr>
          <p:spPr>
            <a:xfrm>
              <a:off x="3963529" y="-477709"/>
              <a:ext cx="2410543" cy="1526730"/>
            </a:xfrm>
            <a:prstGeom prst="rect">
              <a:avLst/>
            </a:prstGeom>
            <a:noFill/>
            <a:ln>
              <a:noFill/>
            </a:ln>
            <a:effectLst/>
          </p:spPr>
          <p:txBody>
            <a:bodyPr spcFirstLastPara="0" vert="horz" wrap="square" lIns="0" tIns="0" rIns="0" bIns="0" numCol="1" spcCol="1270" anchor="ctr" anchorCtr="0">
              <a:noAutofit/>
            </a:bodyPr>
            <a:lstStyle/>
            <a:p>
              <a:pPr marL="57150" marR="0" lvl="1" indent="-57150" defTabSz="444500" eaLnBrk="1" fontAlgn="auto" latinLnBrk="0" hangingPunct="1">
                <a:lnSpc>
                  <a:spcPct val="90000"/>
                </a:lnSpc>
                <a:spcBef>
                  <a:spcPct val="0"/>
                </a:spcBef>
                <a:spcAft>
                  <a:spcPct val="15000"/>
                </a:spcAft>
                <a:buClrTx/>
                <a:buSzTx/>
                <a:buFont typeface="Arial" pitchFamily="34" charset="0"/>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Un enseignant ou formateur ayant à la charge de  suivre, d’assister, d’aider et d’accompagner les apprenants dans le processus d’enseignement et d’apprentissage personnalisés</a:t>
              </a:r>
            </a:p>
            <a:p>
              <a:pPr marL="57150" marR="0" lvl="1" indent="-57150" defTabSz="444500" eaLnBrk="1" fontAlgn="auto" latinLnBrk="0" hangingPunct="1">
                <a:lnSpc>
                  <a:spcPct val="90000"/>
                </a:lnSpc>
                <a:spcBef>
                  <a:spcPct val="0"/>
                </a:spcBef>
                <a:spcAft>
                  <a:spcPct val="15000"/>
                </a:spcAft>
                <a:buClrTx/>
                <a:buSzTx/>
                <a:buFont typeface="Arial" pitchFamily="34" charset="0"/>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Tenir et valider les séances </a:t>
              </a:r>
              <a:r>
                <a:rPr kumimoji="0" lang="fr-FR" sz="1400" b="0" i="0" u="none" strike="noStrike" kern="0" cap="none" spc="0" normalizeH="0" baseline="0" noProof="0" dirty="0" err="1" smtClean="0">
                  <a:ln>
                    <a:noFill/>
                  </a:ln>
                  <a:solidFill>
                    <a:prstClr val="white"/>
                  </a:solidFill>
                  <a:effectLst/>
                  <a:uLnTx/>
                  <a:uFillTx/>
                  <a:latin typeface="Constantia"/>
                  <a:ea typeface="+mn-ea"/>
                  <a:cs typeface="+mn-cs"/>
                </a:rPr>
                <a:t>tutorielles</a:t>
              </a: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a:t>
              </a:r>
            </a:p>
            <a:p>
              <a:pPr marL="57150" marR="0" lvl="1" indent="-57150" defTabSz="444500" eaLnBrk="1" fontAlgn="auto" latinLnBrk="0" hangingPunct="1">
                <a:lnSpc>
                  <a:spcPct val="90000"/>
                </a:lnSpc>
                <a:spcBef>
                  <a:spcPct val="0"/>
                </a:spcBef>
                <a:spcAft>
                  <a:spcPct val="15000"/>
                </a:spcAft>
                <a:buClrTx/>
                <a:buSzTx/>
                <a:buFont typeface="Arial" pitchFamily="34" charset="0"/>
                <a:buChar char="•"/>
                <a:tabLst/>
                <a:defRPr/>
              </a:pPr>
              <a:r>
                <a:rPr kumimoji="0" lang="fr-FR" sz="1400" b="0" i="0" u="none" strike="noStrike" kern="0" cap="none" spc="0" normalizeH="0" baseline="0" noProof="0" dirty="0" smtClean="0">
                  <a:ln>
                    <a:noFill/>
                  </a:ln>
                  <a:solidFill>
                    <a:prstClr val="white"/>
                  </a:solidFill>
                  <a:effectLst/>
                  <a:uLnTx/>
                  <a:uFillTx/>
                  <a:latin typeface="Constantia"/>
                  <a:ea typeface="+mn-ea"/>
                  <a:cs typeface="+mn-cs"/>
                </a:rPr>
                <a:t>  Le suivi de l’apprenant à la fois individuel et collectif  dans les groupes auxquels il peut appartenir.</a:t>
              </a:r>
            </a:p>
            <a:p>
              <a:pPr marL="57150" marR="0" lvl="1" indent="-57150" defTabSz="444500" eaLnBrk="1" fontAlgn="auto" latinLnBrk="0" hangingPunct="1">
                <a:lnSpc>
                  <a:spcPct val="90000"/>
                </a:lnSpc>
                <a:spcBef>
                  <a:spcPct val="0"/>
                </a:spcBef>
                <a:spcAft>
                  <a:spcPct val="15000"/>
                </a:spcAft>
                <a:buClrTx/>
                <a:buSzTx/>
                <a:buFontTx/>
                <a:buNone/>
                <a:tabLst/>
                <a:defRPr/>
              </a:pPr>
              <a:endParaRPr kumimoji="0" lang="fr-FR" sz="1400" b="0" i="0" u="none" strike="noStrike" kern="0" cap="none" spc="0" normalizeH="0" baseline="0" noProof="0" dirty="0" smtClean="0">
                <a:ln>
                  <a:noFill/>
                </a:ln>
                <a:solidFill>
                  <a:prstClr val="white"/>
                </a:solidFill>
                <a:effectLst/>
                <a:uLnTx/>
                <a:uFillTx/>
                <a:latin typeface="Constantia"/>
                <a:ea typeface="+mn-ea"/>
                <a:cs typeface="+mn-cs"/>
              </a:endParaRPr>
            </a:p>
          </p:txBody>
        </p:sp>
      </p:grpSp>
      <p:sp>
        <p:nvSpPr>
          <p:cNvPr id="103" name="ZoneTexte 102"/>
          <p:cNvSpPr txBox="1"/>
          <p:nvPr/>
        </p:nvSpPr>
        <p:spPr>
          <a:xfrm>
            <a:off x="4067944" y="5013176"/>
            <a:ext cx="770147" cy="338554"/>
          </a:xfrm>
          <a:prstGeom prst="rect">
            <a:avLst/>
          </a:prstGeom>
          <a:noFill/>
        </p:spPr>
        <p:txBody>
          <a:bodyPr wrap="none" rtlCol="0">
            <a:spAutoFit/>
          </a:bodyPr>
          <a:lstStyle/>
          <a:p>
            <a:r>
              <a:rPr lang="fr-FR" sz="1600" dirty="0" smtClean="0">
                <a:solidFill>
                  <a:prstClr val="black"/>
                </a:solidFill>
                <a:latin typeface="Arial" pitchFamily="34" charset="0"/>
                <a:cs typeface="Arial" pitchFamily="34" charset="0"/>
              </a:rPr>
              <a:t>Tuteur</a:t>
            </a:r>
            <a:endParaRPr lang="fr-FR" sz="1600" dirty="0">
              <a:solidFill>
                <a:prstClr val="black"/>
              </a:solidFill>
              <a:latin typeface="Arial" pitchFamily="34" charset="0"/>
              <a:cs typeface="Arial" pitchFamily="34" charset="0"/>
            </a:endParaRPr>
          </a:p>
        </p:txBody>
      </p:sp>
      <p:grpSp>
        <p:nvGrpSpPr>
          <p:cNvPr id="104" name="Groupe 49"/>
          <p:cNvGrpSpPr/>
          <p:nvPr/>
        </p:nvGrpSpPr>
        <p:grpSpPr>
          <a:xfrm>
            <a:off x="3297516" y="3326127"/>
            <a:ext cx="428628" cy="642942"/>
            <a:chOff x="1119877" y="3357562"/>
            <a:chExt cx="928559" cy="1381287"/>
          </a:xfrm>
        </p:grpSpPr>
        <p:sp>
          <p:nvSpPr>
            <p:cNvPr id="105" name="Corde 104"/>
            <p:cNvSpPr/>
            <p:nvPr/>
          </p:nvSpPr>
          <p:spPr>
            <a:xfrm rot="5400000">
              <a:off x="1083483" y="3732209"/>
              <a:ext cx="1024445" cy="905460"/>
            </a:xfrm>
            <a:prstGeom prst="chord">
              <a:avLst>
                <a:gd name="adj1" fmla="val 4514992"/>
                <a:gd name="adj2" fmla="val 16902497"/>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lumMod val="95000"/>
                  </a:prstClr>
                </a:solidFill>
                <a:effectLst/>
                <a:uLnTx/>
                <a:uFillTx/>
                <a:latin typeface="Arial" pitchFamily="34" charset="0"/>
                <a:ea typeface="+mn-ea"/>
                <a:cs typeface="Arial" pitchFamily="34" charset="0"/>
              </a:endParaRPr>
            </a:p>
          </p:txBody>
        </p:sp>
        <p:sp>
          <p:nvSpPr>
            <p:cNvPr id="106" name="Ellipse 105"/>
            <p:cNvSpPr/>
            <p:nvPr/>
          </p:nvSpPr>
          <p:spPr>
            <a:xfrm>
              <a:off x="1369341" y="3357562"/>
              <a:ext cx="452730" cy="372526"/>
            </a:xfrm>
            <a:prstGeom prst="ellipse">
              <a:avLst/>
            </a:prstGeom>
            <a:gradFill rotWithShape="1">
              <a:gsLst>
                <a:gs pos="0">
                  <a:srgbClr val="7CCA62">
                    <a:tint val="98000"/>
                    <a:shade val="25000"/>
                    <a:satMod val="250000"/>
                  </a:srgbClr>
                </a:gs>
                <a:gs pos="68000">
                  <a:srgbClr val="7CCA62">
                    <a:tint val="86000"/>
                    <a:satMod val="115000"/>
                  </a:srgbClr>
                </a:gs>
                <a:gs pos="100000">
                  <a:srgbClr val="7CCA62">
                    <a:tint val="50000"/>
                    <a:satMod val="150000"/>
                  </a:srgbClr>
                </a:gs>
              </a:gsLst>
              <a:path path="circle">
                <a:fillToRect l="50000" t="130000" r="50000" b="-30000"/>
              </a:path>
            </a:gradFill>
            <a:ln w="9525" cap="flat" cmpd="sng" algn="ctr">
              <a:solidFill>
                <a:srgbClr val="7CCA62">
                  <a:shade val="50000"/>
                  <a:satMod val="103000"/>
                </a:srgbClr>
              </a:solidFill>
              <a:prstDash val="solid"/>
            </a:ln>
            <a:effectLst>
              <a:outerShdw blurRad="57150" dist="38100" dir="5400000" algn="ctr" rotWithShape="0">
                <a:srgbClr val="7CCA62">
                  <a:shade val="9000"/>
                  <a:satMod val="105000"/>
                  <a:alpha val="4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smtClean="0">
                <a:ln>
                  <a:noFill/>
                </a:ln>
                <a:solidFill>
                  <a:prstClr val="white">
                    <a:lumMod val="95000"/>
                  </a:prstClr>
                </a:solidFill>
                <a:effectLst/>
                <a:uLnTx/>
                <a:uFillTx/>
                <a:latin typeface="Arial" pitchFamily="34" charset="0"/>
                <a:ea typeface="+mn-ea"/>
                <a:cs typeface="Arial" pitchFamily="34" charset="0"/>
              </a:endParaRPr>
            </a:p>
          </p:txBody>
        </p:sp>
        <p:sp>
          <p:nvSpPr>
            <p:cNvPr id="107" name="ZoneTexte 106"/>
            <p:cNvSpPr txBox="1"/>
            <p:nvPr/>
          </p:nvSpPr>
          <p:spPr>
            <a:xfrm>
              <a:off x="1119877" y="4286257"/>
              <a:ext cx="305367" cy="45259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noProof="0" dirty="0" smtClean="0">
                <a:ln>
                  <a:noFill/>
                </a:ln>
                <a:solidFill>
                  <a:prstClr val="white">
                    <a:lumMod val="95000"/>
                  </a:prstClr>
                </a:solidFill>
                <a:effectLst/>
                <a:uLnTx/>
                <a:uFillTx/>
                <a:latin typeface="Arial" pitchFamily="34" charset="0"/>
                <a:cs typeface="Arial" pitchFamily="34" charset="0"/>
              </a:endParaRPr>
            </a:p>
          </p:txBody>
        </p:sp>
      </p:grpSp>
      <p:sp>
        <p:nvSpPr>
          <p:cNvPr id="109" name="Rectangle 108"/>
          <p:cNvSpPr/>
          <p:nvPr/>
        </p:nvSpPr>
        <p:spPr>
          <a:xfrm>
            <a:off x="1295128" y="2819837"/>
            <a:ext cx="1507144" cy="338554"/>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600" b="0" i="1"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Administrateur</a:t>
            </a:r>
            <a:endParaRPr kumimoji="0" lang="fr-FR" sz="1600" b="0" i="1" u="none" strike="noStrike" kern="0" cap="none" spc="0" normalizeH="0" baseline="0" noProof="0" dirty="0" smtClean="0">
              <a:ln>
                <a:noFill/>
              </a:ln>
              <a:solidFill>
                <a:sysClr val="windowText" lastClr="000000"/>
              </a:solidFill>
              <a:effectLst/>
              <a:uLnTx/>
              <a:uFillTx/>
            </a:endParaRPr>
          </a:p>
        </p:txBody>
      </p:sp>
      <p:pic>
        <p:nvPicPr>
          <p:cNvPr id="110" name="Picture 2" descr="J:\LSN copie.png"/>
          <p:cNvPicPr>
            <a:picLocks noChangeAspect="1" noChangeArrowheads="1"/>
          </p:cNvPicPr>
          <p:nvPr/>
        </p:nvPicPr>
        <p:blipFill>
          <a:blip r:embed="rId2" cstate="print"/>
          <a:srcRect/>
          <a:stretch>
            <a:fillRect/>
          </a:stretch>
        </p:blipFill>
        <p:spPr bwMode="auto">
          <a:xfrm>
            <a:off x="-36512" y="0"/>
            <a:ext cx="1133287" cy="89853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16632"/>
            <a:ext cx="7498080" cy="648072"/>
          </a:xfrm>
        </p:spPr>
        <p:txBody>
          <a:bodyPr>
            <a:normAutofit/>
          </a:bodyPr>
          <a:lstStyle/>
          <a:p>
            <a:r>
              <a:rPr lang="fr-FR" sz="3600" dirty="0" smtClean="0"/>
              <a:t>2/-R. Logicielles et Matérielles</a:t>
            </a:r>
            <a:endParaRPr lang="fr-FR" sz="3600" dirty="0"/>
          </a:p>
        </p:txBody>
      </p:sp>
      <p:sp>
        <p:nvSpPr>
          <p:cNvPr id="3" name="Espace réservé du contenu 2"/>
          <p:cNvSpPr>
            <a:spLocks noGrp="1"/>
          </p:cNvSpPr>
          <p:nvPr>
            <p:ph idx="1"/>
          </p:nvPr>
        </p:nvSpPr>
        <p:spPr>
          <a:xfrm>
            <a:off x="1259632" y="1412776"/>
            <a:ext cx="7498080" cy="4464496"/>
          </a:xfrm>
        </p:spPr>
        <p:txBody>
          <a:bodyPr>
            <a:normAutofit/>
          </a:bodyPr>
          <a:lstStyle/>
          <a:p>
            <a:pPr lvl="0" algn="just" hangingPunct="0"/>
            <a:r>
              <a:rPr lang="fr-FR" sz="2400" dirty="0" smtClean="0"/>
              <a:t>Une salle FOAD réservée au Cyber-centre , elle contient le dispositif (ordinateurs,  imprimante, logiciels, réseau...)</a:t>
            </a:r>
          </a:p>
          <a:p>
            <a:pPr lvl="0" algn="just" hangingPunct="0"/>
            <a:r>
              <a:rPr lang="fr-FR" sz="2400" dirty="0" smtClean="0"/>
              <a:t>Une salle </a:t>
            </a:r>
            <a:r>
              <a:rPr lang="fr-FR" sz="2400" dirty="0" err="1" smtClean="0"/>
              <a:t>Cyber-espace</a:t>
            </a:r>
            <a:r>
              <a:rPr lang="fr-FR" sz="2400" dirty="0" smtClean="0"/>
              <a:t> pour les élèves-athlètes sur site.</a:t>
            </a:r>
          </a:p>
          <a:p>
            <a:pPr algn="just" hangingPunct="0"/>
            <a:r>
              <a:rPr lang="fr-FR" sz="2400" dirty="0" smtClean="0"/>
              <a:t>Une plate forme pour la diffusion des cours et l’accompagnement des apprenants à distance (tutorat).</a:t>
            </a:r>
          </a:p>
          <a:p>
            <a:pPr algn="just" hangingPunct="0"/>
            <a:r>
              <a:rPr lang="fr-FR" sz="2400" dirty="0" smtClean="0"/>
              <a:t>Des PC portables à mettre à la disposition des élèves-athlètes en déplacement.</a:t>
            </a:r>
          </a:p>
          <a:p>
            <a:pPr algn="just" hangingPunct="0"/>
            <a:r>
              <a:rPr lang="fr-FR" sz="2400" dirty="0" smtClean="0"/>
              <a:t>Une connexion internet fiable sur site et hors site pendant les déplacements des élèves-athlètes.</a:t>
            </a:r>
          </a:p>
          <a:p>
            <a:pPr algn="just"/>
            <a:endParaRPr lang="fr-FR" sz="2400" dirty="0"/>
          </a:p>
        </p:txBody>
      </p:sp>
      <p:pic>
        <p:nvPicPr>
          <p:cNvPr id="4" name="Picture 2" descr="J:\LSN copie.png"/>
          <p:cNvPicPr>
            <a:picLocks noChangeAspect="1" noChangeArrowheads="1"/>
          </p:cNvPicPr>
          <p:nvPr/>
        </p:nvPicPr>
        <p:blipFill>
          <a:blip r:embed="rId2" cstate="print"/>
          <a:srcRect/>
          <a:stretch>
            <a:fillRect/>
          </a:stretch>
        </p:blipFill>
        <p:spPr bwMode="auto">
          <a:xfrm>
            <a:off x="-36512" y="0"/>
            <a:ext cx="1133287" cy="898535"/>
          </a:xfrm>
          <a:prstGeom prst="rect">
            <a:avLst/>
          </a:prstGeom>
          <a:noFill/>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ff2bc79a42d4e1134194e983bf134319e6f264"/>
  <p:tag name="ISPRING_RESOURCE_PATHS_HASH_PRESENTER" val="a11222f0a29b92187c90736f873323dd5bf531d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4120</TotalTime>
  <Words>948</Words>
  <Application>Microsoft Office PowerPoint</Application>
  <PresentationFormat>Affichage à l'écran (4:3)</PresentationFormat>
  <Paragraphs>117</Paragraphs>
  <Slides>16</Slides>
  <Notes>4</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Solstice</vt:lpstr>
      <vt:lpstr>LA FOAD AU LYCEE SPORTIF NATIONAL</vt:lpstr>
      <vt:lpstr>INTRODUCTION</vt:lpstr>
      <vt:lpstr>SOMMAIRE</vt:lpstr>
      <vt:lpstr>Pourquoi la FOAD au LSN ?</vt:lpstr>
      <vt:lpstr>Pour qui ?</vt:lpstr>
      <vt:lpstr>Comment ?</vt:lpstr>
      <vt:lpstr>RESSOURCES  ET ORGANISATION </vt:lpstr>
      <vt:lpstr>1/- R. Humaines</vt:lpstr>
      <vt:lpstr>2/-R. Logicielles et Matérielles</vt:lpstr>
      <vt:lpstr>3/- R. Pédagogiques</vt:lpstr>
      <vt:lpstr>3/- R. Informationnelles</vt:lpstr>
      <vt:lpstr>L’organisation</vt:lpstr>
      <vt:lpstr>Dispositif de la Formation Ouverte et   A Distance au LSN</vt:lpstr>
      <vt:lpstr>DIFFICULTES</vt:lpstr>
      <vt:lpstr>RECOMMENDATIONS</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FOAD AU LSN</dc:title>
  <dc:creator>AMEL HANDI</dc:creator>
  <cp:lastModifiedBy>anaya</cp:lastModifiedBy>
  <cp:revision>52</cp:revision>
  <dcterms:created xsi:type="dcterms:W3CDTF">2013-02-10T10:43:48Z</dcterms:created>
  <dcterms:modified xsi:type="dcterms:W3CDTF">2016-10-10T12:26:30Z</dcterms:modified>
</cp:coreProperties>
</file>